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8f1b3e0207d4e95" /><Relationship Type="http://schemas.openxmlformats.org/officeDocument/2006/relationships/extended-properties" Target="/docProps/app.xml" Id="Rba64d186ca1a44ce" /><Relationship Type="http://schemas.openxmlformats.org/officeDocument/2006/relationships/officeDocument" Target="/ppt/presentation.xml" Id="R321193acbb784f41" /></Relationships>
</file>

<file path=ppt/presentation.xml><?xml version="1.0" encoding="utf-8"?>
<p:presentation xmlns:p="http://schemas.openxmlformats.org/presentationml/2006/main">
  <p:sldMasterIdLst>
    <p:sldMasterId xmlns:r="http://schemas.openxmlformats.org/officeDocument/2006/relationships" id="2147483648" r:id="Rc88d99a65c554553"/>
  </p:sldMasterIdLst>
  <p:notesMasterIdLst>
    <p:notesMasterId xmlns:r="http://schemas.openxmlformats.org/officeDocument/2006/relationships" r:id="R3ed2e77ec042442f"/>
  </p:notesMasterIdLst>
  <p:sldIdLst>
    <p:sldId xmlns:r="http://schemas.openxmlformats.org/officeDocument/2006/relationships" id="256" r:id="Ra1f9fd7ce3ff4586"/>
    <p:sldId xmlns:r="http://schemas.openxmlformats.org/officeDocument/2006/relationships" id="257" r:id="R007d727825c24588"/>
    <p:sldId xmlns:r="http://schemas.openxmlformats.org/officeDocument/2006/relationships" id="258" r:id="R354ccb97f84743a2"/>
    <p:sldId xmlns:r="http://schemas.openxmlformats.org/officeDocument/2006/relationships" id="259" r:id="R91ad69d2474445e1"/>
    <p:sldId xmlns:r="http://schemas.openxmlformats.org/officeDocument/2006/relationships" id="260" r:id="Rb9a91d1cbbb84eef"/>
    <p:sldId xmlns:r="http://schemas.openxmlformats.org/officeDocument/2006/relationships" id="261" r:id="R8a9f872f18e34a3e"/>
    <p:sldId xmlns:r="http://schemas.openxmlformats.org/officeDocument/2006/relationships" id="262" r:id="R76c4bf504ae64267"/>
    <p:sldId xmlns:r="http://schemas.openxmlformats.org/officeDocument/2006/relationships" id="263" r:id="R2d881c67ae2b4546"/>
    <p:sldId xmlns:r="http://schemas.openxmlformats.org/officeDocument/2006/relationships" id="264" r:id="Rb2b034034ba14d64"/>
    <p:sldId xmlns:r="http://schemas.openxmlformats.org/officeDocument/2006/relationships" id="265" r:id="Rd99e643220ca4022"/>
    <p:sldId xmlns:r="http://schemas.openxmlformats.org/officeDocument/2006/relationships" id="266" r:id="Re99d052e47784672"/>
    <p:sldId xmlns:r="http://schemas.openxmlformats.org/officeDocument/2006/relationships" id="267" r:id="R78f8f4428c8443b9"/>
    <p:sldId xmlns:r="http://schemas.openxmlformats.org/officeDocument/2006/relationships" id="268" r:id="R2eecff094abf4346"/>
    <p:sldId xmlns:r="http://schemas.openxmlformats.org/officeDocument/2006/relationships" id="269" r:id="R6532b218bc364ea7"/>
    <p:sldId xmlns:r="http://schemas.openxmlformats.org/officeDocument/2006/relationships" id="270" r:id="Rc02f9d0e76d44fba"/>
    <p:sldId xmlns:r="http://schemas.openxmlformats.org/officeDocument/2006/relationships" id="271" r:id="R0d834b1843764866"/>
    <p:sldId xmlns:r="http://schemas.openxmlformats.org/officeDocument/2006/relationships" id="272" r:id="R9d2a20999d0d445c"/>
    <p:sldId xmlns:r="http://schemas.openxmlformats.org/officeDocument/2006/relationships" id="273" r:id="Rfc512c0efbcc4398"/>
    <p:sldId xmlns:r="http://schemas.openxmlformats.org/officeDocument/2006/relationships" id="274" r:id="R90580494b44042e8"/>
    <p:sldId xmlns:r="http://schemas.openxmlformats.org/officeDocument/2006/relationships" id="275" r:id="R2af06cd0738f478d"/>
    <p:sldId xmlns:r="http://schemas.openxmlformats.org/officeDocument/2006/relationships" id="276" r:id="R625d9b06fccb4a9c"/>
    <p:sldId xmlns:r="http://schemas.openxmlformats.org/officeDocument/2006/relationships" id="277" r:id="R29fc2cf887404fee"/>
    <p:sldId xmlns:r="http://schemas.openxmlformats.org/officeDocument/2006/relationships" id="278" r:id="R5bcb37bdac094492"/>
    <p:sldId xmlns:r="http://schemas.openxmlformats.org/officeDocument/2006/relationships" id="279" r:id="R6b19036d61d7460c"/>
    <p:sldId xmlns:r="http://schemas.openxmlformats.org/officeDocument/2006/relationships" id="280" r:id="R1b38d62dc5684c8b"/>
    <p:sldId xmlns:r="http://schemas.openxmlformats.org/officeDocument/2006/relationships" id="281" r:id="R0b99b69f8c82414e"/>
    <p:sldId xmlns:r="http://schemas.openxmlformats.org/officeDocument/2006/relationships" id="282" r:id="R2a82b41ab3864e75"/>
    <p:sldId xmlns:r="http://schemas.openxmlformats.org/officeDocument/2006/relationships" id="283" r:id="R60af34128d064f7e"/>
    <p:sldId xmlns:r="http://schemas.openxmlformats.org/officeDocument/2006/relationships" id="284" r:id="R03831184011a4706"/>
    <p:sldId xmlns:r="http://schemas.openxmlformats.org/officeDocument/2006/relationships" id="285" r:id="Rfeca3a6a568f424e"/>
    <p:sldId xmlns:r="http://schemas.openxmlformats.org/officeDocument/2006/relationships" id="286" r:id="R009ec56a25eb4666"/>
    <p:sldId xmlns:r="http://schemas.openxmlformats.org/officeDocument/2006/relationships" id="287" r:id="R44dadee15df743e0"/>
    <p:sldId xmlns:r="http://schemas.openxmlformats.org/officeDocument/2006/relationships" id="288" r:id="Ra809abfdf5954f00"/>
    <p:sldId xmlns:r="http://schemas.openxmlformats.org/officeDocument/2006/relationships" id="289" r:id="R9ddc9b987b6a4562"/>
    <p:sldId xmlns:r="http://schemas.openxmlformats.org/officeDocument/2006/relationships" id="290" r:id="Rad11480a2e68489a"/>
    <p:sldId xmlns:r="http://schemas.openxmlformats.org/officeDocument/2006/relationships" id="291" r:id="R6c49f6f607084661"/>
    <p:sldId xmlns:r="http://schemas.openxmlformats.org/officeDocument/2006/relationships" id="292" r:id="R32f3cf4c990d4022"/>
    <p:sldId xmlns:r="http://schemas.openxmlformats.org/officeDocument/2006/relationships" id="293" r:id="R5631b0ce10ab4e60"/>
    <p:sldId xmlns:r="http://schemas.openxmlformats.org/officeDocument/2006/relationships" id="294" r:id="R088f53f0832a40a6"/>
    <p:sldId xmlns:r="http://schemas.openxmlformats.org/officeDocument/2006/relationships" id="295" r:id="R5cc03c21ac9e4ff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274281ba37c4496" /><Relationship Type="http://schemas.openxmlformats.org/officeDocument/2006/relationships/slideMaster" Target="/ppt/slideMasters/slideMaster1.xml" Id="Rc88d99a65c554553" /><Relationship Type="http://schemas.openxmlformats.org/officeDocument/2006/relationships/notesMaster" Target="/ppt/notesMasters/notesMaster1.xml" Id="R3ed2e77ec042442f" /><Relationship Type="http://schemas.openxmlformats.org/officeDocument/2006/relationships/presProps" Target="/ppt/presProps.xml" Id="Rc4d694b9139c4041" /><Relationship Type="http://schemas.openxmlformats.org/officeDocument/2006/relationships/tableStyles" Target="/ppt/tableStyles.xml" Id="R3f9592e7548144e3" /><Relationship Type="http://schemas.openxmlformats.org/officeDocument/2006/relationships/slide" Target="/ppt/slides/slide1.xml" Id="Ra1f9fd7ce3ff4586" /><Relationship Type="http://schemas.openxmlformats.org/officeDocument/2006/relationships/slide" Target="/ppt/slides/slide2.xml" Id="R007d727825c24588" /><Relationship Type="http://schemas.openxmlformats.org/officeDocument/2006/relationships/slide" Target="/ppt/slides/slide3.xml" Id="R354ccb97f84743a2" /><Relationship Type="http://schemas.openxmlformats.org/officeDocument/2006/relationships/slide" Target="/ppt/slides/slide4.xml" Id="R91ad69d2474445e1" /><Relationship Type="http://schemas.openxmlformats.org/officeDocument/2006/relationships/slide" Target="/ppt/slides/slide5.xml" Id="Rb9a91d1cbbb84eef" /><Relationship Type="http://schemas.openxmlformats.org/officeDocument/2006/relationships/slide" Target="/ppt/slides/slide6.xml" Id="R8a9f872f18e34a3e" /><Relationship Type="http://schemas.openxmlformats.org/officeDocument/2006/relationships/slide" Target="/ppt/slides/slide7.xml" Id="R76c4bf504ae64267" /><Relationship Type="http://schemas.openxmlformats.org/officeDocument/2006/relationships/slide" Target="/ppt/slides/slide8.xml" Id="R2d881c67ae2b4546" /><Relationship Type="http://schemas.openxmlformats.org/officeDocument/2006/relationships/slide" Target="/ppt/slides/slide9.xml" Id="Rb2b034034ba14d64" /><Relationship Type="http://schemas.openxmlformats.org/officeDocument/2006/relationships/slide" Target="/ppt/slides/slide10.xml" Id="Rd99e643220ca4022" /><Relationship Type="http://schemas.openxmlformats.org/officeDocument/2006/relationships/slide" Target="/ppt/slides/slide11.xml" Id="Re99d052e47784672" /><Relationship Type="http://schemas.openxmlformats.org/officeDocument/2006/relationships/slide" Target="/ppt/slides/slide12.xml" Id="R78f8f4428c8443b9" /><Relationship Type="http://schemas.openxmlformats.org/officeDocument/2006/relationships/slide" Target="/ppt/slides/slide13.xml" Id="R2eecff094abf4346" /><Relationship Type="http://schemas.openxmlformats.org/officeDocument/2006/relationships/slide" Target="/ppt/slides/slide14.xml" Id="R6532b218bc364ea7" /><Relationship Type="http://schemas.openxmlformats.org/officeDocument/2006/relationships/slide" Target="/ppt/slides/slide15.xml" Id="Rc02f9d0e76d44fba" /><Relationship Type="http://schemas.openxmlformats.org/officeDocument/2006/relationships/slide" Target="/ppt/slides/slide16.xml" Id="R0d834b1843764866" /><Relationship Type="http://schemas.openxmlformats.org/officeDocument/2006/relationships/slide" Target="/ppt/slides/slide17.xml" Id="R9d2a20999d0d445c" /><Relationship Type="http://schemas.openxmlformats.org/officeDocument/2006/relationships/slide" Target="/ppt/slides/slide18.xml" Id="Rfc512c0efbcc4398" /><Relationship Type="http://schemas.openxmlformats.org/officeDocument/2006/relationships/slide" Target="/ppt/slides/slide19.xml" Id="R90580494b44042e8" /><Relationship Type="http://schemas.openxmlformats.org/officeDocument/2006/relationships/slide" Target="/ppt/slides/slide20.xml" Id="R2af06cd0738f478d" /><Relationship Type="http://schemas.openxmlformats.org/officeDocument/2006/relationships/slide" Target="/ppt/slides/slide21.xml" Id="R625d9b06fccb4a9c" /><Relationship Type="http://schemas.openxmlformats.org/officeDocument/2006/relationships/slide" Target="/ppt/slides/slide22.xml" Id="R29fc2cf887404fee" /><Relationship Type="http://schemas.openxmlformats.org/officeDocument/2006/relationships/slide" Target="/ppt/slides/slide23.xml" Id="R5bcb37bdac094492" /><Relationship Type="http://schemas.openxmlformats.org/officeDocument/2006/relationships/slide" Target="/ppt/slides/slide24.xml" Id="R6b19036d61d7460c" /><Relationship Type="http://schemas.openxmlformats.org/officeDocument/2006/relationships/slide" Target="/ppt/slides/slide25.xml" Id="R1b38d62dc5684c8b" /><Relationship Type="http://schemas.openxmlformats.org/officeDocument/2006/relationships/slide" Target="/ppt/slides/slide26.xml" Id="R0b99b69f8c82414e" /><Relationship Type="http://schemas.openxmlformats.org/officeDocument/2006/relationships/slide" Target="/ppt/slides/slide27.xml" Id="R2a82b41ab3864e75" /><Relationship Type="http://schemas.openxmlformats.org/officeDocument/2006/relationships/slide" Target="/ppt/slides/slide28.xml" Id="R60af34128d064f7e" /><Relationship Type="http://schemas.openxmlformats.org/officeDocument/2006/relationships/slide" Target="/ppt/slides/slide29.xml" Id="R03831184011a4706" /><Relationship Type="http://schemas.openxmlformats.org/officeDocument/2006/relationships/slide" Target="/ppt/slides/slide30.xml" Id="Rfeca3a6a568f424e" /><Relationship Type="http://schemas.openxmlformats.org/officeDocument/2006/relationships/slide" Target="/ppt/slides/slide31.xml" Id="R009ec56a25eb4666" /><Relationship Type="http://schemas.openxmlformats.org/officeDocument/2006/relationships/slide" Target="/ppt/slides/slide32.xml" Id="R44dadee15df743e0" /><Relationship Type="http://schemas.openxmlformats.org/officeDocument/2006/relationships/slide" Target="/ppt/slides/slide33.xml" Id="Ra809abfdf5954f00" /><Relationship Type="http://schemas.openxmlformats.org/officeDocument/2006/relationships/slide" Target="/ppt/slides/slide34.xml" Id="R9ddc9b987b6a4562" /><Relationship Type="http://schemas.openxmlformats.org/officeDocument/2006/relationships/slide" Target="/ppt/slides/slide35.xml" Id="Rad11480a2e68489a" /><Relationship Type="http://schemas.openxmlformats.org/officeDocument/2006/relationships/slide" Target="/ppt/slides/slide36.xml" Id="R6c49f6f607084661" /><Relationship Type="http://schemas.openxmlformats.org/officeDocument/2006/relationships/slide" Target="/ppt/slides/slide37.xml" Id="R32f3cf4c990d4022" /><Relationship Type="http://schemas.openxmlformats.org/officeDocument/2006/relationships/slide" Target="/ppt/slides/slide38.xml" Id="R5631b0ce10ab4e60" /><Relationship Type="http://schemas.openxmlformats.org/officeDocument/2006/relationships/slide" Target="/ppt/slides/slide39.xml" Id="R088f53f0832a40a6" /><Relationship Type="http://schemas.openxmlformats.org/officeDocument/2006/relationships/slide" Target="/ppt/slides/slide40.xml" Id="R5cc03c21ac9e4ff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ce5798c41e74e5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ee9391711524266" /><Relationship Type="http://schemas.openxmlformats.org/officeDocument/2006/relationships/notesMaster" Target="/ppt/notesMasters/notesMaster1.xml" Id="R692694a40c134cca" /></Relationships>
</file>

<file path=ppt/notesSlides/_rels/notesSlide2.xml.rels>&#65279;<?xml version="1.0" encoding="utf-8"?><Relationships xmlns="http://schemas.openxmlformats.org/package/2006/relationships"><Relationship Type="http://schemas.openxmlformats.org/officeDocument/2006/relationships/slide" Target="/ppt/slides/slide2.xml" Id="R920d00b74f82428f" /><Relationship Type="http://schemas.openxmlformats.org/officeDocument/2006/relationships/notesMaster" Target="/ppt/notesMasters/notesMaster1.xml" Id="R8bf02284ba49491a" /></Relationships>
</file>

<file path=ppt/notesSlides/_rels/notesSlide3.xml.rels>&#65279;<?xml version="1.0" encoding="utf-8"?><Relationships xmlns="http://schemas.openxmlformats.org/package/2006/relationships"><Relationship Type="http://schemas.openxmlformats.org/officeDocument/2006/relationships/slide" Target="/ppt/slides/slide3.xml" Id="R351baf7845b24895" /><Relationship Type="http://schemas.openxmlformats.org/officeDocument/2006/relationships/notesMaster" Target="/ppt/notesMasters/notesMaster1.xml" Id="R3a2b8dfb69484ba3" /></Relationships>
</file>

<file path=ppt/notesSlides/_rels/notesSlide4.xml.rels>&#65279;<?xml version="1.0" encoding="utf-8"?><Relationships xmlns="http://schemas.openxmlformats.org/package/2006/relationships"><Relationship Type="http://schemas.openxmlformats.org/officeDocument/2006/relationships/slide" Target="/ppt/slides/slide4.xml" Id="R8d0a5a784c974c84" /><Relationship Type="http://schemas.openxmlformats.org/officeDocument/2006/relationships/notesMaster" Target="/ppt/notesMasters/notesMaster1.xml" Id="Rb7543ef1926c4378" /></Relationships>
</file>

<file path=ppt/notesSlides/_rels/notesSlide5.xml.rels>&#65279;<?xml version="1.0" encoding="utf-8"?><Relationships xmlns="http://schemas.openxmlformats.org/package/2006/relationships"><Relationship Type="http://schemas.openxmlformats.org/officeDocument/2006/relationships/slide" Target="/ppt/slides/slide5.xml" Id="R632fd6b774c14b87" /><Relationship Type="http://schemas.openxmlformats.org/officeDocument/2006/relationships/notesMaster" Target="/ppt/notesMasters/notesMaster1.xml" Id="Rb0cae0dd48064dbb" /></Relationships>
</file>

<file path=ppt/notesSlides/_rels/notesSlide6.xml.rels>&#65279;<?xml version="1.0" encoding="utf-8"?><Relationships xmlns="http://schemas.openxmlformats.org/package/2006/relationships"><Relationship Type="http://schemas.openxmlformats.org/officeDocument/2006/relationships/slide" Target="/ppt/slides/slide6.xml" Id="R519c5fad0d6f43ce" /><Relationship Type="http://schemas.openxmlformats.org/officeDocument/2006/relationships/notesMaster" Target="/ppt/notesMasters/notesMaster1.xml" Id="R1dd7cb21ce894790" /></Relationships>
</file>

<file path=ppt/notesSlides/_rels/notesSlide7.xml.rels>&#65279;<?xml version="1.0" encoding="utf-8"?><Relationships xmlns="http://schemas.openxmlformats.org/package/2006/relationships"><Relationship Type="http://schemas.openxmlformats.org/officeDocument/2006/relationships/slide" Target="/ppt/slides/slide7.xml" Id="R40565ec09b9349cf" /><Relationship Type="http://schemas.openxmlformats.org/officeDocument/2006/relationships/notesMaster" Target="/ppt/notesMasters/notesMaster1.xml" Id="R1624c243fae34c30" /></Relationships>
</file>

<file path=ppt/notesSlides/_rels/notesSlide8.xml.rels>&#65279;<?xml version="1.0" encoding="utf-8"?><Relationships xmlns="http://schemas.openxmlformats.org/package/2006/relationships"><Relationship Type="http://schemas.openxmlformats.org/officeDocument/2006/relationships/slide" Target="/ppt/slides/slide8.xml" Id="R8d054dbc198a461d" /><Relationship Type="http://schemas.openxmlformats.org/officeDocument/2006/relationships/notesMaster" Target="/ppt/notesMasters/notesMaster1.xml" Id="R86c4bc917f244962" /></Relationships>
</file>

<file path=ppt/notesSlides/_rels/notesSlide9.xml.rels>&#65279;<?xml version="1.0" encoding="utf-8"?><Relationships xmlns="http://schemas.openxmlformats.org/package/2006/relationships"><Relationship Type="http://schemas.openxmlformats.org/officeDocument/2006/relationships/slide" Target="/ppt/slides/slide9.xml" Id="R867bd2a13bca461a" /><Relationship Type="http://schemas.openxmlformats.org/officeDocument/2006/relationships/notesMaster" Target="/ppt/notesMasters/notesMaster1.xml" Id="R05c00373ffb4456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c9381107d5e412d" /><Relationship Type="http://schemas.openxmlformats.org/officeDocument/2006/relationships/notesMaster" Target="/ppt/notesMasters/notesMaster1.xml" Id="R1f91397cd52f479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08646ec2f4c46d1" /><Relationship Type="http://schemas.openxmlformats.org/officeDocument/2006/relationships/notesMaster" Target="/ppt/notesMasters/notesMaster1.xml" Id="R66464fcef78f4bf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0375405ad614ece" /><Relationship Type="http://schemas.openxmlformats.org/officeDocument/2006/relationships/notesMaster" Target="/ppt/notesMasters/notesMaster1.xml" Id="Rf913a367d78f4ba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996493ddd4e48fb" /><Relationship Type="http://schemas.openxmlformats.org/officeDocument/2006/relationships/notesMaster" Target="/ppt/notesMasters/notesMaster1.xml" Id="R0f423457ecc84e4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2495020c5d948b2" /><Relationship Type="http://schemas.openxmlformats.org/officeDocument/2006/relationships/notesMaster" Target="/ppt/notesMasters/notesMaster1.xml" Id="R7c0a69d70d904f4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6c0db0de7474e3b" /><Relationship Type="http://schemas.openxmlformats.org/officeDocument/2006/relationships/notesMaster" Target="/ppt/notesMasters/notesMaster1.xml" Id="Re9d50871fdfc486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b3bc2bd6d8b47db" /><Relationship Type="http://schemas.openxmlformats.org/officeDocument/2006/relationships/notesMaster" Target="/ppt/notesMasters/notesMaster1.xml" Id="R02909ce052ec4e5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827e03d40054c75" /><Relationship Type="http://schemas.openxmlformats.org/officeDocument/2006/relationships/notesMaster" Target="/ppt/notesMasters/notesMaster1.xml" Id="Racb94b2cf59f415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d4223a154ab4c74" /><Relationship Type="http://schemas.openxmlformats.org/officeDocument/2006/relationships/notesMaster" Target="/ppt/notesMasters/notesMaster1.xml" Id="R75237615d2c14b8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3abbcab669c431a" /><Relationship Type="http://schemas.openxmlformats.org/officeDocument/2006/relationships/notesMaster" Target="/ppt/notesMasters/notesMaster1.xml" Id="R3920bcdc951a4c6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f9bc06a63e2469c" /><Relationship Type="http://schemas.openxmlformats.org/officeDocument/2006/relationships/notesMaster" Target="/ppt/notesMasters/notesMaster1.xml" Id="R30a9dd215a7a478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42dafa3a41b40a1" /><Relationship Type="http://schemas.openxmlformats.org/officeDocument/2006/relationships/notesMaster" Target="/ppt/notesMasters/notesMaster1.xml" Id="Ra190c14a4587418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c0d487fd097497f" /><Relationship Type="http://schemas.openxmlformats.org/officeDocument/2006/relationships/notesMaster" Target="/ppt/notesMasters/notesMaster1.xml" Id="R788906ae60c14ee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e5e7e975c7d4f57" /><Relationship Type="http://schemas.openxmlformats.org/officeDocument/2006/relationships/notesMaster" Target="/ppt/notesMasters/notesMaster1.xml" Id="R5b6d1208bee54a2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71ea272cbb04850" /><Relationship Type="http://schemas.openxmlformats.org/officeDocument/2006/relationships/notesMaster" Target="/ppt/notesMasters/notesMaster1.xml" Id="R64e4e01c860c44a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b1f098185b14200" /><Relationship Type="http://schemas.openxmlformats.org/officeDocument/2006/relationships/notesMaster" Target="/ppt/notesMasters/notesMaster1.xml" Id="Rebdf09b539f8415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358a7b49c2b48c2" /><Relationship Type="http://schemas.openxmlformats.org/officeDocument/2006/relationships/notesMaster" Target="/ppt/notesMasters/notesMaster1.xml" Id="Re4adf7b2cba141a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3f9098a7b1f4c34" /><Relationship Type="http://schemas.openxmlformats.org/officeDocument/2006/relationships/notesMaster" Target="/ppt/notesMasters/notesMaster1.xml" Id="R96cb53c82c5844c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19d3501aa694584" /><Relationship Type="http://schemas.openxmlformats.org/officeDocument/2006/relationships/notesMaster" Target="/ppt/notesMasters/notesMaster1.xml" Id="R2f58740cfd4a4ba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869c7774f7a4e5d" /><Relationship Type="http://schemas.openxmlformats.org/officeDocument/2006/relationships/notesMaster" Target="/ppt/notesMasters/notesMaster1.xml" Id="R9c6a151c4b944f3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dd88c20e2144b73" /><Relationship Type="http://schemas.openxmlformats.org/officeDocument/2006/relationships/notesMaster" Target="/ppt/notesMasters/notesMaster1.xml" Id="Rca4db122adb0413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dab4f8260154243" /><Relationship Type="http://schemas.openxmlformats.org/officeDocument/2006/relationships/notesMaster" Target="/ppt/notesMasters/notesMaster1.xml" Id="Ra3bcf31f21644c5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da35fb012894e58" /><Relationship Type="http://schemas.openxmlformats.org/officeDocument/2006/relationships/notesMaster" Target="/ppt/notesMasters/notesMaster1.xml" Id="R8e567d5613b84a5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c86c615a0b04f13" /><Relationship Type="http://schemas.openxmlformats.org/officeDocument/2006/relationships/notesMaster" Target="/ppt/notesMasters/notesMaster1.xml" Id="R112dfd88a38547ec"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68ac55d74aec49ed" /><Relationship Type="http://schemas.openxmlformats.org/officeDocument/2006/relationships/notesMaster" Target="/ppt/notesMasters/notesMaster1.xml" Id="R6d778378cc0b419b"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48424f972c954065" /><Relationship Type="http://schemas.openxmlformats.org/officeDocument/2006/relationships/notesMaster" Target="/ppt/notesMasters/notesMaster1.xml" Id="Rc376ceb400d149ec"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a472a4eaf36e4eb1" /><Relationship Type="http://schemas.openxmlformats.org/officeDocument/2006/relationships/notesMaster" Target="/ppt/notesMasters/notesMaster1.xml" Id="R61362a9ae9e24426"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e6fde1a48ac44204" /><Relationship Type="http://schemas.openxmlformats.org/officeDocument/2006/relationships/notesMaster" Target="/ppt/notesMasters/notesMaster1.xml" Id="R8073d3c308e84293"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a8bbe6e7ff524e4b" /><Relationship Type="http://schemas.openxmlformats.org/officeDocument/2006/relationships/notesMaster" Target="/ppt/notesMasters/notesMaster1.xml" Id="Rce4aa46e2c7f4ea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e78e302d06b34d02" /><Relationship Type="http://schemas.openxmlformats.org/officeDocument/2006/relationships/notesMaster" Target="/ppt/notesMasters/notesMaster1.xml" Id="Reea4d5f684d74a10"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41fcf48669604dba" /><Relationship Type="http://schemas.openxmlformats.org/officeDocument/2006/relationships/notesMaster" Target="/ppt/notesMasters/notesMaster1.xml" Id="R105ebfe4519443a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0–1 minutes. Three-hour review. The synthetic examples target LP and MILP formulation. Confirm the actual exam coverage and permitted tools verbally. This deck does not set the examination AI policy.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1–2 minutes. Ask students which of these they find hardest. Keep the discussion about modeling decisions rather than prompt tricks.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2–3 minutes. First60minutes are the LLM formulation activity. The remaining120minutes include a10-minute break,50-minute LP/MILP review,40-minute mock examination, and20-minute debrief.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3–4 minutes. Read the assignment before showing any equations. Synthetic classroom problem. One metric tonne is 1,000 kg. Students should distinguish a decision from a given requirement.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4–5 minutes. A contains 0.02 tonnes of impurity per tonne of feed. B contains 0.10. All prices and compositions are known constants for the planning day.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5–7 minutes. These are stated modeling assumptions, not information for the LLM to invent. Complete mixing and conservation of impurity justify a mass-weighted product composition.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7–11 minutes. Four minutes of independent formulation. Use the complete assignment, data, and operating conditions on the preceding three slides. Do not advance to the solution until students commit to their model.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11–13 minutes. All model coefficients are constants. Flows are continuous nonnegative variables. Compare defining purchased feed versus consumed feed when there is no inventory.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13–14 minutes. The right side equals 5 t impurity/day. If throughput were variable, the corresponding upper-specification relation would be 0.02xA+0.10xB &lt;= 0.05(xA+xB), still linear. A minimum positive product quantity must come from demand or another requirement.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14–15 minutes. The negative cost slope means use as much cheap B as quality permits. Availability limits are slack. This independent derivation checks the numerical solver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15–17 minutes. This is a proposed classroom workflow, not a guarantee of correctness. Research context: NL4Opt studies natural-language extraction and formulation, https://arxiv.org/abs/2303.08233. No benchmark performance claim is made here.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17–22 minutes. Paste the complete Case A assignment, feed table, and operating conditions after this prompt. Ask students to compare outputs from available LLMs if time permits. Treat confidence and fluent explanations as separate from mathematical evidence. This prompt is a classroom 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22–25 minutes. Return to Case A, which explicitly says exactly 100 t/day. Contrast with revenue-maximizing production where excess sales need a demand bound. LLM suggestions can reveal ambiguity, but the problem owner must resolve 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25–28 minutes. Students identify three issues: mass balance allows underproduction, quality RHS lacks total mass flow, and feed availability is absent. Zero production has cost zero and satisfies all these incorrect inequalities.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28–30 minutes. A single counterexample is enough to disprove equivalence between a proposed model and the verbal requirements. Agreement between two LLMs is not an independent numerical or physical check.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30–35 minutes. Provide both the original problem and the proposed formulation. Students should test a concrete point themselves. A second AI review is a suggestion generator, not proof.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35–38 minutes. These lines instantiate Case A. Read the equations and code together. The downloadable Python script supplies the solver and numerical checks. Official documentation: https://www.pyomo.org/documentation and https://pyomo.readthedocs.io/en/6.7.3/working_models.html.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38–40 minutes. Code uses the appsi_highs interface with an installed HiGHS solver. Termination handling is solver-interface-specific. Documentation: https://pyomo.readthedocs.io/en/6.8.2/api/pyomo.opt.results.solver.check_optimal_termination.html. The feasible model still needs a semantic audit.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40–41 minutes. The fixed fee occurs once per day if B is active, regardless of the delivered quantity. The minimum lot applies only to an active contract. Every delivered tonne enters the blend.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41–42 minutes. Keep the contract statement visible while introducing the binary variable. The later formulation slide provides the answer. A-only costs 10,000 USD/day. Active B with A=62.5 and B=37.5 costs 9,700 USD/day.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42–44 minutes. yB=0 forces B=0. yB=1 forces at least 20 t/day. 80 is a valid availability-based upper bound. The model is MILP because every expression is linear and yB is binary.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44–54 minutes. Ten minutes in pairs. Quality and mass balance imply B &lt;= 37.5. Thus 40yB &lt;= B &lt;= 37.5yB forces yB=0. Test the smallest active delivery: A=60 and B=40 gives 5.2 t impurity in 100 t product, or 5.2 wt%, above the 5 wt% limit. Larger B only increases impurity. Optimal A=100, B=0, cost=10,000 USD/day. Students should check the LLM explanation against this calculation.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54–58 minutes. Ask students to read each implication with y=0 and y=1. A positive minimum lot models a stated requirement. It should not be invented merely to avoid strict inequalities.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58–60 minutes. Suggested practice: Volume1 Problem2 for logic, Problem3 for inventory, Problem15 for reserve, Volume2 Problem3 for robust blending. The website uses precomputed exact cases, not a live solver. Existing lab data differ from the synthetic examples in this deck.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60–70 minutes. The LLM activity is complete. The remaining 120 minutes include this break and 110 minutes of examination preparation.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70–76 minutes. Students answer independently for four minutes, then compare answers. This checks retention after the AI activity.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76–80 minutes. : collect examples of a physically wrong model that still has an optimum. y=1 permits zero production unless another constraint prevents it. Avoid saying that a solver validates the verbal problem.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80–84 minutes. Ask students to label each line of their formulation as data, decision, objective, or requirement. Distinguish daily rates from amounts over a day.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84–90 minutes. Python-generated figure using the lab palette. The thick teal segment satisfies mass balance, quality, and availability. The amber point is the minimum-cost endpoint. Everything below the quality line does not necessarily satisfy the mass balance.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90–100 minutes. Loosening an upper quality limit expands the feasible set. Minimum cost cannot increase with the same objective. These three values apply to this toy model and this range. Do not extrapolate through an availability bottleneck.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100–110 minutes. In the loose LP relaxation, xB=37.5 and yB=37.5/80=0.46875. With M=37.5, yB=1 at this solution. Tightening a valid bound preserves integer feasible solutions. A zero relaxation gap here is a property of this example, not a universal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110–120 minutes. At a fee of exactly 1500, the all-A and mixed endpoints tie. If the minimum B lot becomes 40, quality rules out activating B. Both results follow analytically and agree with Pyomo.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120–122 minutes. Forty-minute individual mock examination, including reading. State the actual permitted tools. Solutions follow the task slide and should remain off screen until minute160.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122–125 minutes. Synthetic data. Continuous production and inventory, binary setup. No backlog, disposal, or minimum lot. Opening and closing inventory are zero. Holding cost applies only to the inventory carried between periods.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125–160 minutes. Students have 35 minutes remaining after reading the case. The capacity variant changes only period1 capacity to100t. Keep period2 capacity80t. Solutions begin on the next slide, so do not advance early.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160–165 minutes. Bounds and two balances are essential. s0 is a fixed parameter or fixed variable. The term s2 adds no holding charge because it is fixed zero. y=1 with x=0 is allowed mathematically, but the positive setup charge eliminates such waste in an optimum.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165–170 minutes. Both setups are unavoidable because first-period capacity80 cannot supply total demand100. Making a tonne early saves8−5−1=2USD. Therefore produce80 in period1. Balances:80=40+40 and40+20=60. A just-in-time plan costs880USD.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170–175 minutes. Variant1: 20 extra early tonnes save20×(8−5−1)=40USD and avoiding the second setup saves100USD. Total140USD. This discrete change explains why a single LP shadow price cannot describe a capacity change that alters setup decisions. With original capacity80 and holding4USD/t, JIT production40,60 costs880USD.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175–180 minutes. Students mark one item they missed in the diagnostic or mock exam. Have them write a specific corrective action rather than “be more careful.”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Reference minutes. Reference slide, outside the timed teaching sequence. Pyomo solve-status reference: https://pyomo.readthedocs.io/en/6.8.2/api/pyomo.opt.results.solver.check_optimal_termination.html. The prompts and flawed draft are original teaching examples, not quoted model outputs. All numerical answers come from the accompanying Pyomo script and independent algebra.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6e4c361fa1c416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97d69a1a7394fd2" /><Relationship Type="http://schemas.openxmlformats.org/officeDocument/2006/relationships/slideLayout" Target="/ppt/slideLayouts/slideLayout1.xml" Id="Rc59e5107dea7410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59e5107dea7410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38caa23a6224eac" /><Relationship Type="http://schemas.openxmlformats.org/officeDocument/2006/relationships/notesSlide" Target="/ppt/notesSlides/notesSlide1.xml" Id="R8c829f8fbb484f44"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0015e6ddbdf14e0b" /><Relationship Type="http://schemas.openxmlformats.org/officeDocument/2006/relationships/notesSlide" Target="/ppt/notesSlides/notesSlide2.xml" Id="R81fcf5faa98c4497"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52999409f87451e" /><Relationship Type="http://schemas.openxmlformats.org/officeDocument/2006/relationships/notesSlide" Target="/ppt/notesSlides/notesSlide3.xml" Id="R2af05a54eeec4fe6"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096d76fc99f4862" /><Relationship Type="http://schemas.openxmlformats.org/officeDocument/2006/relationships/notesSlide" Target="/ppt/notesSlides/notesSlide4.xml" Id="R62bac9a8b8d444e3"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ee95dc3dfbba493b" /><Relationship Type="http://schemas.openxmlformats.org/officeDocument/2006/relationships/notesSlide" Target="/ppt/notesSlides/notesSlide5.xml" Id="Rbb85c61553194d3d"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d5fff4b60fae4ef3" /><Relationship Type="http://schemas.openxmlformats.org/officeDocument/2006/relationships/notesSlide" Target="/ppt/notesSlides/notesSlide6.xml" Id="Ra8093e07c7d1490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85887eed1634867" /><Relationship Type="http://schemas.openxmlformats.org/officeDocument/2006/relationships/notesSlide" Target="/ppt/notesSlides/notesSlide7.xml" Id="Re9b3bb5fda0c465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0b76d6ae12694dbc" /><Relationship Type="http://schemas.openxmlformats.org/officeDocument/2006/relationships/notesSlide" Target="/ppt/notesSlides/notesSlide8.xml" Id="R314732913468496a"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0b89dfa4bdcf4c47" /><Relationship Type="http://schemas.openxmlformats.org/officeDocument/2006/relationships/notesSlide" Target="/ppt/notesSlides/notesSlide9.xml" Id="R3404b2cf8615418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ab711a2aa0584a9b" /><Relationship Type="http://schemas.openxmlformats.org/officeDocument/2006/relationships/notesSlide" Target="/ppt/notesSlides/notesSlide10.xml" Id="Ra3e1525948234a5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f8c5740479b14f48" /><Relationship Type="http://schemas.openxmlformats.org/officeDocument/2006/relationships/notesSlide" Target="/ppt/notesSlides/notesSlide11.xml" Id="Rbad63a1e40154a4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2f4d1935fc07454f" /><Relationship Type="http://schemas.openxmlformats.org/officeDocument/2006/relationships/notesSlide" Target="/ppt/notesSlides/notesSlide12.xml" Id="R068a416e902b4b8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e9a30592d0c946c9" /><Relationship Type="http://schemas.openxmlformats.org/officeDocument/2006/relationships/notesSlide" Target="/ppt/notesSlides/notesSlide13.xml" Id="R797cda549abd4ea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1ccb0578b7b4705" /><Relationship Type="http://schemas.openxmlformats.org/officeDocument/2006/relationships/notesSlide" Target="/ppt/notesSlides/notesSlide14.xml" Id="Ra6bf5ac2a3cb49f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d0fb3bd8bb0c49e4" /><Relationship Type="http://schemas.openxmlformats.org/officeDocument/2006/relationships/notesSlide" Target="/ppt/notesSlides/notesSlide15.xml" Id="Ra6a0ff7776b64d5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ec5dc8548c7d480f" /><Relationship Type="http://schemas.openxmlformats.org/officeDocument/2006/relationships/notesSlide" Target="/ppt/notesSlides/notesSlide16.xml" Id="Rc95c1c3bb30e4a0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4ced08d9f18a4f4a" /><Relationship Type="http://schemas.openxmlformats.org/officeDocument/2006/relationships/notesSlide" Target="/ppt/notesSlides/notesSlide17.xml" Id="R75956c6268364a5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f79c181548324e39" /><Relationship Type="http://schemas.openxmlformats.org/officeDocument/2006/relationships/notesSlide" Target="/ppt/notesSlides/notesSlide18.xml" Id="R75233675888744a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61ab708ad9414f1b" /><Relationship Type="http://schemas.openxmlformats.org/officeDocument/2006/relationships/notesSlide" Target="/ppt/notesSlides/notesSlide19.xml" Id="R7ba63bef9f34447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3a989cee583640db" /><Relationship Type="http://schemas.openxmlformats.org/officeDocument/2006/relationships/notesSlide" Target="/ppt/notesSlides/notesSlide20.xml" Id="R21414bd19a874c9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6fdc0902e7d54dec" /><Relationship Type="http://schemas.openxmlformats.org/officeDocument/2006/relationships/notesSlide" Target="/ppt/notesSlides/notesSlide21.xml" Id="R307253b71839497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54a6a888f7f14a23" /><Relationship Type="http://schemas.openxmlformats.org/officeDocument/2006/relationships/notesSlide" Target="/ppt/notesSlides/notesSlide22.xml" Id="R7650c1fd767b4e6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f9ac42dadb6f44cb" /><Relationship Type="http://schemas.openxmlformats.org/officeDocument/2006/relationships/notesSlide" Target="/ppt/notesSlides/notesSlide23.xml" Id="Rae8bbc919169425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cfa67cdc5b3d4782" /><Relationship Type="http://schemas.openxmlformats.org/officeDocument/2006/relationships/notesSlide" Target="/ppt/notesSlides/notesSlide24.xml" Id="Ra21510c88a494b0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a81acb3f02994965" /><Relationship Type="http://schemas.openxmlformats.org/officeDocument/2006/relationships/notesSlide" Target="/ppt/notesSlides/notesSlide25.xml" Id="Re19482e8e23c491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d8a5a8e9cd724f10" /><Relationship Type="http://schemas.openxmlformats.org/officeDocument/2006/relationships/notesSlide" Target="/ppt/notesSlides/notesSlide26.xml" Id="Rdeee8e1e97c842a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179e8c160f194f8f" /><Relationship Type="http://schemas.openxmlformats.org/officeDocument/2006/relationships/notesSlide" Target="/ppt/notesSlides/notesSlide27.xml" Id="R86236727040e4b0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336454cddd8a46b8" /><Relationship Type="http://schemas.openxmlformats.org/officeDocument/2006/relationships/notesSlide" Target="/ppt/notesSlides/notesSlide28.xml" Id="R1553967725e9448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073f619a66ad4844" /><Relationship Type="http://schemas.openxmlformats.org/officeDocument/2006/relationships/image" Target="/ppt/media/image.png" Id="R4797c3b7ab75441c" /><Relationship Type="http://schemas.openxmlformats.org/officeDocument/2006/relationships/notesSlide" Target="/ppt/notesSlides/notesSlide29.xml" Id="R9f5083cc18694ff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b9d2779b275741ee" /><Relationship Type="http://schemas.openxmlformats.org/officeDocument/2006/relationships/notesSlide" Target="/ppt/notesSlides/notesSlide30.xml" Id="Re105c7a6e1d447b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1622569b698e49ea" /><Relationship Type="http://schemas.openxmlformats.org/officeDocument/2006/relationships/notesSlide" Target="/ppt/notesSlides/notesSlide31.xml" Id="R7e8ee1eca2944ae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a1b6c9a4aea841eb" /><Relationship Type="http://schemas.openxmlformats.org/officeDocument/2006/relationships/notesSlide" Target="/ppt/notesSlides/notesSlide32.xml" Id="R9c83dcba48584a85"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ddd16db919d24a16" /><Relationship Type="http://schemas.openxmlformats.org/officeDocument/2006/relationships/notesSlide" Target="/ppt/notesSlides/notesSlide33.xml" Id="Rca9763331f9840f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fe917808654e423d" /><Relationship Type="http://schemas.openxmlformats.org/officeDocument/2006/relationships/notesSlide" Target="/ppt/notesSlides/notesSlide34.xml" Id="Rbc7c5a734f8f40a9"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fc1c682f6a534d76" /><Relationship Type="http://schemas.openxmlformats.org/officeDocument/2006/relationships/notesSlide" Target="/ppt/notesSlides/notesSlide35.xml" Id="Rc1cfc5a612c64ebc"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b2e755273ae444ec" /><Relationship Type="http://schemas.openxmlformats.org/officeDocument/2006/relationships/notesSlide" Target="/ppt/notesSlides/notesSlide36.xml" Id="R7cc93c191dbc4d07"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171f3ae0d6e5445f" /><Relationship Type="http://schemas.openxmlformats.org/officeDocument/2006/relationships/notesSlide" Target="/ppt/notesSlides/notesSlide37.xml" Id="Rbf8c2c8c881e4a8e"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56d8f4b39e874cc5" /><Relationship Type="http://schemas.openxmlformats.org/officeDocument/2006/relationships/notesSlide" Target="/ppt/notesSlides/notesSlide38.xml" Id="R5d7f73a9df894a82"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a1806da8caae4788" /><Relationship Type="http://schemas.openxmlformats.org/officeDocument/2006/relationships/notesSlide" Target="/ppt/notesSlides/notesSlide39.xml" Id="R180027c3aeea41a8"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ab728575315a4383" /><Relationship Type="http://schemas.openxmlformats.org/officeDocument/2006/relationships/notesSlide" Target="/ppt/notesSlides/notesSlide40.xml" Id="R98565361c2fa4239"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4A5811EB-4DAE-4FE7-963B-5EB83899432A}"/>
              </a:ext>
            </a:extLst>
          </p:cNvPr>
          <p:cNvSpPr>
            <a:spLocks xmlns:a="http://schemas.openxmlformats.org/drawingml/2006/main" noGrp="1"/>
          </p:cNvSpPr>
          <p:nvPr/>
        </p:nvSpPr>
        <p:spPr>
          <a:xfrm xmlns:a="http://schemas.openxmlformats.org/drawingml/2006/main">
            <a:off x="685800" y="1381125"/>
            <a:ext cx="108204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0F6E6B"/>
                </a:solidFill>
                <a:latin typeface="Arial"/>
                <a:ea typeface="Arial"/>
                <a:cs typeface="Arial"/>
              </a:defRPr>
            </a:pPr>
            <a:r>
              <a:rPr sz="4500" b="1">
                <a:solidFill>
                  <a:srgbClr val="0F6E6B"/>
                </a:solidFill>
                <a:latin typeface="Arial"/>
                <a:ea typeface="Arial"/>
                <a:cs typeface="Arial"/>
              </a:rPr>
              <a:t>Optimization formulation</a:t>
            </a:r>
          </a:p>
          <a:p xmlns:a="http://schemas.openxmlformats.org/drawingml/2006/main">
            <a:pPr>
              <a:defRPr sz="4500" b="1">
                <a:solidFill>
                  <a:srgbClr val="0F6E6B"/>
                </a:solidFill>
                <a:latin typeface="Arial"/>
                <a:ea typeface="Arial"/>
                <a:cs typeface="Arial"/>
              </a:defRPr>
            </a:pPr>
            <a:r>
              <a:rPr sz="4500" b="1">
                <a:solidFill>
                  <a:srgbClr val="0F6E6B"/>
                </a:solidFill>
                <a:latin typeface="Arial"/>
                <a:ea typeface="Arial"/>
                <a:cs typeface="Arial"/>
              </a:rPr>
              <a:t>with LLM assistance</a:t>
            </a:r>
          </a:p>
        </p:txBody>
      </p:sp>
      <p:sp>
        <p:nvSpPr>
          <p:cNvPr id="2" name="">
            <a:extLst xmlns:a="http://schemas.openxmlformats.org/drawingml/2006/main">
              <a:ext uri="{FF2B5EF4-FFF2-40B4-BE49-F238E27FC236}">
                <a16:creationId xmlns:a16="http://schemas.microsoft.com/office/drawing/2014/main" id="{A66B5050-10C2-4BEA-82F0-7B4CF7D78DC8}"/>
              </a:ext>
            </a:extLst>
          </p:cNvPr>
          <p:cNvSpPr>
            <a:spLocks xmlns:a="http://schemas.openxmlformats.org/drawingml/2006/main" noGrp="1"/>
          </p:cNvSpPr>
          <p:nvPr/>
        </p:nvSpPr>
        <p:spPr>
          <a:xfrm xmlns:a="http://schemas.openxmlformats.org/drawingml/2006/main">
            <a:off x="723900" y="3762375"/>
            <a:ext cx="100012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333F4A"/>
                </a:solidFill>
                <a:latin typeface="Arial"/>
                <a:ea typeface="Arial"/>
                <a:cs typeface="Arial"/>
              </a:defRPr>
            </a:pPr>
            <a:r>
              <a:rPr sz="2175" b="0">
                <a:solidFill>
                  <a:srgbClr val="333F4A"/>
                </a:solidFill>
                <a:latin typeface="Arial"/>
                <a:ea typeface="Arial"/>
                <a:cs typeface="Arial"/>
              </a:rPr>
              <a:t>60-minute LLM formulation activity</a:t>
            </a:r>
          </a:p>
          <a:p xmlns:a="http://schemas.openxmlformats.org/drawingml/2006/main">
            <a:pPr>
              <a:defRPr sz="2175" b="0">
                <a:solidFill>
                  <a:srgbClr val="333F4A"/>
                </a:solidFill>
                <a:latin typeface="Arial"/>
                <a:ea typeface="Arial"/>
                <a:cs typeface="Arial"/>
              </a:defRPr>
            </a:pPr>
            <a:r>
              <a:rPr sz="2175" b="0">
                <a:solidFill>
                  <a:srgbClr val="333F4A"/>
                </a:solidFill>
                <a:latin typeface="Arial"/>
                <a:ea typeface="Arial"/>
                <a:cs typeface="Arial"/>
              </a:rPr>
              <a:t>120-minute examination preparation</a:t>
            </a:r>
          </a:p>
          <a:p xmlns:a="http://schemas.openxmlformats.org/drawingml/2006/main">
            <a:pPr>
              <a:defRPr sz="2175" b="0">
                <a:solidFill>
                  <a:srgbClr val="333F4A"/>
                </a:solidFill>
                <a:latin typeface="Arial"/>
                <a:ea typeface="Arial"/>
                <a:cs typeface="Arial"/>
              </a:defRPr>
            </a:pPr>
            <a:r>
              <a:rPr sz="2175" b="0">
                <a:solidFill>
                  <a:srgbClr val="333F4A"/>
                </a:solidFill>
                <a:latin typeface="Arial"/>
                <a:ea typeface="Arial"/>
                <a:cs typeface="Arial"/>
              </a:rPr>
              <a:t>2105623   5 October 2026</a:t>
            </a:r>
          </a:p>
        </p:txBody>
      </p:sp>
      <p:sp>
        <p:nvSpPr>
          <p:cNvPr id="3" name="">
            <a:extLst xmlns:a="http://schemas.openxmlformats.org/drawingml/2006/main">
              <a:ext uri="{FF2B5EF4-FFF2-40B4-BE49-F238E27FC236}">
                <a16:creationId xmlns:a16="http://schemas.microsoft.com/office/drawing/2014/main" id="{06AF3B80-050C-4AA4-8221-D2786DAD1410}"/>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01</a:t>
            </a:r>
          </a:p>
        </p:txBody>
      </p:sp>
    </p:spTree>
    <p:extLst>
      <p:ext uri="{BB962C8B-B14F-4D97-AF65-F5344CB8AC3E}">
        <p14:creationId xmlns:p14="http://schemas.microsoft.com/office/powerpoint/2010/main" val="1033770166"/>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D4388A0-8DDE-456E-B433-F830305792F3}"/>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Learning targets</a:t>
            </a:r>
          </a:p>
        </p:txBody>
      </p:sp>
      <p:sp>
        <p:nvSpPr>
          <p:cNvPr id="2" name="">
            <a:extLst xmlns:a="http://schemas.openxmlformats.org/drawingml/2006/main">
              <a:ext uri="{FF2B5EF4-FFF2-40B4-BE49-F238E27FC236}">
                <a16:creationId xmlns:a16="http://schemas.microsoft.com/office/drawing/2014/main" id="{19EDD036-AD97-41D6-8148-AED9B0EA411D}"/>
              </a:ext>
            </a:extLst>
          </p:cNvPr>
          <p:cNvSpPr>
            <a:spLocks xmlns:a="http://schemas.openxmlformats.org/drawingml/2006/main" noGrp="1"/>
          </p:cNvSpPr>
          <p:nvPr/>
        </p:nvSpPr>
        <p:spPr>
          <a:xfrm xmlns:a="http://schemas.openxmlformats.org/drawingml/2006/main">
            <a:off x="723900" y="16954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Translate a process description into variables, an objective, and constraints.</a:t>
            </a:r>
          </a:p>
        </p:txBody>
      </p:sp>
      <p:sp>
        <p:nvSpPr>
          <p:cNvPr id="3" name="">
            <a:extLst xmlns:a="http://schemas.openxmlformats.org/drawingml/2006/main">
              <a:ext uri="{FF2B5EF4-FFF2-40B4-BE49-F238E27FC236}">
                <a16:creationId xmlns:a16="http://schemas.microsoft.com/office/drawing/2014/main" id="{3F804A4A-B725-44CE-ACDA-7A9E0CC0246D}"/>
              </a:ext>
            </a:extLst>
          </p:cNvPr>
          <p:cNvSpPr>
            <a:spLocks xmlns:a="http://schemas.openxmlformats.org/drawingml/2006/main" noGrp="1"/>
          </p:cNvSpPr>
          <p:nvPr/>
        </p:nvSpPr>
        <p:spPr>
          <a:xfrm xmlns:a="http://schemas.openxmlformats.org/drawingml/2006/main">
            <a:off x="723900" y="25336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Explain the units and physical meaning of every equation.</a:t>
            </a:r>
          </a:p>
        </p:txBody>
      </p:sp>
      <p:sp>
        <p:nvSpPr>
          <p:cNvPr id="4" name="">
            <a:extLst xmlns:a="http://schemas.openxmlformats.org/drawingml/2006/main">
              <a:ext uri="{FF2B5EF4-FFF2-40B4-BE49-F238E27FC236}">
                <a16:creationId xmlns:a16="http://schemas.microsoft.com/office/drawing/2014/main" id="{D2C86C69-5313-4081-A54E-29D0ADA1D16F}"/>
              </a:ext>
            </a:extLst>
          </p:cNvPr>
          <p:cNvSpPr>
            <a:spLocks xmlns:a="http://schemas.openxmlformats.org/drawingml/2006/main" noGrp="1"/>
          </p:cNvSpPr>
          <p:nvPr/>
        </p:nvSpPr>
        <p:spPr>
          <a:xfrm xmlns:a="http://schemas.openxmlformats.org/drawingml/2006/main">
            <a:off x="723900" y="33718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Audit an LLM proposal with counterexamples and independent checks.</a:t>
            </a:r>
          </a:p>
        </p:txBody>
      </p:sp>
      <p:sp>
        <p:nvSpPr>
          <p:cNvPr id="5" name="">
            <a:extLst xmlns:a="http://schemas.openxmlformats.org/drawingml/2006/main">
              <a:ext uri="{FF2B5EF4-FFF2-40B4-BE49-F238E27FC236}">
                <a16:creationId xmlns:a16="http://schemas.microsoft.com/office/drawing/2014/main" id="{A1821EA7-292F-4C6E-8EE0-9D68E5D68E33}"/>
              </a:ext>
            </a:extLst>
          </p:cNvPr>
          <p:cNvSpPr>
            <a:spLocks xmlns:a="http://schemas.openxmlformats.org/drawingml/2006/main" noGrp="1"/>
          </p:cNvSpPr>
          <p:nvPr/>
        </p:nvSpPr>
        <p:spPr>
          <a:xfrm xmlns:a="http://schemas.openxmlformats.org/drawingml/2006/main">
            <a:off x="723900" y="42100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Defend the model before interpreting its optimum.</a:t>
            </a:r>
          </a:p>
        </p:txBody>
      </p:sp>
      <p:sp>
        <p:nvSpPr>
          <p:cNvPr id="6" name="">
            <a:extLst xmlns:a="http://schemas.openxmlformats.org/drawingml/2006/main">
              <a:ext uri="{FF2B5EF4-FFF2-40B4-BE49-F238E27FC236}">
                <a16:creationId xmlns:a16="http://schemas.microsoft.com/office/drawing/2014/main" id="{FB52E2B4-AEC5-4550-AEAB-CA9E06578D61}"/>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02</a:t>
            </a:r>
          </a:p>
        </p:txBody>
      </p:sp>
    </p:spTree>
    <p:extLst>
      <p:ext uri="{BB962C8B-B14F-4D97-AF65-F5344CB8AC3E}">
        <p14:creationId xmlns:p14="http://schemas.microsoft.com/office/powerpoint/2010/main" val="119413318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97DF5F8E-85B5-4B76-A640-4B89108EF2CD}"/>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Three-hour session</a:t>
            </a:r>
          </a:p>
        </p:txBody>
      </p:sp>
      <p:graphicFrame>
        <p:nvGraphicFramePr>
          <p:cNvPr id="5" name=""/>
          <p:cNvGraphicFramePr/>
          <p:nvPr/>
        </p:nvGraphicFramePr>
        <p:xfrm>
          <a:off xmlns:a="http://schemas.openxmlformats.org/drawingml/2006/main" x="685800" y="1619250"/>
          <a:ext xmlns:a="http://schemas.openxmlformats.org/drawingml/2006/main" cx="10820400" cy="4286250"/>
        </p:xfrm>
        <a:graphic xmlns:a="http://schemas.openxmlformats.org/drawingml/2006/main">
          <a:graphicData uri="http://schemas.openxmlformats.org/drawingml/2006/table">
            <a:tbl>
              <a:tblPr/>
              <a:tblGrid>
                <a:gridCol w="1952625"/>
                <a:gridCol w="8867775"/>
              </a:tblGrid>
              <a:tr h="535781">
                <a:tc>
                  <a:txBody>
                    <a:bodyPr/>
                    <a:lstStyle/>
                    <a:p>
                      <a:r>
                        <a:rPr sz="1800" b="1">
                          <a:solidFill>
                            <a:srgbClr val="FFFFFF"/>
                          </a:solidFill>
                          <a:latin typeface="Arial"/>
                          <a:ea typeface="Arial"/>
                          <a:cs typeface="Arial"/>
                        </a:rPr>
                        <a:t>Minutes</a:t>
                      </a:r>
                    </a:p>
                  </a:txBody>
                  <a:tcPr marL="91440" marR="91440" marT="45720" marB="45720">
                    <a:solidFill>
                      <a:srgbClr val="0F6E6B"/>
                    </a:solidFill>
                  </a:tcPr>
                </a:tc>
                <a:tc>
                  <a:txBody>
                    <a:bodyPr/>
                    <a:lstStyle/>
                    <a:p>
                      <a:r>
                        <a:rPr sz="1800" b="1">
                          <a:solidFill>
                            <a:srgbClr val="FFFFFF"/>
                          </a:solidFill>
                          <a:latin typeface="Arial"/>
                          <a:ea typeface="Arial"/>
                          <a:cs typeface="Arial"/>
                        </a:rPr>
                        <a:t>Activity</a:t>
                      </a:r>
                    </a:p>
                  </a:txBody>
                  <a:tcPr marL="91440" marR="91440" marT="45720" marB="45720">
                    <a:solidFill>
                      <a:srgbClr val="0F6E6B"/>
                    </a:solidFill>
                  </a:tcPr>
                </a:tc>
              </a:tr>
              <a:tr h="535781">
                <a:tc>
                  <a:txBody>
                    <a:bodyPr/>
                    <a:lstStyle/>
                    <a:p>
                      <a:r>
                        <a:rPr sz="1800" b="0">
                          <a:solidFill>
                            <a:srgbClr val="333F4A"/>
                          </a:solidFill>
                          <a:latin typeface="Arial"/>
                          <a:ea typeface="Arial"/>
                          <a:cs typeface="Arial"/>
                        </a:rPr>
                        <a:t>0–15</a:t>
                      </a:r>
                    </a:p>
                  </a:txBody>
                  <a:tcPr marL="91440" marR="91440" marT="45720" marB="45720">
                    <a:solidFill>
                      <a:srgbClr val="FFFFFF"/>
                    </a:solidFill>
                  </a:tcPr>
                </a:tc>
                <a:tc>
                  <a:txBody>
                    <a:bodyPr/>
                    <a:lstStyle/>
                    <a:p>
                      <a:r>
                        <a:rPr sz="1800" b="0">
                          <a:solidFill>
                            <a:srgbClr val="333F4A"/>
                          </a:solidFill>
                          <a:latin typeface="Arial"/>
                          <a:ea typeface="Arial"/>
                          <a:cs typeface="Arial"/>
                        </a:rPr>
                        <a:t>Independent formulation of a blending LP</a:t>
                      </a:r>
                    </a:p>
                  </a:txBody>
                  <a:tcPr marL="91440" marR="91440" marT="45720" marB="45720">
                    <a:solidFill>
                      <a:srgbClr val="FFFFFF"/>
                    </a:solidFill>
                  </a:tcPr>
                </a:tc>
              </a:tr>
              <a:tr h="535781">
                <a:tc>
                  <a:txBody>
                    <a:bodyPr/>
                    <a:lstStyle/>
                    <a:p>
                      <a:r>
                        <a:rPr sz="1800" b="0">
                          <a:solidFill>
                            <a:srgbClr val="333F4A"/>
                          </a:solidFill>
                          <a:latin typeface="Arial"/>
                          <a:ea typeface="Arial"/>
                          <a:cs typeface="Arial"/>
                        </a:rPr>
                        <a:t>15–40</a:t>
                      </a:r>
                    </a:p>
                  </a:txBody>
                  <a:tcPr marL="91440" marR="91440" marT="45720" marB="45720">
                    <a:solidFill>
                      <a:srgbClr val="FFFFFF"/>
                    </a:solidFill>
                  </a:tcPr>
                </a:tc>
                <a:tc>
                  <a:txBody>
                    <a:bodyPr/>
                    <a:lstStyle/>
                    <a:p>
                      <a:r>
                        <a:rPr sz="1800" b="0">
                          <a:solidFill>
                            <a:srgbClr val="333F4A"/>
                          </a:solidFill>
                          <a:latin typeface="Arial"/>
                          <a:ea typeface="Arial"/>
                          <a:cs typeface="Arial"/>
                        </a:rPr>
                        <a:t>LLM draft, counterexamples, and Pyomo checks</a:t>
                      </a:r>
                    </a:p>
                  </a:txBody>
                  <a:tcPr marL="91440" marR="91440" marT="45720" marB="45720">
                    <a:solidFill>
                      <a:srgbClr val="FFFFFF"/>
                    </a:solidFill>
                  </a:tcPr>
                </a:tc>
              </a:tr>
              <a:tr h="535781">
                <a:tc>
                  <a:txBody>
                    <a:bodyPr/>
                    <a:lstStyle/>
                    <a:p>
                      <a:r>
                        <a:rPr sz="1800" b="0">
                          <a:solidFill>
                            <a:srgbClr val="333F4A"/>
                          </a:solidFill>
                          <a:latin typeface="Arial"/>
                          <a:ea typeface="Arial"/>
                          <a:cs typeface="Arial"/>
                        </a:rPr>
                        <a:t>40–60</a:t>
                      </a:r>
                    </a:p>
                  </a:txBody>
                  <a:tcPr marL="91440" marR="91440" marT="45720" marB="45720">
                    <a:solidFill>
                      <a:srgbClr val="FFFFFF"/>
                    </a:solidFill>
                  </a:tcPr>
                </a:tc>
                <a:tc>
                  <a:txBody>
                    <a:bodyPr/>
                    <a:lstStyle/>
                    <a:p>
                      <a:r>
                        <a:rPr sz="1800" b="0">
                          <a:solidFill>
                            <a:srgbClr val="333F4A"/>
                          </a:solidFill>
                          <a:latin typeface="Arial"/>
                          <a:ea typeface="Arial"/>
                          <a:cs typeface="Arial"/>
                        </a:rPr>
                        <a:t>MILP pair activity and discussion</a:t>
                      </a:r>
                    </a:p>
                  </a:txBody>
                  <a:tcPr marL="91440" marR="91440" marT="45720" marB="45720">
                    <a:solidFill>
                      <a:srgbClr val="FFFFFF"/>
                    </a:solidFill>
                  </a:tcPr>
                </a:tc>
              </a:tr>
              <a:tr h="535781">
                <a:tc>
                  <a:txBody>
                    <a:bodyPr/>
                    <a:lstStyle/>
                    <a:p>
                      <a:r>
                        <a:rPr sz="1800" b="0">
                          <a:solidFill>
                            <a:srgbClr val="333F4A"/>
                          </a:solidFill>
                          <a:latin typeface="Arial"/>
                          <a:ea typeface="Arial"/>
                          <a:cs typeface="Arial"/>
                        </a:rPr>
                        <a:t>60–70</a:t>
                      </a:r>
                    </a:p>
                  </a:txBody>
                  <a:tcPr marL="91440" marR="91440" marT="45720" marB="45720">
                    <a:solidFill>
                      <a:srgbClr val="FFFFFF"/>
                    </a:solidFill>
                  </a:tcPr>
                </a:tc>
                <a:tc>
                  <a:txBody>
                    <a:bodyPr/>
                    <a:lstStyle/>
                    <a:p>
                      <a:r>
                        <a:rPr sz="1800" b="0">
                          <a:solidFill>
                            <a:srgbClr val="333F4A"/>
                          </a:solidFill>
                          <a:latin typeface="Arial"/>
                          <a:ea typeface="Arial"/>
                          <a:cs typeface="Arial"/>
                        </a:rPr>
                        <a:t>Break</a:t>
                      </a:r>
                    </a:p>
                  </a:txBody>
                  <a:tcPr marL="91440" marR="91440" marT="45720" marB="45720">
                    <a:solidFill>
                      <a:srgbClr val="FFFFFF"/>
                    </a:solidFill>
                  </a:tcPr>
                </a:tc>
              </a:tr>
              <a:tr h="535781">
                <a:tc>
                  <a:txBody>
                    <a:bodyPr/>
                    <a:lstStyle/>
                    <a:p>
                      <a:r>
                        <a:rPr sz="1800" b="0">
                          <a:solidFill>
                            <a:srgbClr val="333F4A"/>
                          </a:solidFill>
                          <a:latin typeface="Arial"/>
                          <a:ea typeface="Arial"/>
                          <a:cs typeface="Arial"/>
                        </a:rPr>
                        <a:t>70–120</a:t>
                      </a:r>
                    </a:p>
                  </a:txBody>
                  <a:tcPr marL="91440" marR="91440" marT="45720" marB="45720">
                    <a:solidFill>
                      <a:srgbClr val="FFFFFF"/>
                    </a:solidFill>
                  </a:tcPr>
                </a:tc>
                <a:tc>
                  <a:txBody>
                    <a:bodyPr/>
                    <a:lstStyle/>
                    <a:p>
                      <a:r>
                        <a:rPr sz="1800" b="0">
                          <a:solidFill>
                            <a:srgbClr val="333F4A"/>
                          </a:solidFill>
                          <a:latin typeface="Arial"/>
                          <a:ea typeface="Arial"/>
                          <a:cs typeface="Arial"/>
                        </a:rPr>
                        <a:t>LP and MILP examination review</a:t>
                      </a:r>
                    </a:p>
                  </a:txBody>
                  <a:tcPr marL="91440" marR="91440" marT="45720" marB="45720">
                    <a:solidFill>
                      <a:srgbClr val="FFFFFF"/>
                    </a:solidFill>
                  </a:tcPr>
                </a:tc>
              </a:tr>
              <a:tr h="535781">
                <a:tc>
                  <a:txBody>
                    <a:bodyPr/>
                    <a:lstStyle/>
                    <a:p>
                      <a:r>
                        <a:rPr sz="1800" b="0">
                          <a:solidFill>
                            <a:srgbClr val="333F4A"/>
                          </a:solidFill>
                          <a:latin typeface="Arial"/>
                          <a:ea typeface="Arial"/>
                          <a:cs typeface="Arial"/>
                        </a:rPr>
                        <a:t>120–160</a:t>
                      </a:r>
                    </a:p>
                  </a:txBody>
                  <a:tcPr marL="91440" marR="91440" marT="45720" marB="45720">
                    <a:solidFill>
                      <a:srgbClr val="FFFFFF"/>
                    </a:solidFill>
                  </a:tcPr>
                </a:tc>
                <a:tc>
                  <a:txBody>
                    <a:bodyPr/>
                    <a:lstStyle/>
                    <a:p>
                      <a:r>
                        <a:rPr sz="1800" b="0">
                          <a:solidFill>
                            <a:srgbClr val="333F4A"/>
                          </a:solidFill>
                          <a:latin typeface="Arial"/>
                          <a:ea typeface="Arial"/>
                          <a:cs typeface="Arial"/>
                        </a:rPr>
                        <a:t>Individual mock examination</a:t>
                      </a:r>
                    </a:p>
                  </a:txBody>
                  <a:tcPr marL="91440" marR="91440" marT="45720" marB="45720">
                    <a:solidFill>
                      <a:srgbClr val="FFFFFF"/>
                    </a:solidFill>
                  </a:tcPr>
                </a:tc>
              </a:tr>
              <a:tr h="535781">
                <a:tc>
                  <a:txBody>
                    <a:bodyPr/>
                    <a:lstStyle/>
                    <a:p>
                      <a:r>
                        <a:rPr sz="1800" b="0">
                          <a:solidFill>
                            <a:srgbClr val="333F4A"/>
                          </a:solidFill>
                          <a:latin typeface="Arial"/>
                          <a:ea typeface="Arial"/>
                          <a:cs typeface="Arial"/>
                        </a:rPr>
                        <a:t>160–180</a:t>
                      </a:r>
                    </a:p>
                  </a:txBody>
                  <a:tcPr marL="91440" marR="91440" marT="45720" marB="45720">
                    <a:solidFill>
                      <a:srgbClr val="FFFFFF"/>
                    </a:solidFill>
                  </a:tcPr>
                </a:tc>
                <a:tc>
                  <a:txBody>
                    <a:bodyPr/>
                    <a:lstStyle/>
                    <a:p>
                      <a:r>
                        <a:rPr sz="1800" b="0">
                          <a:solidFill>
                            <a:srgbClr val="333F4A"/>
                          </a:solidFill>
                          <a:latin typeface="Arial"/>
                          <a:ea typeface="Arial"/>
                          <a:cs typeface="Arial"/>
                        </a:rPr>
                        <a:t>Solutions and final checklist</a:t>
                      </a:r>
                    </a:p>
                  </a:txBody>
                  <a:tcPr marL="91440" marR="91440" marT="45720" marB="45720">
                    <a:solidFill>
                      <a:srgbClr val="FFFFFF"/>
                    </a:solidFill>
                  </a:tcPr>
                </a:tc>
              </a:tr>
            </a:tbl>
          </a:graphicData>
        </a:graphic>
      </p:graphicFrame>
      <p:sp>
        <p:nvSpPr>
          <p:cNvPr id="3" name="">
            <a:extLst xmlns:a="http://schemas.openxmlformats.org/drawingml/2006/main">
              <a:ext uri="{FF2B5EF4-FFF2-40B4-BE49-F238E27FC236}">
                <a16:creationId xmlns:a16="http://schemas.microsoft.com/office/drawing/2014/main" id="{9D3E80E0-C2EE-4BB2-A5AD-EECA37255876}"/>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03</a:t>
            </a:r>
          </a:p>
        </p:txBody>
      </p:sp>
    </p:spTree>
    <p:extLst>
      <p:ext uri="{BB962C8B-B14F-4D97-AF65-F5344CB8AC3E}">
        <p14:creationId xmlns:p14="http://schemas.microsoft.com/office/powerpoint/2010/main" val="187038826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53D0261-EA90-4A02-A3E8-34AC13DE3CB2}"/>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Case A: the production assignment</a:t>
            </a:r>
          </a:p>
        </p:txBody>
      </p:sp>
      <p:sp>
        <p:nvSpPr>
          <p:cNvPr id="2" name="">
            <a:extLst xmlns:a="http://schemas.openxmlformats.org/drawingml/2006/main">
              <a:ext uri="{FF2B5EF4-FFF2-40B4-BE49-F238E27FC236}">
                <a16:creationId xmlns:a16="http://schemas.microsoft.com/office/drawing/2014/main" id="{2800CFF3-D11D-4C1E-AA05-94FAE416B43D}"/>
              </a:ext>
            </a:extLst>
          </p:cNvPr>
          <p:cNvSpPr>
            <a:spLocks xmlns:a="http://schemas.openxmlformats.org/drawingml/2006/main" noGrp="1"/>
          </p:cNvSpPr>
          <p:nvPr/>
        </p:nvSpPr>
        <p:spPr>
          <a:xfrm xmlns:a="http://schemas.openxmlformats.org/drawingml/2006/main">
            <a:off x="723900" y="16954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A chemical plant blends two liquid feeds, A and B, to make a solvent mixture for a customer.</a:t>
            </a:r>
          </a:p>
        </p:txBody>
      </p:sp>
      <p:sp>
        <p:nvSpPr>
          <p:cNvPr id="3" name="">
            <a:extLst xmlns:a="http://schemas.openxmlformats.org/drawingml/2006/main">
              <a:ext uri="{FF2B5EF4-FFF2-40B4-BE49-F238E27FC236}">
                <a16:creationId xmlns:a16="http://schemas.microsoft.com/office/drawing/2014/main" id="{BA80AB5F-A98C-4673-B5CE-08FA357AC2BB}"/>
              </a:ext>
            </a:extLst>
          </p:cNvPr>
          <p:cNvSpPr>
            <a:spLocks xmlns:a="http://schemas.openxmlformats.org/drawingml/2006/main" noGrp="1"/>
          </p:cNvSpPr>
          <p:nvPr/>
        </p:nvSpPr>
        <p:spPr>
          <a:xfrm xmlns:a="http://schemas.openxmlformats.org/drawingml/2006/main">
            <a:off x="723900" y="25336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The customer requires exactly 100 metric tonnes of product per day. The plant must supply the full amount each day.</a:t>
            </a:r>
          </a:p>
        </p:txBody>
      </p:sp>
      <p:sp>
        <p:nvSpPr>
          <p:cNvPr id="4" name="">
            <a:extLst xmlns:a="http://schemas.openxmlformats.org/drawingml/2006/main">
              <a:ext uri="{FF2B5EF4-FFF2-40B4-BE49-F238E27FC236}">
                <a16:creationId xmlns:a16="http://schemas.microsoft.com/office/drawing/2014/main" id="{0B4E2DCD-F56F-4256-B0A2-E0A29158C73A}"/>
              </a:ext>
            </a:extLst>
          </p:cNvPr>
          <p:cNvSpPr>
            <a:spLocks xmlns:a="http://schemas.openxmlformats.org/drawingml/2006/main" noGrp="1"/>
          </p:cNvSpPr>
          <p:nvPr/>
        </p:nvSpPr>
        <p:spPr>
          <a:xfrm xmlns:a="http://schemas.openxmlformats.org/drawingml/2006/main">
            <a:off x="723900" y="33718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The product may contain at most 5 wt% of an impurity. This means no more than 5 kg of impurity per 100 kg of product.</a:t>
            </a:r>
          </a:p>
        </p:txBody>
      </p:sp>
      <p:sp>
        <p:nvSpPr>
          <p:cNvPr id="5" name="">
            <a:extLst xmlns:a="http://schemas.openxmlformats.org/drawingml/2006/main">
              <a:ext uri="{FF2B5EF4-FFF2-40B4-BE49-F238E27FC236}">
                <a16:creationId xmlns:a16="http://schemas.microsoft.com/office/drawing/2014/main" id="{EE93CBD4-DA64-41D7-8856-FCB2B1AF180F}"/>
              </a:ext>
            </a:extLst>
          </p:cNvPr>
          <p:cNvSpPr>
            <a:spLocks xmlns:a="http://schemas.openxmlformats.org/drawingml/2006/main" noGrp="1"/>
          </p:cNvSpPr>
          <p:nvPr/>
        </p:nvSpPr>
        <p:spPr>
          <a:xfrm xmlns:a="http://schemas.openxmlformats.org/drawingml/2006/main">
            <a:off x="723900" y="42100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As the process engineer, choose the daily amount of each feed to minimize the total daily feed purchase cost.</a:t>
            </a:r>
          </a:p>
        </p:txBody>
      </p:sp>
      <p:sp>
        <p:nvSpPr>
          <p:cNvPr id="6" name="">
            <a:extLst xmlns:a="http://schemas.openxmlformats.org/drawingml/2006/main">
              <a:ext uri="{FF2B5EF4-FFF2-40B4-BE49-F238E27FC236}">
                <a16:creationId xmlns:a16="http://schemas.microsoft.com/office/drawing/2014/main" id="{105911C9-1C55-450A-8DBA-9320D9C09B78}"/>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04</a:t>
            </a:r>
          </a:p>
        </p:txBody>
      </p:sp>
    </p:spTree>
    <p:extLst>
      <p:ext uri="{BB962C8B-B14F-4D97-AF65-F5344CB8AC3E}">
        <p14:creationId xmlns:p14="http://schemas.microsoft.com/office/powerpoint/2010/main" val="154219389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DAE9BDE9-E001-4E16-BBC9-2BD2DFADBBA3}"/>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Case A: feed data and units</a:t>
            </a:r>
          </a:p>
        </p:txBody>
      </p:sp>
      <p:graphicFrame>
        <p:nvGraphicFramePr>
          <p:cNvPr id="6" name=""/>
          <p:cNvGraphicFramePr/>
          <p:nvPr/>
        </p:nvGraphicFramePr>
        <p:xfrm>
          <a:off xmlns:a="http://schemas.openxmlformats.org/drawingml/2006/main" x="685800" y="1619250"/>
          <a:ext xmlns:a="http://schemas.openxmlformats.org/drawingml/2006/main" cx="10820400" cy="3429000"/>
        </p:xfrm>
        <a:graphic xmlns:a="http://schemas.openxmlformats.org/drawingml/2006/main">
          <a:graphicData uri="http://schemas.openxmlformats.org/drawingml/2006/table">
            <a:tbl>
              <a:tblPr/>
              <a:tblGrid>
                <a:gridCol w="3333750"/>
                <a:gridCol w="2333625"/>
                <a:gridCol w="2333625"/>
                <a:gridCol w="2819400"/>
              </a:tblGrid>
              <a:tr h="1143000">
                <a:tc>
                  <a:txBody>
                    <a:bodyPr/>
                    <a:lstStyle/>
                    <a:p>
                      <a:r>
                        <a:rPr sz="1800" b="1">
                          <a:solidFill>
                            <a:srgbClr val="FFFFFF"/>
                          </a:solidFill>
                          <a:latin typeface="Arial"/>
                          <a:ea typeface="Arial"/>
                          <a:cs typeface="Arial"/>
                        </a:rPr>
                        <a:t>Feed</a:t>
                      </a:r>
                    </a:p>
                  </a:txBody>
                  <a:tcPr marL="91440" marR="91440" marT="45720" marB="45720">
                    <a:solidFill>
                      <a:srgbClr val="0F6E6B"/>
                    </a:solidFill>
                  </a:tcPr>
                </a:tc>
                <a:tc>
                  <a:txBody>
                    <a:bodyPr/>
                    <a:lstStyle/>
                    <a:p>
                      <a:r>
                        <a:rPr sz="1800" b="1">
                          <a:solidFill>
                            <a:srgbClr val="FFFFFF"/>
                          </a:solidFill>
                          <a:latin typeface="Arial"/>
                          <a:ea typeface="Arial"/>
                          <a:cs typeface="Arial"/>
                        </a:rPr>
                        <a:t>Cost (USD/t)</a:t>
                      </a:r>
                    </a:p>
                  </a:txBody>
                  <a:tcPr marL="91440" marR="91440" marT="45720" marB="45720">
                    <a:solidFill>
                      <a:srgbClr val="0F6E6B"/>
                    </a:solidFill>
                  </a:tcPr>
                </a:tc>
                <a:tc>
                  <a:txBody>
                    <a:bodyPr/>
                    <a:lstStyle/>
                    <a:p>
                      <a:r>
                        <a:rPr sz="1800" b="1">
                          <a:solidFill>
                            <a:srgbClr val="FFFFFF"/>
                          </a:solidFill>
                          <a:latin typeface="Arial"/>
                          <a:ea typeface="Arial"/>
                          <a:cs typeface="Arial"/>
                        </a:rPr>
                        <a:t>Impurity (wt%)</a:t>
                      </a:r>
                    </a:p>
                  </a:txBody>
                  <a:tcPr marL="91440" marR="91440" marT="45720" marB="45720">
                    <a:solidFill>
                      <a:srgbClr val="0F6E6B"/>
                    </a:solidFill>
                  </a:tcPr>
                </a:tc>
                <a:tc>
                  <a:txBody>
                    <a:bodyPr/>
                    <a:lstStyle/>
                    <a:p>
                      <a:r>
                        <a:rPr sz="1800" b="1">
                          <a:solidFill>
                            <a:srgbClr val="FFFFFF"/>
                          </a:solidFill>
                          <a:latin typeface="Arial"/>
                          <a:ea typeface="Arial"/>
                          <a:cs typeface="Arial"/>
                        </a:rPr>
                        <a:t>Availability (t/day)</a:t>
                      </a:r>
                    </a:p>
                  </a:txBody>
                  <a:tcPr marL="91440" marR="91440" marT="45720" marB="45720">
                    <a:solidFill>
                      <a:srgbClr val="0F6E6B"/>
                    </a:solidFill>
                  </a:tcPr>
                </a:tc>
              </a:tr>
              <a:tr h="1143000">
                <a:tc>
                  <a:txBody>
                    <a:bodyPr/>
                    <a:lstStyle/>
                    <a:p>
                      <a:r>
                        <a:rPr sz="1800" b="0">
                          <a:solidFill>
                            <a:srgbClr val="333F4A"/>
                          </a:solidFill>
                          <a:latin typeface="Arial"/>
                          <a:ea typeface="Arial"/>
                          <a:cs typeface="Arial"/>
                        </a:rPr>
                        <a:t>A</a:t>
                      </a:r>
                    </a:p>
                  </a:txBody>
                  <a:tcPr marL="91440" marR="91440" marT="45720" marB="45720">
                    <a:solidFill>
                      <a:srgbClr val="FFFFFF"/>
                    </a:solidFill>
                  </a:tcPr>
                </a:tc>
                <a:tc>
                  <a:txBody>
                    <a:bodyPr/>
                    <a:lstStyle/>
                    <a:p>
                      <a:r>
                        <a:rPr sz="1800" b="0">
                          <a:solidFill>
                            <a:srgbClr val="333F4A"/>
                          </a:solidFill>
                          <a:latin typeface="Arial"/>
                          <a:ea typeface="Arial"/>
                          <a:cs typeface="Arial"/>
                        </a:rPr>
                        <a:t>100</a:t>
                      </a:r>
                    </a:p>
                  </a:txBody>
                  <a:tcPr marL="91440" marR="91440" marT="45720" marB="45720">
                    <a:solidFill>
                      <a:srgbClr val="FFFFFF"/>
                    </a:solidFill>
                  </a:tcPr>
                </a:tc>
                <a:tc>
                  <a:txBody>
                    <a:bodyPr/>
                    <a:lstStyle/>
                    <a:p>
                      <a:r>
                        <a:rPr sz="1800" b="0">
                          <a:solidFill>
                            <a:srgbClr val="333F4A"/>
                          </a:solidFill>
                          <a:latin typeface="Arial"/>
                          <a:ea typeface="Arial"/>
                          <a:cs typeface="Arial"/>
                        </a:rPr>
                        <a:t>2</a:t>
                      </a:r>
                    </a:p>
                  </a:txBody>
                  <a:tcPr marL="91440" marR="91440" marT="45720" marB="45720">
                    <a:solidFill>
                      <a:srgbClr val="FFFFFF"/>
                    </a:solidFill>
                  </a:tcPr>
                </a:tc>
                <a:tc>
                  <a:txBody>
                    <a:bodyPr/>
                    <a:lstStyle/>
                    <a:p>
                      <a:r>
                        <a:rPr sz="1800" b="0">
                          <a:solidFill>
                            <a:srgbClr val="333F4A"/>
                          </a:solidFill>
                          <a:latin typeface="Arial"/>
                          <a:ea typeface="Arial"/>
                          <a:cs typeface="Arial"/>
                        </a:rPr>
                        <a:t>100</a:t>
                      </a:r>
                    </a:p>
                  </a:txBody>
                  <a:tcPr marL="91440" marR="91440" marT="45720" marB="45720">
                    <a:solidFill>
                      <a:srgbClr val="FFFFFF"/>
                    </a:solidFill>
                  </a:tcPr>
                </a:tc>
              </a:tr>
              <a:tr h="1143000">
                <a:tc>
                  <a:txBody>
                    <a:bodyPr/>
                    <a:lstStyle/>
                    <a:p>
                      <a:r>
                        <a:rPr sz="1800" b="0">
                          <a:solidFill>
                            <a:srgbClr val="333F4A"/>
                          </a:solidFill>
                          <a:latin typeface="Arial"/>
                          <a:ea typeface="Arial"/>
                          <a:cs typeface="Arial"/>
                        </a:rPr>
                        <a:t>B</a:t>
                      </a:r>
                    </a:p>
                  </a:txBody>
                  <a:tcPr marL="91440" marR="91440" marT="45720" marB="45720">
                    <a:solidFill>
                      <a:srgbClr val="FFFFFF"/>
                    </a:solidFill>
                  </a:tcPr>
                </a:tc>
                <a:tc>
                  <a:txBody>
                    <a:bodyPr/>
                    <a:lstStyle/>
                    <a:p>
                      <a:r>
                        <a:rPr sz="1800" b="0">
                          <a:solidFill>
                            <a:srgbClr val="333F4A"/>
                          </a:solidFill>
                          <a:latin typeface="Arial"/>
                          <a:ea typeface="Arial"/>
                          <a:cs typeface="Arial"/>
                        </a:rPr>
                        <a:t>60</a:t>
                      </a:r>
                    </a:p>
                  </a:txBody>
                  <a:tcPr marL="91440" marR="91440" marT="45720" marB="45720">
                    <a:solidFill>
                      <a:srgbClr val="FFFFFF"/>
                    </a:solidFill>
                  </a:tcPr>
                </a:tc>
                <a:tc>
                  <a:txBody>
                    <a:bodyPr/>
                    <a:lstStyle/>
                    <a:p>
                      <a:r>
                        <a:rPr sz="1800" b="0">
                          <a:solidFill>
                            <a:srgbClr val="333F4A"/>
                          </a:solidFill>
                          <a:latin typeface="Arial"/>
                          <a:ea typeface="Arial"/>
                          <a:cs typeface="Arial"/>
                        </a:rPr>
                        <a:t>10</a:t>
                      </a:r>
                    </a:p>
                  </a:txBody>
                  <a:tcPr marL="91440" marR="91440" marT="45720" marB="45720">
                    <a:solidFill>
                      <a:srgbClr val="FFFFFF"/>
                    </a:solidFill>
                  </a:tcPr>
                </a:tc>
                <a:tc>
                  <a:txBody>
                    <a:bodyPr/>
                    <a:lstStyle/>
                    <a:p>
                      <a:r>
                        <a:rPr sz="1800" b="0">
                          <a:solidFill>
                            <a:srgbClr val="333F4A"/>
                          </a:solidFill>
                          <a:latin typeface="Arial"/>
                          <a:ea typeface="Arial"/>
                          <a:cs typeface="Arial"/>
                        </a:rPr>
                        <a:t>80</a:t>
                      </a:r>
                    </a:p>
                  </a:txBody>
                  <a:tcPr marL="91440" marR="91440" marT="45720" marB="45720">
                    <a:solidFill>
                      <a:srgbClr val="FFFFFF"/>
                    </a:solidFill>
                  </a:tcPr>
                </a:tc>
              </a:tr>
            </a:tbl>
          </a:graphicData>
        </a:graphic>
      </p:graphicFrame>
      <p:sp>
        <p:nvSpPr>
          <p:cNvPr id="3" name="">
            <a:extLst xmlns:a="http://schemas.openxmlformats.org/drawingml/2006/main">
              <a:ext uri="{FF2B5EF4-FFF2-40B4-BE49-F238E27FC236}">
                <a16:creationId xmlns:a16="http://schemas.microsoft.com/office/drawing/2014/main" id="{77D51250-793C-4E0F-B21F-3AABB56ADFAD}"/>
              </a:ext>
            </a:extLst>
          </p:cNvPr>
          <p:cNvSpPr>
            <a:spLocks xmlns:a="http://schemas.openxmlformats.org/drawingml/2006/main" noGrp="1"/>
          </p:cNvSpPr>
          <p:nvPr/>
        </p:nvSpPr>
        <p:spPr>
          <a:xfrm xmlns:a="http://schemas.openxmlformats.org/drawingml/2006/main">
            <a:off x="723900" y="5276850"/>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333F4A"/>
                </a:solidFill>
                <a:latin typeface="Arial"/>
                <a:ea typeface="Arial"/>
                <a:cs typeface="Arial"/>
              </a:defRPr>
            </a:pPr>
            <a:r>
              <a:rPr sz="1950" b="0">
                <a:solidFill>
                  <a:srgbClr val="333F4A"/>
                </a:solidFill>
                <a:latin typeface="Arial"/>
                <a:ea typeface="Arial"/>
                <a:cs typeface="Arial"/>
              </a:rPr>
              <a:t>Prices apply to total feed mass, including impurity. Availability is an upper limit on daily purchases.</a:t>
            </a:r>
          </a:p>
        </p:txBody>
      </p:sp>
      <p:sp>
        <p:nvSpPr>
          <p:cNvPr id="4" name="">
            <a:extLst xmlns:a="http://schemas.openxmlformats.org/drawingml/2006/main">
              <a:ext uri="{FF2B5EF4-FFF2-40B4-BE49-F238E27FC236}">
                <a16:creationId xmlns:a16="http://schemas.microsoft.com/office/drawing/2014/main" id="{812F1DDC-5914-487B-9DDC-E01B2359A474}"/>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05</a:t>
            </a:r>
          </a:p>
        </p:txBody>
      </p:sp>
    </p:spTree>
    <p:extLst>
      <p:ext uri="{BB962C8B-B14F-4D97-AF65-F5344CB8AC3E}">
        <p14:creationId xmlns:p14="http://schemas.microsoft.com/office/powerpoint/2010/main" val="204677109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1847E29-82B6-4E03-9A5E-9C14B42FBFA3}"/>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Case A: operating conditions</a:t>
            </a:r>
          </a:p>
        </p:txBody>
      </p:sp>
      <p:sp>
        <p:nvSpPr>
          <p:cNvPr id="2" name="">
            <a:extLst xmlns:a="http://schemas.openxmlformats.org/drawingml/2006/main">
              <a:ext uri="{FF2B5EF4-FFF2-40B4-BE49-F238E27FC236}">
                <a16:creationId xmlns:a16="http://schemas.microsoft.com/office/drawing/2014/main" id="{38CFE4C9-B4A1-4A78-A67D-BC00E6ACA7F8}"/>
              </a:ext>
            </a:extLst>
          </p:cNvPr>
          <p:cNvSpPr>
            <a:spLocks xmlns:a="http://schemas.openxmlformats.org/drawingml/2006/main" noGrp="1"/>
          </p:cNvSpPr>
          <p:nvPr/>
        </p:nvSpPr>
        <p:spPr>
          <a:xfrm xmlns:a="http://schemas.openxmlformats.org/drawingml/2006/main">
            <a:off x="723900" y="16954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The feeds mix completely. No reaction, evaporation, separation, or mass loss occurs. All feed mass becomes product.</a:t>
            </a:r>
          </a:p>
        </p:txBody>
      </p:sp>
      <p:sp>
        <p:nvSpPr>
          <p:cNvPr id="3" name="">
            <a:extLst xmlns:a="http://schemas.openxmlformats.org/drawingml/2006/main">
              <a:ext uri="{FF2B5EF4-FFF2-40B4-BE49-F238E27FC236}">
                <a16:creationId xmlns:a16="http://schemas.microsoft.com/office/drawing/2014/main" id="{90070A4D-B29E-403B-9CD1-55E73F14C653}"/>
              </a:ext>
            </a:extLst>
          </p:cNvPr>
          <p:cNvSpPr>
            <a:spLocks xmlns:a="http://schemas.openxmlformats.org/drawingml/2006/main" noGrp="1"/>
          </p:cNvSpPr>
          <p:nvPr/>
        </p:nvSpPr>
        <p:spPr>
          <a:xfrm xmlns:a="http://schemas.openxmlformats.org/drawingml/2006/main">
            <a:off x="723900" y="25336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The plant consumes all purchased feed that day. It holds no inventory and allows no shortage, extra production, or disposal.</a:t>
            </a:r>
          </a:p>
        </p:txBody>
      </p:sp>
      <p:sp>
        <p:nvSpPr>
          <p:cNvPr id="4" name="">
            <a:extLst xmlns:a="http://schemas.openxmlformats.org/drawingml/2006/main">
              <a:ext uri="{FF2B5EF4-FFF2-40B4-BE49-F238E27FC236}">
                <a16:creationId xmlns:a16="http://schemas.microsoft.com/office/drawing/2014/main" id="{688B60F9-003B-4AB7-A418-6C59C4234DE6}"/>
              </a:ext>
            </a:extLst>
          </p:cNvPr>
          <p:cNvSpPr>
            <a:spLocks xmlns:a="http://schemas.openxmlformats.org/drawingml/2006/main" noGrp="1"/>
          </p:cNvSpPr>
          <p:nvPr/>
        </p:nvSpPr>
        <p:spPr>
          <a:xfrm xmlns:a="http://schemas.openxmlformats.org/drawingml/2006/main">
            <a:off x="723900" y="33718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Feed quantities are continuous. Either feed may be unused. The only feed limits are the stated daily availabilities.</a:t>
            </a:r>
          </a:p>
        </p:txBody>
      </p:sp>
      <p:sp>
        <p:nvSpPr>
          <p:cNvPr id="5" name="">
            <a:extLst xmlns:a="http://schemas.openxmlformats.org/drawingml/2006/main">
              <a:ext uri="{FF2B5EF4-FFF2-40B4-BE49-F238E27FC236}">
                <a16:creationId xmlns:a16="http://schemas.microsoft.com/office/drawing/2014/main" id="{1BB75341-CFA4-4F34-8D17-6071738829E3}"/>
              </a:ext>
            </a:extLst>
          </p:cNvPr>
          <p:cNvSpPr>
            <a:spLocks xmlns:a="http://schemas.openxmlformats.org/drawingml/2006/main" noGrp="1"/>
          </p:cNvSpPr>
          <p:nvPr/>
        </p:nvSpPr>
        <p:spPr>
          <a:xfrm xmlns:a="http://schemas.openxmlformats.org/drawingml/2006/main">
            <a:off x="723900" y="42100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Mixing capacity is sufficient. Other operating costs are constant, and neither supplier charges a fixed fee in Case A.</a:t>
            </a:r>
          </a:p>
        </p:txBody>
      </p:sp>
      <p:sp>
        <p:nvSpPr>
          <p:cNvPr id="6" name="">
            <a:extLst xmlns:a="http://schemas.openxmlformats.org/drawingml/2006/main">
              <a:ext uri="{FF2B5EF4-FFF2-40B4-BE49-F238E27FC236}">
                <a16:creationId xmlns:a16="http://schemas.microsoft.com/office/drawing/2014/main" id="{95DEB571-8973-404E-B29A-A9464BEEF6B5}"/>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06</a:t>
            </a:r>
          </a:p>
        </p:txBody>
      </p:sp>
    </p:spTree>
    <p:extLst>
      <p:ext uri="{BB962C8B-B14F-4D97-AF65-F5344CB8AC3E}">
        <p14:creationId xmlns:p14="http://schemas.microsoft.com/office/powerpoint/2010/main" val="41027136"/>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A1BB005-630B-44F8-9478-48A33736DAA7}"/>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Case A: independent formulation</a:t>
            </a:r>
          </a:p>
        </p:txBody>
      </p:sp>
      <p:sp>
        <p:nvSpPr>
          <p:cNvPr id="2" name="">
            <a:extLst xmlns:a="http://schemas.openxmlformats.org/drawingml/2006/main">
              <a:ext uri="{FF2B5EF4-FFF2-40B4-BE49-F238E27FC236}">
                <a16:creationId xmlns:a16="http://schemas.microsoft.com/office/drawing/2014/main" id="{EBBAA8AE-094A-4998-B24F-485EA1083C7B}"/>
              </a:ext>
            </a:extLst>
          </p:cNvPr>
          <p:cNvSpPr>
            <a:spLocks xmlns:a="http://schemas.openxmlformats.org/drawingml/2006/main" noGrp="1"/>
          </p:cNvSpPr>
          <p:nvPr/>
        </p:nvSpPr>
        <p:spPr>
          <a:xfrm xmlns:a="http://schemas.openxmlformats.org/drawingml/2006/main">
            <a:off x="723900" y="16954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Write each decision variable and its unit.</a:t>
            </a:r>
          </a:p>
        </p:txBody>
      </p:sp>
      <p:sp>
        <p:nvSpPr>
          <p:cNvPr id="3" name="">
            <a:extLst xmlns:a="http://schemas.openxmlformats.org/drawingml/2006/main">
              <a:ext uri="{FF2B5EF4-FFF2-40B4-BE49-F238E27FC236}">
                <a16:creationId xmlns:a16="http://schemas.microsoft.com/office/drawing/2014/main" id="{EDF4B4A8-EC57-46E6-952C-5DB0C687C3C6}"/>
              </a:ext>
            </a:extLst>
          </p:cNvPr>
          <p:cNvSpPr>
            <a:spLocks xmlns:a="http://schemas.openxmlformats.org/drawingml/2006/main" noGrp="1"/>
          </p:cNvSpPr>
          <p:nvPr/>
        </p:nvSpPr>
        <p:spPr>
          <a:xfrm xmlns:a="http://schemas.openxmlformats.org/drawingml/2006/main">
            <a:off x="723900" y="25336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Write the cost objective and the total mass balance.</a:t>
            </a:r>
          </a:p>
        </p:txBody>
      </p:sp>
      <p:sp>
        <p:nvSpPr>
          <p:cNvPr id="4" name="">
            <a:extLst xmlns:a="http://schemas.openxmlformats.org/drawingml/2006/main">
              <a:ext uri="{FF2B5EF4-FFF2-40B4-BE49-F238E27FC236}">
                <a16:creationId xmlns:a16="http://schemas.microsoft.com/office/drawing/2014/main" id="{1E937F0E-EEB0-4C3C-A665-285BB1B70F5A}"/>
              </a:ext>
            </a:extLst>
          </p:cNvPr>
          <p:cNvSpPr>
            <a:spLocks xmlns:a="http://schemas.openxmlformats.org/drawingml/2006/main" noGrp="1"/>
          </p:cNvSpPr>
          <p:nvPr/>
        </p:nvSpPr>
        <p:spPr>
          <a:xfrm xmlns:a="http://schemas.openxmlformats.org/drawingml/2006/main">
            <a:off x="723900" y="33718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Write a contaminant balance inequality without a variable denominator.</a:t>
            </a:r>
          </a:p>
        </p:txBody>
      </p:sp>
      <p:sp>
        <p:nvSpPr>
          <p:cNvPr id="5" name="">
            <a:extLst xmlns:a="http://schemas.openxmlformats.org/drawingml/2006/main">
              <a:ext uri="{FF2B5EF4-FFF2-40B4-BE49-F238E27FC236}">
                <a16:creationId xmlns:a16="http://schemas.microsoft.com/office/drawing/2014/main" id="{CC714D4F-345D-42BC-965F-88F01CD9E071}"/>
              </a:ext>
            </a:extLst>
          </p:cNvPr>
          <p:cNvSpPr>
            <a:spLocks xmlns:a="http://schemas.openxmlformats.org/drawingml/2006/main" noGrp="1"/>
          </p:cNvSpPr>
          <p:nvPr/>
        </p:nvSpPr>
        <p:spPr>
          <a:xfrm xmlns:a="http://schemas.openxmlformats.org/drawingml/2006/main">
            <a:off x="723900" y="42100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State the variable bounds and classify the model.</a:t>
            </a:r>
          </a:p>
        </p:txBody>
      </p:sp>
      <p:sp>
        <p:nvSpPr>
          <p:cNvPr id="6" name="">
            <a:extLst xmlns:a="http://schemas.openxmlformats.org/drawingml/2006/main">
              <a:ext uri="{FF2B5EF4-FFF2-40B4-BE49-F238E27FC236}">
                <a16:creationId xmlns:a16="http://schemas.microsoft.com/office/drawing/2014/main" id="{F8781FD0-5B2F-4874-BE44-94444E7915D4}"/>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07</a:t>
            </a:r>
          </a:p>
        </p:txBody>
      </p:sp>
    </p:spTree>
    <p:extLst>
      <p:ext uri="{BB962C8B-B14F-4D97-AF65-F5344CB8AC3E}">
        <p14:creationId xmlns:p14="http://schemas.microsoft.com/office/powerpoint/2010/main" val="15962870"/>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C9E8640-3BF3-4A25-BD14-EA67455814AC}"/>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Case A: variables and objective</a:t>
            </a:r>
          </a:p>
        </p:txBody>
      </p:sp>
      <p:sp>
        <p:nvSpPr>
          <p:cNvPr id="2" name="">
            <a:extLst xmlns:a="http://schemas.openxmlformats.org/drawingml/2006/main">
              <a:ext uri="{FF2B5EF4-FFF2-40B4-BE49-F238E27FC236}">
                <a16:creationId xmlns:a16="http://schemas.microsoft.com/office/drawing/2014/main" id="{6EC55D55-655A-4F9F-80DC-CD52032C3C18}"/>
              </a:ext>
            </a:extLst>
          </p:cNvPr>
          <p:cNvSpPr>
            <a:spLocks xmlns:a="http://schemas.openxmlformats.org/drawingml/2006/main" noGrp="1"/>
          </p:cNvSpPr>
          <p:nvPr/>
        </p:nvSpPr>
        <p:spPr>
          <a:xfrm xmlns:a="http://schemas.openxmlformats.org/drawingml/2006/main">
            <a:off x="723900" y="173355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0F6E6B"/>
                </a:solidFill>
                <a:latin typeface="Arial"/>
                <a:ea typeface="Arial"/>
                <a:cs typeface="Arial"/>
              </a:defRPr>
            </a:pPr>
            <a:r>
              <a:rPr sz="2550" b="0">
                <a:solidFill>
                  <a:srgbClr val="0F6E6B"/>
                </a:solidFill>
                <a:latin typeface="Arial"/>
                <a:ea typeface="Arial"/>
                <a:cs typeface="Arial"/>
              </a:rPr>
              <a:t>x_A, x_B = feed mass flow rates (t/day)</a:t>
            </a:r>
          </a:p>
        </p:txBody>
      </p:sp>
      <p:sp>
        <p:nvSpPr>
          <p:cNvPr id="3" name="">
            <a:extLst xmlns:a="http://schemas.openxmlformats.org/drawingml/2006/main">
              <a:ext uri="{FF2B5EF4-FFF2-40B4-BE49-F238E27FC236}">
                <a16:creationId xmlns:a16="http://schemas.microsoft.com/office/drawing/2014/main" id="{24E59EF5-A8A5-4550-BA65-2A7B383ED4E7}"/>
              </a:ext>
            </a:extLst>
          </p:cNvPr>
          <p:cNvSpPr>
            <a:spLocks xmlns:a="http://schemas.openxmlformats.org/drawingml/2006/main" noGrp="1"/>
          </p:cNvSpPr>
          <p:nvPr/>
        </p:nvSpPr>
        <p:spPr>
          <a:xfrm xmlns:a="http://schemas.openxmlformats.org/drawingml/2006/main">
            <a:off x="723900" y="247650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0F6E6B"/>
                </a:solidFill>
                <a:latin typeface="Arial"/>
                <a:ea typeface="Arial"/>
                <a:cs typeface="Arial"/>
              </a:defRPr>
            </a:pPr>
            <a:r>
              <a:rPr sz="2550" b="0">
                <a:solidFill>
                  <a:srgbClr val="0F6E6B"/>
                </a:solidFill>
                <a:latin typeface="Arial"/>
                <a:ea typeface="Arial"/>
                <a:cs typeface="Arial"/>
              </a:rPr>
              <a:t>minimize  z = 100 x_A + 60 x_B</a:t>
            </a:r>
          </a:p>
        </p:txBody>
      </p:sp>
      <p:sp>
        <p:nvSpPr>
          <p:cNvPr id="4" name="">
            <a:extLst xmlns:a="http://schemas.openxmlformats.org/drawingml/2006/main">
              <a:ext uri="{FF2B5EF4-FFF2-40B4-BE49-F238E27FC236}">
                <a16:creationId xmlns:a16="http://schemas.microsoft.com/office/drawing/2014/main" id="{293AC6E4-F826-489C-A510-156B478A5C77}"/>
              </a:ext>
            </a:extLst>
          </p:cNvPr>
          <p:cNvSpPr>
            <a:spLocks xmlns:a="http://schemas.openxmlformats.org/drawingml/2006/main" noGrp="1"/>
          </p:cNvSpPr>
          <p:nvPr/>
        </p:nvSpPr>
        <p:spPr>
          <a:xfrm xmlns:a="http://schemas.openxmlformats.org/drawingml/2006/main">
            <a:off x="723900" y="321945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0F6E6B"/>
                </a:solidFill>
                <a:latin typeface="Arial"/>
                <a:ea typeface="Arial"/>
                <a:cs typeface="Arial"/>
              </a:defRPr>
            </a:pPr>
            <a:r>
              <a:rPr sz="2550" b="0">
                <a:solidFill>
                  <a:srgbClr val="0F6E6B"/>
                </a:solidFill>
                <a:latin typeface="Arial"/>
                <a:ea typeface="Arial"/>
                <a:cs typeface="Arial"/>
              </a:rPr>
              <a:t>0 ≤ x_A ≤ 100     and     0 ≤ x_B ≤ 80</a:t>
            </a:r>
          </a:p>
        </p:txBody>
      </p:sp>
      <p:sp>
        <p:nvSpPr>
          <p:cNvPr id="5" name="">
            <a:extLst xmlns:a="http://schemas.openxmlformats.org/drawingml/2006/main">
              <a:ext uri="{FF2B5EF4-FFF2-40B4-BE49-F238E27FC236}">
                <a16:creationId xmlns:a16="http://schemas.microsoft.com/office/drawing/2014/main" id="{3A2D3B13-2B6A-453D-825E-06ACD659C31C}"/>
              </a:ext>
            </a:extLst>
          </p:cNvPr>
          <p:cNvSpPr>
            <a:spLocks xmlns:a="http://schemas.openxmlformats.org/drawingml/2006/main" noGrp="1"/>
          </p:cNvSpPr>
          <p:nvPr/>
        </p:nvSpPr>
        <p:spPr>
          <a:xfrm xmlns:a="http://schemas.openxmlformats.org/drawingml/2006/main">
            <a:off x="723900" y="4152900"/>
            <a:ext cx="10668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333F4A"/>
                </a:solidFill>
                <a:latin typeface="Arial"/>
                <a:ea typeface="Arial"/>
                <a:cs typeface="Arial"/>
              </a:defRPr>
            </a:pPr>
            <a:r>
              <a:rPr sz="2100" b="0">
                <a:solidFill>
                  <a:srgbClr val="333F4A"/>
                </a:solidFill>
                <a:latin typeface="Arial"/>
                <a:ea typeface="Arial"/>
                <a:cs typeface="Arial"/>
              </a:rPr>
              <a:t>Objective units: (USD/t) × (t/day) = USD/day.</a:t>
            </a:r>
          </a:p>
        </p:txBody>
      </p:sp>
      <p:sp>
        <p:nvSpPr>
          <p:cNvPr id="6" name="">
            <a:extLst xmlns:a="http://schemas.openxmlformats.org/drawingml/2006/main">
              <a:ext uri="{FF2B5EF4-FFF2-40B4-BE49-F238E27FC236}">
                <a16:creationId xmlns:a16="http://schemas.microsoft.com/office/drawing/2014/main" id="{0B6A3EC8-50AF-4DF9-BBBC-9289B6C8EE9D}"/>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08</a:t>
            </a:r>
          </a:p>
        </p:txBody>
      </p:sp>
    </p:spTree>
    <p:extLst>
      <p:ext uri="{BB962C8B-B14F-4D97-AF65-F5344CB8AC3E}">
        <p14:creationId xmlns:p14="http://schemas.microsoft.com/office/powerpoint/2010/main" val="187234888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28D411B-22A8-4230-9E37-3EAA7508C03A}"/>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Case A: balances and quality</a:t>
            </a:r>
          </a:p>
        </p:txBody>
      </p:sp>
      <p:sp>
        <p:nvSpPr>
          <p:cNvPr id="2" name="">
            <a:extLst xmlns:a="http://schemas.openxmlformats.org/drawingml/2006/main">
              <a:ext uri="{FF2B5EF4-FFF2-40B4-BE49-F238E27FC236}">
                <a16:creationId xmlns:a16="http://schemas.microsoft.com/office/drawing/2014/main" id="{908C7BC5-916E-4F2C-943C-06548E29C2D6}"/>
              </a:ext>
            </a:extLst>
          </p:cNvPr>
          <p:cNvSpPr>
            <a:spLocks xmlns:a="http://schemas.openxmlformats.org/drawingml/2006/main" noGrp="1"/>
          </p:cNvSpPr>
          <p:nvPr/>
        </p:nvSpPr>
        <p:spPr>
          <a:xfrm xmlns:a="http://schemas.openxmlformats.org/drawingml/2006/main">
            <a:off x="723900" y="173355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0F6E6B"/>
                </a:solidFill>
                <a:latin typeface="Arial"/>
                <a:ea typeface="Arial"/>
                <a:cs typeface="Arial"/>
              </a:defRPr>
            </a:pPr>
            <a:r>
              <a:rPr sz="2550" b="0">
                <a:solidFill>
                  <a:srgbClr val="0F6E6B"/>
                </a:solidFill>
                <a:latin typeface="Arial"/>
                <a:ea typeface="Arial"/>
                <a:cs typeface="Arial"/>
              </a:rPr>
              <a:t>x_A + x_B = 100</a:t>
            </a:r>
          </a:p>
        </p:txBody>
      </p:sp>
      <p:sp>
        <p:nvSpPr>
          <p:cNvPr id="3" name="">
            <a:extLst xmlns:a="http://schemas.openxmlformats.org/drawingml/2006/main">
              <a:ext uri="{FF2B5EF4-FFF2-40B4-BE49-F238E27FC236}">
                <a16:creationId xmlns:a16="http://schemas.microsoft.com/office/drawing/2014/main" id="{37A8D03F-4C95-4C94-A5B6-F7A98D460BD7}"/>
              </a:ext>
            </a:extLst>
          </p:cNvPr>
          <p:cNvSpPr>
            <a:spLocks xmlns:a="http://schemas.openxmlformats.org/drawingml/2006/main" noGrp="1"/>
          </p:cNvSpPr>
          <p:nvPr/>
        </p:nvSpPr>
        <p:spPr>
          <a:xfrm xmlns:a="http://schemas.openxmlformats.org/drawingml/2006/main">
            <a:off x="723900" y="247650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0F6E6B"/>
                </a:solidFill>
                <a:latin typeface="Arial"/>
                <a:ea typeface="Arial"/>
                <a:cs typeface="Arial"/>
              </a:defRPr>
            </a:pPr>
            <a:r>
              <a:rPr sz="2550" b="0">
                <a:solidFill>
                  <a:srgbClr val="0F6E6B"/>
                </a:solidFill>
                <a:latin typeface="Arial"/>
                <a:ea typeface="Arial"/>
                <a:cs typeface="Arial"/>
              </a:rPr>
              <a:t>0.02 x_A + 0.10 x_B ≤ 0.05 × 100</a:t>
            </a:r>
          </a:p>
        </p:txBody>
      </p:sp>
      <p:sp>
        <p:nvSpPr>
          <p:cNvPr id="4" name="">
            <a:extLst xmlns:a="http://schemas.openxmlformats.org/drawingml/2006/main">
              <a:ext uri="{FF2B5EF4-FFF2-40B4-BE49-F238E27FC236}">
                <a16:creationId xmlns:a16="http://schemas.microsoft.com/office/drawing/2014/main" id="{17D5AE45-2D6B-48EF-B477-B9B2D1184CF1}"/>
              </a:ext>
            </a:extLst>
          </p:cNvPr>
          <p:cNvSpPr>
            <a:spLocks xmlns:a="http://schemas.openxmlformats.org/drawingml/2006/main" noGrp="1"/>
          </p:cNvSpPr>
          <p:nvPr/>
        </p:nvSpPr>
        <p:spPr>
          <a:xfrm xmlns:a="http://schemas.openxmlformats.org/drawingml/2006/main">
            <a:off x="723900" y="3409950"/>
            <a:ext cx="10668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333F4A"/>
                </a:solidFill>
                <a:latin typeface="Arial"/>
                <a:ea typeface="Arial"/>
                <a:cs typeface="Arial"/>
              </a:defRPr>
            </a:pPr>
            <a:r>
              <a:rPr sz="2100" b="0">
                <a:solidFill>
                  <a:srgbClr val="333F4A"/>
                </a:solidFill>
                <a:latin typeface="Arial"/>
                <a:ea typeface="Arial"/>
                <a:cs typeface="Arial"/>
              </a:rPr>
              <a:t>Both sides of the quality inequality have units of impurity t/day.</a:t>
            </a:r>
          </a:p>
        </p:txBody>
      </p:sp>
      <p:sp>
        <p:nvSpPr>
          <p:cNvPr id="5" name="">
            <a:extLst xmlns:a="http://schemas.openxmlformats.org/drawingml/2006/main">
              <a:ext uri="{FF2B5EF4-FFF2-40B4-BE49-F238E27FC236}">
                <a16:creationId xmlns:a16="http://schemas.microsoft.com/office/drawing/2014/main" id="{38029BE9-613F-4829-BE55-E5392E834F38}"/>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09</a:t>
            </a:r>
          </a:p>
        </p:txBody>
      </p:sp>
    </p:spTree>
    <p:extLst>
      <p:ext uri="{BB962C8B-B14F-4D97-AF65-F5344CB8AC3E}">
        <p14:creationId xmlns:p14="http://schemas.microsoft.com/office/powerpoint/2010/main" val="1669856793"/>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761B7C9-E50A-46CE-A3DD-C5F39D6FA721}"/>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Case A: an analytic check</a:t>
            </a:r>
          </a:p>
        </p:txBody>
      </p:sp>
      <p:sp>
        <p:nvSpPr>
          <p:cNvPr id="2" name="">
            <a:extLst xmlns:a="http://schemas.openxmlformats.org/drawingml/2006/main">
              <a:ext uri="{FF2B5EF4-FFF2-40B4-BE49-F238E27FC236}">
                <a16:creationId xmlns:a16="http://schemas.microsoft.com/office/drawing/2014/main" id="{E4D57D78-F630-4A24-923D-F83A0EEA19AC}"/>
              </a:ext>
            </a:extLst>
          </p:cNvPr>
          <p:cNvSpPr>
            <a:spLocks xmlns:a="http://schemas.openxmlformats.org/drawingml/2006/main" noGrp="1"/>
          </p:cNvSpPr>
          <p:nvPr/>
        </p:nvSpPr>
        <p:spPr>
          <a:xfrm xmlns:a="http://schemas.openxmlformats.org/drawingml/2006/main">
            <a:off x="723900" y="173355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0F6E6B"/>
                </a:solidFill>
                <a:latin typeface="Arial"/>
                <a:ea typeface="Arial"/>
                <a:cs typeface="Arial"/>
              </a:defRPr>
            </a:pPr>
            <a:r>
              <a:rPr sz="2550" b="0">
                <a:solidFill>
                  <a:srgbClr val="0F6E6B"/>
                </a:solidFill>
                <a:latin typeface="Arial"/>
                <a:ea typeface="Arial"/>
                <a:cs typeface="Arial"/>
              </a:rPr>
              <a:t>x_A = 100 − x_B</a:t>
            </a:r>
          </a:p>
        </p:txBody>
      </p:sp>
      <p:sp>
        <p:nvSpPr>
          <p:cNvPr id="3" name="">
            <a:extLst xmlns:a="http://schemas.openxmlformats.org/drawingml/2006/main">
              <a:ext uri="{FF2B5EF4-FFF2-40B4-BE49-F238E27FC236}">
                <a16:creationId xmlns:a16="http://schemas.microsoft.com/office/drawing/2014/main" id="{A3A01DE5-DF6E-4B89-9ED8-8428820CBB30}"/>
              </a:ext>
            </a:extLst>
          </p:cNvPr>
          <p:cNvSpPr>
            <a:spLocks xmlns:a="http://schemas.openxmlformats.org/drawingml/2006/main" noGrp="1"/>
          </p:cNvSpPr>
          <p:nvPr/>
        </p:nvSpPr>
        <p:spPr>
          <a:xfrm xmlns:a="http://schemas.openxmlformats.org/drawingml/2006/main">
            <a:off x="723900" y="247650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0F6E6B"/>
                </a:solidFill>
                <a:latin typeface="Arial"/>
                <a:ea typeface="Arial"/>
                <a:cs typeface="Arial"/>
              </a:defRPr>
            </a:pPr>
            <a:r>
              <a:rPr sz="2550" b="0">
                <a:solidFill>
                  <a:srgbClr val="0F6E6B"/>
                </a:solidFill>
                <a:latin typeface="Arial"/>
                <a:ea typeface="Arial"/>
                <a:cs typeface="Arial"/>
              </a:rPr>
              <a:t>2 + 0.08 x_B ≤ 5, so x_B ≤ 37.5</a:t>
            </a:r>
          </a:p>
        </p:txBody>
      </p:sp>
      <p:sp>
        <p:nvSpPr>
          <p:cNvPr id="4" name="">
            <a:extLst xmlns:a="http://schemas.openxmlformats.org/drawingml/2006/main">
              <a:ext uri="{FF2B5EF4-FFF2-40B4-BE49-F238E27FC236}">
                <a16:creationId xmlns:a16="http://schemas.microsoft.com/office/drawing/2014/main" id="{1F462396-AF15-408F-8C46-07CA3E20809A}"/>
              </a:ext>
            </a:extLst>
          </p:cNvPr>
          <p:cNvSpPr>
            <a:spLocks xmlns:a="http://schemas.openxmlformats.org/drawingml/2006/main" noGrp="1"/>
          </p:cNvSpPr>
          <p:nvPr/>
        </p:nvSpPr>
        <p:spPr>
          <a:xfrm xmlns:a="http://schemas.openxmlformats.org/drawingml/2006/main">
            <a:off x="723900" y="321945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0F6E6B"/>
                </a:solidFill>
                <a:latin typeface="Arial"/>
                <a:ea typeface="Arial"/>
                <a:cs typeface="Arial"/>
              </a:defRPr>
            </a:pPr>
            <a:r>
              <a:rPr sz="2550" b="0">
                <a:solidFill>
                  <a:srgbClr val="0F6E6B"/>
                </a:solidFill>
                <a:latin typeface="Arial"/>
                <a:ea typeface="Arial"/>
                <a:cs typeface="Arial"/>
              </a:rPr>
              <a:t>z = 10,000 − 40 x_B</a:t>
            </a:r>
          </a:p>
        </p:txBody>
      </p:sp>
      <p:sp>
        <p:nvSpPr>
          <p:cNvPr id="5" name="">
            <a:extLst xmlns:a="http://schemas.openxmlformats.org/drawingml/2006/main">
              <a:ext uri="{FF2B5EF4-FFF2-40B4-BE49-F238E27FC236}">
                <a16:creationId xmlns:a16="http://schemas.microsoft.com/office/drawing/2014/main" id="{4FA66161-8A73-42CE-A0BC-82052A0E5415}"/>
              </a:ext>
            </a:extLst>
          </p:cNvPr>
          <p:cNvSpPr>
            <a:spLocks xmlns:a="http://schemas.openxmlformats.org/drawingml/2006/main" noGrp="1"/>
          </p:cNvSpPr>
          <p:nvPr/>
        </p:nvSpPr>
        <p:spPr>
          <a:xfrm xmlns:a="http://schemas.openxmlformats.org/drawingml/2006/main">
            <a:off x="723900" y="4152900"/>
            <a:ext cx="10668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333F4A"/>
                </a:solidFill>
                <a:latin typeface="Arial"/>
                <a:ea typeface="Arial"/>
                <a:cs typeface="Arial"/>
              </a:defRPr>
            </a:pPr>
            <a:r>
              <a:rPr sz="2100" b="0">
                <a:solidFill>
                  <a:srgbClr val="333F4A"/>
                </a:solidFill>
                <a:latin typeface="Arial"/>
                <a:ea typeface="Arial"/>
                <a:cs typeface="Arial"/>
              </a:rPr>
              <a:t>The cheapest feasible blend uses A = 62.5 and B = 37.5 t/day. Cost = 8,500 USD/day.</a:t>
            </a:r>
          </a:p>
        </p:txBody>
      </p:sp>
      <p:sp>
        <p:nvSpPr>
          <p:cNvPr id="6" name="">
            <a:extLst xmlns:a="http://schemas.openxmlformats.org/drawingml/2006/main">
              <a:ext uri="{FF2B5EF4-FFF2-40B4-BE49-F238E27FC236}">
                <a16:creationId xmlns:a16="http://schemas.microsoft.com/office/drawing/2014/main" id="{16AC9D08-9F8F-47CE-B82C-538C0A1D1845}"/>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10</a:t>
            </a:r>
          </a:p>
        </p:txBody>
      </p:sp>
    </p:spTree>
    <p:extLst>
      <p:ext uri="{BB962C8B-B14F-4D97-AF65-F5344CB8AC3E}">
        <p14:creationId xmlns:p14="http://schemas.microsoft.com/office/powerpoint/2010/main" val="1588886180"/>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B7CA361-A27E-484C-A42C-455D3A4EDD1A}"/>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LLM assistance in the modeling workflow</a:t>
            </a:r>
          </a:p>
        </p:txBody>
      </p:sp>
      <p:sp>
        <p:nvSpPr>
          <p:cNvPr id="2" name="">
            <a:extLst xmlns:a="http://schemas.openxmlformats.org/drawingml/2006/main">
              <a:ext uri="{FF2B5EF4-FFF2-40B4-BE49-F238E27FC236}">
                <a16:creationId xmlns:a16="http://schemas.microsoft.com/office/drawing/2014/main" id="{DB93C5FC-270F-4C85-9572-E31DA1E79320}"/>
              </a:ext>
            </a:extLst>
          </p:cNvPr>
          <p:cNvSpPr>
            <a:spLocks xmlns:a="http://schemas.openxmlformats.org/drawingml/2006/main" noGrp="1"/>
          </p:cNvSpPr>
          <p:nvPr/>
        </p:nvSpPr>
        <p:spPr>
          <a:xfrm xmlns:a="http://schemas.openxmlformats.org/drawingml/2006/main">
            <a:off x="723900" y="16954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Draft: extract data, decisions, and unresolved ambiguities.</a:t>
            </a:r>
          </a:p>
        </p:txBody>
      </p:sp>
      <p:sp>
        <p:nvSpPr>
          <p:cNvPr id="3" name="">
            <a:extLst xmlns:a="http://schemas.openxmlformats.org/drawingml/2006/main">
              <a:ext uri="{FF2B5EF4-FFF2-40B4-BE49-F238E27FC236}">
                <a16:creationId xmlns:a16="http://schemas.microsoft.com/office/drawing/2014/main" id="{3FC28FF6-DE64-4E30-A88D-CC6DBDB53F3F}"/>
              </a:ext>
            </a:extLst>
          </p:cNvPr>
          <p:cNvSpPr>
            <a:spLocks xmlns:a="http://schemas.openxmlformats.org/drawingml/2006/main" noGrp="1"/>
          </p:cNvSpPr>
          <p:nvPr/>
        </p:nvSpPr>
        <p:spPr>
          <a:xfrm xmlns:a="http://schemas.openxmlformats.org/drawingml/2006/main">
            <a:off x="723900" y="25336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Review: link every equation to a sentence in the problem.</a:t>
            </a:r>
          </a:p>
        </p:txBody>
      </p:sp>
      <p:sp>
        <p:nvSpPr>
          <p:cNvPr id="4" name="">
            <a:extLst xmlns:a="http://schemas.openxmlformats.org/drawingml/2006/main">
              <a:ext uri="{FF2B5EF4-FFF2-40B4-BE49-F238E27FC236}">
                <a16:creationId xmlns:a16="http://schemas.microsoft.com/office/drawing/2014/main" id="{3ABAFE7E-9286-469B-B618-EAE489CE004B}"/>
              </a:ext>
            </a:extLst>
          </p:cNvPr>
          <p:cNvSpPr>
            <a:spLocks xmlns:a="http://schemas.openxmlformats.org/drawingml/2006/main" noGrp="1"/>
          </p:cNvSpPr>
          <p:nvPr/>
        </p:nvSpPr>
        <p:spPr>
          <a:xfrm xmlns:a="http://schemas.openxmlformats.org/drawingml/2006/main">
            <a:off x="723900" y="33718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Challenge: seek a counterexample and inspect units.</a:t>
            </a:r>
          </a:p>
        </p:txBody>
      </p:sp>
      <p:sp>
        <p:nvSpPr>
          <p:cNvPr id="5" name="">
            <a:extLst xmlns:a="http://schemas.openxmlformats.org/drawingml/2006/main">
              <a:ext uri="{FF2B5EF4-FFF2-40B4-BE49-F238E27FC236}">
                <a16:creationId xmlns:a16="http://schemas.microsoft.com/office/drawing/2014/main" id="{0C209A1A-B5DE-4B0E-9D6D-91779A26AB56}"/>
              </a:ext>
            </a:extLst>
          </p:cNvPr>
          <p:cNvSpPr>
            <a:spLocks xmlns:a="http://schemas.openxmlformats.org/drawingml/2006/main" noGrp="1"/>
          </p:cNvSpPr>
          <p:nvPr/>
        </p:nvSpPr>
        <p:spPr>
          <a:xfrm xmlns:a="http://schemas.openxmlformats.org/drawingml/2006/main">
            <a:off x="723900" y="42100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Implement: translate the accepted equations into Pyomo.</a:t>
            </a:r>
          </a:p>
        </p:txBody>
      </p:sp>
      <p:sp>
        <p:nvSpPr>
          <p:cNvPr id="6" name="">
            <a:extLst xmlns:a="http://schemas.openxmlformats.org/drawingml/2006/main">
              <a:ext uri="{FF2B5EF4-FFF2-40B4-BE49-F238E27FC236}">
                <a16:creationId xmlns:a16="http://schemas.microsoft.com/office/drawing/2014/main" id="{A4946699-9E83-488C-8003-6B4C43EE1062}"/>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11</a:t>
            </a:r>
          </a:p>
        </p:txBody>
      </p:sp>
    </p:spTree>
    <p:extLst>
      <p:ext uri="{BB962C8B-B14F-4D97-AF65-F5344CB8AC3E}">
        <p14:creationId xmlns:p14="http://schemas.microsoft.com/office/powerpoint/2010/main" val="648527926"/>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719FA538-6C4B-4984-B099-01A0741C33E9}"/>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Prompt 1: formulation before code</a:t>
            </a:r>
          </a:p>
        </p:txBody>
      </p:sp>
      <p:sp>
        <p:nvSpPr>
          <p:cNvPr id="2" name="">
            <a:extLst xmlns:a="http://schemas.openxmlformats.org/drawingml/2006/main">
              <a:ext uri="{FF2B5EF4-FFF2-40B4-BE49-F238E27FC236}">
                <a16:creationId xmlns:a16="http://schemas.microsoft.com/office/drawing/2014/main" id="{6FB76D46-D862-4D8D-A696-E01F305B40A8}"/>
              </a:ext>
            </a:extLst>
          </p:cNvPr>
          <p:cNvSpPr>
            <a:spLocks xmlns:a="http://schemas.openxmlformats.org/drawingml/2006/main" noGrp="1"/>
          </p:cNvSpPr>
          <p:nvPr/>
        </p:nvSpPr>
        <p:spPr>
          <a:xfrm xmlns:a="http://schemas.openxmlformats.org/drawingml/2006/main">
            <a:off x="723900" y="1666875"/>
            <a:ext cx="10668000" cy="400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333F4A"/>
                </a:solidFill>
                <a:latin typeface="Arial"/>
                <a:ea typeface="Arial"/>
                <a:cs typeface="Arial"/>
              </a:defRPr>
            </a:pPr>
            <a:r>
              <a:rPr sz="2175" b="0">
                <a:solidFill>
                  <a:srgbClr val="333F4A"/>
                </a:solidFill>
                <a:latin typeface="Arial"/>
                <a:ea typeface="Arial"/>
                <a:cs typeface="Arial"/>
              </a:rPr>
              <a:t>Act as an optimization modeling tutor.</a:t>
            </a:r>
          </a:p>
          <a:p xmlns:a="http://schemas.openxmlformats.org/drawingml/2006/main">
            <a:pPr>
              <a:defRPr sz="2175" b="0">
                <a:solidFill>
                  <a:srgbClr val="333F4A"/>
                </a:solidFill>
                <a:latin typeface="Arial"/>
                <a:ea typeface="Arial"/>
                <a:cs typeface="Arial"/>
              </a:defRPr>
            </a:pPr>
            <a:r>
              <a:rPr sz="2175" b="0">
                <a:solidFill>
                  <a:srgbClr val="333F4A"/>
                </a:solidFill>
                <a:latin typeface="Arial"/>
                <a:ea typeface="Arial"/>
                <a:cs typeface="Arial"/>
              </a:rPr>
              <a:t>List sets, parameters, variables, domains, and units.</a:t>
            </a:r>
          </a:p>
          <a:p xmlns:a="http://schemas.openxmlformats.org/drawingml/2006/main">
            <a:pPr>
              <a:defRPr sz="2175" b="0">
                <a:solidFill>
                  <a:srgbClr val="333F4A"/>
                </a:solidFill>
                <a:latin typeface="Arial"/>
                <a:ea typeface="Arial"/>
                <a:cs typeface="Arial"/>
              </a:defRPr>
            </a:pPr>
            <a:r>
              <a:rPr sz="2175" b="0">
                <a:solidFill>
                  <a:srgbClr val="333F4A"/>
                </a:solidFill>
                <a:latin typeface="Arial"/>
                <a:ea typeface="Arial"/>
                <a:cs typeface="Arial"/>
              </a:rPr>
              <a:t>Identify missing information. Do not invent data.</a:t>
            </a:r>
          </a:p>
          <a:p xmlns:a="http://schemas.openxmlformats.org/drawingml/2006/main">
            <a:pPr>
              <a:defRPr sz="2175" b="0">
                <a:solidFill>
                  <a:srgbClr val="333F4A"/>
                </a:solidFill>
                <a:latin typeface="Arial"/>
                <a:ea typeface="Arial"/>
                <a:cs typeface="Arial"/>
              </a:defRPr>
            </a:pPr>
            <a:r>
              <a:rPr sz="2175" b="0">
                <a:solidFill>
                  <a:srgbClr val="333F4A"/>
                </a:solidFill>
                <a:latin typeface="Arial"/>
                <a:ea typeface="Arial"/>
                <a:cs typeface="Arial"/>
              </a:rPr>
              <a:t>Write the objective and constraints.</a:t>
            </a:r>
          </a:p>
          <a:p xmlns:a="http://schemas.openxmlformats.org/drawingml/2006/main">
            <a:pPr>
              <a:defRPr sz="2175" b="0">
                <a:solidFill>
                  <a:srgbClr val="333F4A"/>
                </a:solidFill>
                <a:latin typeface="Arial"/>
                <a:ea typeface="Arial"/>
                <a:cs typeface="Arial"/>
              </a:defRPr>
            </a:pPr>
            <a:r>
              <a:rPr sz="2175" b="0">
                <a:solidFill>
                  <a:srgbClr val="333F4A"/>
                </a:solidFill>
                <a:latin typeface="Arial"/>
                <a:ea typeface="Arial"/>
                <a:cs typeface="Arial"/>
              </a:rPr>
              <a:t>Map each equation to a sentence in the problem.</a:t>
            </a:r>
          </a:p>
          <a:p xmlns:a="http://schemas.openxmlformats.org/drawingml/2006/main">
            <a:pPr>
              <a:defRPr sz="2175" b="0">
                <a:solidFill>
                  <a:srgbClr val="333F4A"/>
                </a:solidFill>
                <a:latin typeface="Arial"/>
                <a:ea typeface="Arial"/>
                <a:cs typeface="Arial"/>
              </a:defRPr>
            </a:pPr>
            <a:r>
              <a:rPr sz="2175" b="0">
                <a:solidFill>
                  <a:srgbClr val="333F4A"/>
                </a:solidFill>
                <a:latin typeface="Arial"/>
                <a:ea typeface="Arial"/>
                <a:cs typeface="Arial"/>
              </a:rPr>
              <a:t>Check units and classify the model.</a:t>
            </a:r>
          </a:p>
          <a:p xmlns:a="http://schemas.openxmlformats.org/drawingml/2006/main">
            <a:pPr>
              <a:defRPr sz="2175" b="0">
                <a:solidFill>
                  <a:srgbClr val="333F4A"/>
                </a:solidFill>
                <a:latin typeface="Arial"/>
                <a:ea typeface="Arial"/>
                <a:cs typeface="Arial"/>
              </a:defRPr>
            </a:pPr>
            <a:r>
              <a:rPr sz="2175" b="0">
                <a:solidFill>
                  <a:srgbClr val="333F4A"/>
                </a:solidFill>
                <a:latin typeface="Arial"/>
                <a:ea typeface="Arial"/>
                <a:cs typeface="Arial"/>
              </a:rPr>
              <a:t>Do not write code yet.</a:t>
            </a:r>
          </a:p>
        </p:txBody>
      </p:sp>
      <p:sp>
        <p:nvSpPr>
          <p:cNvPr id="3" name="">
            <a:extLst xmlns:a="http://schemas.openxmlformats.org/drawingml/2006/main">
              <a:ext uri="{FF2B5EF4-FFF2-40B4-BE49-F238E27FC236}">
                <a16:creationId xmlns:a16="http://schemas.microsoft.com/office/drawing/2014/main" id="{CD52C6C8-DBFD-4E13-B4C6-1546C8D54A68}"/>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12</a:t>
            </a:r>
          </a:p>
        </p:txBody>
      </p:sp>
    </p:spTree>
    <p:extLst>
      <p:ext uri="{BB962C8B-B14F-4D97-AF65-F5344CB8AC3E}">
        <p14:creationId xmlns:p14="http://schemas.microsoft.com/office/powerpoint/2010/main" val="1257874533"/>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71A7CAA-6DE5-40C9-815D-0ADF19D621E6}"/>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Ambiguity needs an explicit assumption</a:t>
            </a:r>
          </a:p>
        </p:txBody>
      </p:sp>
      <p:sp>
        <p:nvSpPr>
          <p:cNvPr id="2" name="">
            <a:extLst xmlns:a="http://schemas.openxmlformats.org/drawingml/2006/main">
              <a:ext uri="{FF2B5EF4-FFF2-40B4-BE49-F238E27FC236}">
                <a16:creationId xmlns:a16="http://schemas.microsoft.com/office/drawing/2014/main" id="{1506E40C-FBB4-4D03-9368-DD191D3A2769}"/>
              </a:ext>
            </a:extLst>
          </p:cNvPr>
          <p:cNvSpPr>
            <a:spLocks xmlns:a="http://schemas.openxmlformats.org/drawingml/2006/main" noGrp="1"/>
          </p:cNvSpPr>
          <p:nvPr/>
        </p:nvSpPr>
        <p:spPr>
          <a:xfrm xmlns:a="http://schemas.openxmlformats.org/drawingml/2006/main">
            <a:off x="723900" y="16954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“Meet demand” could mean exactly the demand or at least that amount.</a:t>
            </a:r>
          </a:p>
        </p:txBody>
      </p:sp>
      <p:sp>
        <p:nvSpPr>
          <p:cNvPr id="3" name="">
            <a:extLst xmlns:a="http://schemas.openxmlformats.org/drawingml/2006/main">
              <a:ext uri="{FF2B5EF4-FFF2-40B4-BE49-F238E27FC236}">
                <a16:creationId xmlns:a16="http://schemas.microsoft.com/office/drawing/2014/main" id="{7C305A65-C5F7-4DD0-8499-206286D1D810}"/>
              </a:ext>
            </a:extLst>
          </p:cNvPr>
          <p:cNvSpPr>
            <a:spLocks xmlns:a="http://schemas.openxmlformats.org/drawingml/2006/main" noGrp="1"/>
          </p:cNvSpPr>
          <p:nvPr/>
        </p:nvSpPr>
        <p:spPr>
          <a:xfrm xmlns:a="http://schemas.openxmlformats.org/drawingml/2006/main">
            <a:off x="723900" y="25336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A stated capacity might apply per hour, per shift, or per day.</a:t>
            </a:r>
          </a:p>
        </p:txBody>
      </p:sp>
      <p:sp>
        <p:nvSpPr>
          <p:cNvPr id="4" name="">
            <a:extLst xmlns:a="http://schemas.openxmlformats.org/drawingml/2006/main">
              <a:ext uri="{FF2B5EF4-FFF2-40B4-BE49-F238E27FC236}">
                <a16:creationId xmlns:a16="http://schemas.microsoft.com/office/drawing/2014/main" id="{11771C02-5225-4DF3-BB64-4DD431D7EB85}"/>
              </a:ext>
            </a:extLst>
          </p:cNvPr>
          <p:cNvSpPr>
            <a:spLocks xmlns:a="http://schemas.openxmlformats.org/drawingml/2006/main" noGrp="1"/>
          </p:cNvSpPr>
          <p:nvPr/>
        </p:nvSpPr>
        <p:spPr>
          <a:xfrm xmlns:a="http://schemas.openxmlformats.org/drawingml/2006/main">
            <a:off x="723900" y="33718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“Use feed B” might mean purchasing, consuming, or activating a supplier.</a:t>
            </a:r>
          </a:p>
        </p:txBody>
      </p:sp>
      <p:sp>
        <p:nvSpPr>
          <p:cNvPr id="5" name="">
            <a:extLst xmlns:a="http://schemas.openxmlformats.org/drawingml/2006/main">
              <a:ext uri="{FF2B5EF4-FFF2-40B4-BE49-F238E27FC236}">
                <a16:creationId xmlns:a16="http://schemas.microsoft.com/office/drawing/2014/main" id="{835DEC2F-C7ED-4EEB-8B3D-706176DED733}"/>
              </a:ext>
            </a:extLst>
          </p:cNvPr>
          <p:cNvSpPr>
            <a:spLocks xmlns:a="http://schemas.openxmlformats.org/drawingml/2006/main" noGrp="1"/>
          </p:cNvSpPr>
          <p:nvPr/>
        </p:nvSpPr>
        <p:spPr>
          <a:xfrm xmlns:a="http://schemas.openxmlformats.org/drawingml/2006/main">
            <a:off x="723900" y="42100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The modeler resolves these choices and records the assumption.</a:t>
            </a:r>
          </a:p>
        </p:txBody>
      </p:sp>
      <p:sp>
        <p:nvSpPr>
          <p:cNvPr id="6" name="">
            <a:extLst xmlns:a="http://schemas.openxmlformats.org/drawingml/2006/main">
              <a:ext uri="{FF2B5EF4-FFF2-40B4-BE49-F238E27FC236}">
                <a16:creationId xmlns:a16="http://schemas.microsoft.com/office/drawing/2014/main" id="{FC5BEFEE-EDFE-488F-9D62-A6234947AF4F}"/>
              </a:ext>
            </a:extLst>
          </p:cNvPr>
          <p:cNvSpPr>
            <a:spLocks xmlns:a="http://schemas.openxmlformats.org/drawingml/2006/main" noGrp="1"/>
          </p:cNvSpPr>
          <p:nvPr/>
        </p:nvSpPr>
        <p:spPr>
          <a:xfrm xmlns:a="http://schemas.openxmlformats.org/drawingml/2006/main">
            <a:off x="723900" y="5219700"/>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333F4A"/>
                </a:solidFill>
                <a:latin typeface="Arial"/>
                <a:ea typeface="Arial"/>
                <a:cs typeface="Arial"/>
              </a:defRPr>
            </a:pPr>
            <a:r>
              <a:rPr sz="1950" b="0">
                <a:solidFill>
                  <a:srgbClr val="333F4A"/>
                </a:solidFill>
                <a:latin typeface="Arial"/>
                <a:ea typeface="Arial"/>
                <a:cs typeface="Arial"/>
              </a:rPr>
              <a:t>When the problem leaves a material choice unclear, ask before inserting a number.</a:t>
            </a:r>
          </a:p>
        </p:txBody>
      </p:sp>
      <p:sp>
        <p:nvSpPr>
          <p:cNvPr id="7" name="">
            <a:extLst xmlns:a="http://schemas.openxmlformats.org/drawingml/2006/main">
              <a:ext uri="{FF2B5EF4-FFF2-40B4-BE49-F238E27FC236}">
                <a16:creationId xmlns:a16="http://schemas.microsoft.com/office/drawing/2014/main" id="{C71CBA59-74CE-46FD-B520-5C682CC41B36}"/>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13</a:t>
            </a:r>
          </a:p>
        </p:txBody>
      </p:sp>
    </p:spTree>
    <p:extLst>
      <p:ext uri="{BB962C8B-B14F-4D97-AF65-F5344CB8AC3E}">
        <p14:creationId xmlns:p14="http://schemas.microsoft.com/office/powerpoint/2010/main" val="163694027"/>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2ACB19E-4D63-4D6B-8906-6670FDDFB58A}"/>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Audit exercise: a flawed draft</a:t>
            </a:r>
          </a:p>
        </p:txBody>
      </p:sp>
      <p:sp>
        <p:nvSpPr>
          <p:cNvPr id="2" name="">
            <a:extLst xmlns:a="http://schemas.openxmlformats.org/drawingml/2006/main">
              <a:ext uri="{FF2B5EF4-FFF2-40B4-BE49-F238E27FC236}">
                <a16:creationId xmlns:a16="http://schemas.microsoft.com/office/drawing/2014/main" id="{2A50B8F8-1B1B-4932-8A5E-BB6A2B3E9FDA}"/>
              </a:ext>
            </a:extLst>
          </p:cNvPr>
          <p:cNvSpPr>
            <a:spLocks xmlns:a="http://schemas.openxmlformats.org/drawingml/2006/main" noGrp="1"/>
          </p:cNvSpPr>
          <p:nvPr/>
        </p:nvSpPr>
        <p:spPr>
          <a:xfrm xmlns:a="http://schemas.openxmlformats.org/drawingml/2006/main">
            <a:off x="723900" y="173355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0F6E6B"/>
                </a:solidFill>
                <a:latin typeface="Arial"/>
                <a:ea typeface="Arial"/>
                <a:cs typeface="Arial"/>
              </a:defRPr>
            </a:pPr>
            <a:r>
              <a:rPr sz="2550" b="0">
                <a:solidFill>
                  <a:srgbClr val="0F6E6B"/>
                </a:solidFill>
                <a:latin typeface="Arial"/>
                <a:ea typeface="Arial"/>
                <a:cs typeface="Arial"/>
              </a:rPr>
              <a:t>minimize 100 x_A + 60 x_B</a:t>
            </a:r>
          </a:p>
        </p:txBody>
      </p:sp>
      <p:sp>
        <p:nvSpPr>
          <p:cNvPr id="3" name="">
            <a:extLst xmlns:a="http://schemas.openxmlformats.org/drawingml/2006/main">
              <a:ext uri="{FF2B5EF4-FFF2-40B4-BE49-F238E27FC236}">
                <a16:creationId xmlns:a16="http://schemas.microsoft.com/office/drawing/2014/main" id="{7A98F773-A663-4900-A6FB-F7E050F99270}"/>
              </a:ext>
            </a:extLst>
          </p:cNvPr>
          <p:cNvSpPr>
            <a:spLocks xmlns:a="http://schemas.openxmlformats.org/drawingml/2006/main" noGrp="1"/>
          </p:cNvSpPr>
          <p:nvPr/>
        </p:nvSpPr>
        <p:spPr>
          <a:xfrm xmlns:a="http://schemas.openxmlformats.org/drawingml/2006/main">
            <a:off x="723900" y="247650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0F6E6B"/>
                </a:solidFill>
                <a:latin typeface="Arial"/>
                <a:ea typeface="Arial"/>
                <a:cs typeface="Arial"/>
              </a:defRPr>
            </a:pPr>
            <a:r>
              <a:rPr sz="2550" b="0">
                <a:solidFill>
                  <a:srgbClr val="0F6E6B"/>
                </a:solidFill>
                <a:latin typeface="Arial"/>
                <a:ea typeface="Arial"/>
                <a:cs typeface="Arial"/>
              </a:rPr>
              <a:t>x_A + x_B ≤ 100</a:t>
            </a:r>
          </a:p>
        </p:txBody>
      </p:sp>
      <p:sp>
        <p:nvSpPr>
          <p:cNvPr id="4" name="">
            <a:extLst xmlns:a="http://schemas.openxmlformats.org/drawingml/2006/main">
              <a:ext uri="{FF2B5EF4-FFF2-40B4-BE49-F238E27FC236}">
                <a16:creationId xmlns:a16="http://schemas.microsoft.com/office/drawing/2014/main" id="{2AE81900-20A3-400B-828A-4A32E305354A}"/>
              </a:ext>
            </a:extLst>
          </p:cNvPr>
          <p:cNvSpPr>
            <a:spLocks xmlns:a="http://schemas.openxmlformats.org/drawingml/2006/main" noGrp="1"/>
          </p:cNvSpPr>
          <p:nvPr/>
        </p:nvSpPr>
        <p:spPr>
          <a:xfrm xmlns:a="http://schemas.openxmlformats.org/drawingml/2006/main">
            <a:off x="723900" y="321945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0F6E6B"/>
                </a:solidFill>
                <a:latin typeface="Arial"/>
                <a:ea typeface="Arial"/>
                <a:cs typeface="Arial"/>
              </a:defRPr>
            </a:pPr>
            <a:r>
              <a:rPr sz="2550" b="0">
                <a:solidFill>
                  <a:srgbClr val="0F6E6B"/>
                </a:solidFill>
                <a:latin typeface="Arial"/>
                <a:ea typeface="Arial"/>
                <a:cs typeface="Arial"/>
              </a:rPr>
              <a:t>0.02 x_A + 0.10 x_B ≤ 0.05</a:t>
            </a:r>
          </a:p>
        </p:txBody>
      </p:sp>
      <p:sp>
        <p:nvSpPr>
          <p:cNvPr id="5" name="">
            <a:extLst xmlns:a="http://schemas.openxmlformats.org/drawingml/2006/main">
              <a:ext uri="{FF2B5EF4-FFF2-40B4-BE49-F238E27FC236}">
                <a16:creationId xmlns:a16="http://schemas.microsoft.com/office/drawing/2014/main" id="{894E39F2-9271-4BCA-A540-49916DCF01DE}"/>
              </a:ext>
            </a:extLst>
          </p:cNvPr>
          <p:cNvSpPr>
            <a:spLocks xmlns:a="http://schemas.openxmlformats.org/drawingml/2006/main" noGrp="1"/>
          </p:cNvSpPr>
          <p:nvPr/>
        </p:nvSpPr>
        <p:spPr>
          <a:xfrm xmlns:a="http://schemas.openxmlformats.org/drawingml/2006/main">
            <a:off x="723900" y="396240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0F6E6B"/>
                </a:solidFill>
                <a:latin typeface="Arial"/>
                <a:ea typeface="Arial"/>
                <a:cs typeface="Arial"/>
              </a:defRPr>
            </a:pPr>
            <a:r>
              <a:rPr sz="2550" b="0">
                <a:solidFill>
                  <a:srgbClr val="0F6E6B"/>
                </a:solidFill>
                <a:latin typeface="Arial"/>
                <a:ea typeface="Arial"/>
                <a:cs typeface="Arial"/>
              </a:rPr>
              <a:t>x_A ≥ 0, x_B ≥ 0</a:t>
            </a:r>
          </a:p>
        </p:txBody>
      </p:sp>
      <p:sp>
        <p:nvSpPr>
          <p:cNvPr id="6" name="">
            <a:extLst xmlns:a="http://schemas.openxmlformats.org/drawingml/2006/main">
              <a:ext uri="{FF2B5EF4-FFF2-40B4-BE49-F238E27FC236}">
                <a16:creationId xmlns:a16="http://schemas.microsoft.com/office/drawing/2014/main" id="{7D49F598-4403-4EC8-84D5-BDBAF5CB9441}"/>
              </a:ext>
            </a:extLst>
          </p:cNvPr>
          <p:cNvSpPr>
            <a:spLocks xmlns:a="http://schemas.openxmlformats.org/drawingml/2006/main" noGrp="1"/>
          </p:cNvSpPr>
          <p:nvPr/>
        </p:nvSpPr>
        <p:spPr>
          <a:xfrm xmlns:a="http://schemas.openxmlformats.org/drawingml/2006/main">
            <a:off x="723900" y="4895850"/>
            <a:ext cx="10668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333F4A"/>
                </a:solidFill>
                <a:latin typeface="Arial"/>
                <a:ea typeface="Arial"/>
                <a:cs typeface="Arial"/>
              </a:defRPr>
            </a:pPr>
            <a:r>
              <a:rPr sz="2100" b="0">
                <a:solidFill>
                  <a:srgbClr val="333F4A"/>
                </a:solidFill>
                <a:latin typeface="Arial"/>
                <a:ea typeface="Arial"/>
                <a:cs typeface="Arial"/>
              </a:rPr>
              <a:t>Find the missing or incorrect requirements. This is a deliberately constructed draft, not a recorded LLM response.</a:t>
            </a:r>
          </a:p>
        </p:txBody>
      </p:sp>
      <p:sp>
        <p:nvSpPr>
          <p:cNvPr id="7" name="">
            <a:extLst xmlns:a="http://schemas.openxmlformats.org/drawingml/2006/main">
              <a:ext uri="{FF2B5EF4-FFF2-40B4-BE49-F238E27FC236}">
                <a16:creationId xmlns:a16="http://schemas.microsoft.com/office/drawing/2014/main" id="{CEA2755F-8001-45BB-9D8D-4B259BC3CDAE}"/>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14</a:t>
            </a:r>
          </a:p>
        </p:txBody>
      </p:sp>
    </p:spTree>
    <p:extLst>
      <p:ext uri="{BB962C8B-B14F-4D97-AF65-F5344CB8AC3E}">
        <p14:creationId xmlns:p14="http://schemas.microsoft.com/office/powerpoint/2010/main" val="964518388"/>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1B74EDDA-0CF8-4CE5-A625-C44BFC3B25CF}"/>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Counterexamples expose semantic errors</a:t>
            </a:r>
          </a:p>
        </p:txBody>
      </p:sp>
      <p:graphicFrame>
        <p:nvGraphicFramePr>
          <p:cNvPr id="6" name=""/>
          <p:cNvGraphicFramePr/>
          <p:nvPr/>
        </p:nvGraphicFramePr>
        <p:xfrm>
          <a:off xmlns:a="http://schemas.openxmlformats.org/drawingml/2006/main" x="685800" y="1619250"/>
          <a:ext xmlns:a="http://schemas.openxmlformats.org/drawingml/2006/main" cx="10820400" cy="3429000"/>
        </p:xfrm>
        <a:graphic xmlns:a="http://schemas.openxmlformats.org/drawingml/2006/main">
          <a:graphicData uri="http://schemas.openxmlformats.org/drawingml/2006/table">
            <a:tbl>
              <a:tblPr/>
              <a:tblGrid>
                <a:gridCol w="3429000"/>
                <a:gridCol w="3695700"/>
                <a:gridCol w="3695700"/>
              </a:tblGrid>
              <a:tr h="857250">
                <a:tc>
                  <a:txBody>
                    <a:bodyPr/>
                    <a:lstStyle/>
                    <a:p>
                      <a:r>
                        <a:rPr sz="1800" b="1">
                          <a:solidFill>
                            <a:srgbClr val="FFFFFF"/>
                          </a:solidFill>
                          <a:latin typeface="Arial"/>
                          <a:ea typeface="Arial"/>
                          <a:cs typeface="Arial"/>
                        </a:rPr>
                        <a:t>Test</a:t>
                      </a:r>
                    </a:p>
                  </a:txBody>
                  <a:tcPr marL="91440" marR="91440" marT="45720" marB="45720">
                    <a:solidFill>
                      <a:srgbClr val="0F6E6B"/>
                    </a:solidFill>
                  </a:tcPr>
                </a:tc>
                <a:tc>
                  <a:txBody>
                    <a:bodyPr/>
                    <a:lstStyle/>
                    <a:p>
                      <a:r>
                        <a:rPr sz="1800" b="1">
                          <a:solidFill>
                            <a:srgbClr val="FFFFFF"/>
                          </a:solidFill>
                          <a:latin typeface="Arial"/>
                          <a:ea typeface="Arial"/>
                          <a:cs typeface="Arial"/>
                        </a:rPr>
                        <a:t>Flawed draft</a:t>
                      </a:r>
                    </a:p>
                  </a:txBody>
                  <a:tcPr marL="91440" marR="91440" marT="45720" marB="45720">
                    <a:solidFill>
                      <a:srgbClr val="0F6E6B"/>
                    </a:solidFill>
                  </a:tcPr>
                </a:tc>
                <a:tc>
                  <a:txBody>
                    <a:bodyPr/>
                    <a:lstStyle/>
                    <a:p>
                      <a:r>
                        <a:rPr sz="1800" b="1">
                          <a:solidFill>
                            <a:srgbClr val="FFFFFF"/>
                          </a:solidFill>
                          <a:latin typeface="Arial"/>
                          <a:ea typeface="Arial"/>
                          <a:cs typeface="Arial"/>
                        </a:rPr>
                        <a:t>Correct Case A</a:t>
                      </a:r>
                    </a:p>
                  </a:txBody>
                  <a:tcPr marL="91440" marR="91440" marT="45720" marB="45720">
                    <a:solidFill>
                      <a:srgbClr val="0F6E6B"/>
                    </a:solidFill>
                  </a:tcPr>
                </a:tc>
              </a:tr>
              <a:tr h="857250">
                <a:tc>
                  <a:txBody>
                    <a:bodyPr/>
                    <a:lstStyle/>
                    <a:p>
                      <a:r>
                        <a:rPr sz="1800" b="0">
                          <a:solidFill>
                            <a:srgbClr val="333F4A"/>
                          </a:solidFill>
                          <a:latin typeface="Arial"/>
                          <a:ea typeface="Arial"/>
                          <a:cs typeface="Arial"/>
                        </a:rPr>
                        <a:t>A = 0, B = 0</a:t>
                      </a:r>
                    </a:p>
                  </a:txBody>
                  <a:tcPr marL="91440" marR="91440" marT="45720" marB="45720">
                    <a:solidFill>
                      <a:srgbClr val="FFFFFF"/>
                    </a:solidFill>
                  </a:tcPr>
                </a:tc>
                <a:tc>
                  <a:txBody>
                    <a:bodyPr/>
                    <a:lstStyle/>
                    <a:p>
                      <a:r>
                        <a:rPr sz="1800" b="0">
                          <a:solidFill>
                            <a:srgbClr val="333F4A"/>
                          </a:solidFill>
                          <a:latin typeface="Arial"/>
                          <a:ea typeface="Arial"/>
                          <a:cs typeface="Arial"/>
                        </a:rPr>
                        <a:t>Allowed</a:t>
                      </a:r>
                    </a:p>
                  </a:txBody>
                  <a:tcPr marL="91440" marR="91440" marT="45720" marB="45720">
                    <a:solidFill>
                      <a:srgbClr val="FFFFFF"/>
                    </a:solidFill>
                  </a:tcPr>
                </a:tc>
                <a:tc>
                  <a:txBody>
                    <a:bodyPr/>
                    <a:lstStyle/>
                    <a:p>
                      <a:r>
                        <a:rPr sz="1800" b="0">
                          <a:solidFill>
                            <a:srgbClr val="333F4A"/>
                          </a:solidFill>
                          <a:latin typeface="Arial"/>
                          <a:ea typeface="Arial"/>
                          <a:cs typeface="Arial"/>
                        </a:rPr>
                        <a:t>Fails the 100 t/day requirement</a:t>
                      </a:r>
                    </a:p>
                  </a:txBody>
                  <a:tcPr marL="91440" marR="91440" marT="45720" marB="45720">
                    <a:solidFill>
                      <a:srgbClr val="FFFFFF"/>
                    </a:solidFill>
                  </a:tcPr>
                </a:tc>
              </a:tr>
              <a:tr h="857250">
                <a:tc>
                  <a:txBody>
                    <a:bodyPr/>
                    <a:lstStyle/>
                    <a:p>
                      <a:r>
                        <a:rPr sz="1800" b="0">
                          <a:solidFill>
                            <a:srgbClr val="333F4A"/>
                          </a:solidFill>
                          <a:latin typeface="Arial"/>
                          <a:ea typeface="Arial"/>
                          <a:cs typeface="Arial"/>
                        </a:rPr>
                        <a:t>A = 62.5, B = 37.5</a:t>
                      </a:r>
                    </a:p>
                  </a:txBody>
                  <a:tcPr marL="91440" marR="91440" marT="45720" marB="45720">
                    <a:solidFill>
                      <a:srgbClr val="FFFFFF"/>
                    </a:solidFill>
                  </a:tcPr>
                </a:tc>
                <a:tc>
                  <a:txBody>
                    <a:bodyPr/>
                    <a:lstStyle/>
                    <a:p>
                      <a:r>
                        <a:rPr sz="1800" b="0">
                          <a:solidFill>
                            <a:srgbClr val="333F4A"/>
                          </a:solidFill>
                          <a:latin typeface="Arial"/>
                          <a:ea typeface="Arial"/>
                          <a:cs typeface="Arial"/>
                        </a:rPr>
                        <a:t>Rejected by wrong quality RHS</a:t>
                      </a:r>
                    </a:p>
                  </a:txBody>
                  <a:tcPr marL="91440" marR="91440" marT="45720" marB="45720">
                    <a:solidFill>
                      <a:srgbClr val="FFFFFF"/>
                    </a:solidFill>
                  </a:tcPr>
                </a:tc>
                <a:tc>
                  <a:txBody>
                    <a:bodyPr/>
                    <a:lstStyle/>
                    <a:p>
                      <a:r>
                        <a:rPr sz="1800" b="0">
                          <a:solidFill>
                            <a:srgbClr val="333F4A"/>
                          </a:solidFill>
                          <a:latin typeface="Arial"/>
                          <a:ea typeface="Arial"/>
                          <a:cs typeface="Arial"/>
                        </a:rPr>
                        <a:t>Feasible, impurity = 5 wt%</a:t>
                      </a:r>
                    </a:p>
                  </a:txBody>
                  <a:tcPr marL="91440" marR="91440" marT="45720" marB="45720">
                    <a:solidFill>
                      <a:srgbClr val="FFFFFF"/>
                    </a:solidFill>
                  </a:tcPr>
                </a:tc>
              </a:tr>
              <a:tr h="857250">
                <a:tc>
                  <a:txBody>
                    <a:bodyPr/>
                    <a:lstStyle/>
                    <a:p>
                      <a:r>
                        <a:rPr sz="1800" b="0">
                          <a:solidFill>
                            <a:srgbClr val="333F4A"/>
                          </a:solidFill>
                          <a:latin typeface="Arial"/>
                          <a:ea typeface="Arial"/>
                          <a:cs typeface="Arial"/>
                        </a:rPr>
                        <a:t>A = 20, B = 80</a:t>
                      </a:r>
                    </a:p>
                  </a:txBody>
                  <a:tcPr marL="91440" marR="91440" marT="45720" marB="45720">
                    <a:solidFill>
                      <a:srgbClr val="FFFFFF"/>
                    </a:solidFill>
                  </a:tcPr>
                </a:tc>
                <a:tc>
                  <a:txBody>
                    <a:bodyPr/>
                    <a:lstStyle/>
                    <a:p>
                      <a:r>
                        <a:rPr sz="1800" b="0">
                          <a:solidFill>
                            <a:srgbClr val="333F4A"/>
                          </a:solidFill>
                          <a:latin typeface="Arial"/>
                          <a:ea typeface="Arial"/>
                          <a:cs typeface="Arial"/>
                        </a:rPr>
                        <a:t>Rejected</a:t>
                      </a:r>
                    </a:p>
                  </a:txBody>
                  <a:tcPr marL="91440" marR="91440" marT="45720" marB="45720">
                    <a:solidFill>
                      <a:srgbClr val="FFFFFF"/>
                    </a:solidFill>
                  </a:tcPr>
                </a:tc>
                <a:tc>
                  <a:txBody>
                    <a:bodyPr/>
                    <a:lstStyle/>
                    <a:p>
                      <a:r>
                        <a:rPr sz="1800" b="0">
                          <a:solidFill>
                            <a:srgbClr val="333F4A"/>
                          </a:solidFill>
                          <a:latin typeface="Arial"/>
                          <a:ea typeface="Arial"/>
                          <a:cs typeface="Arial"/>
                        </a:rPr>
                        <a:t>Rejected, impurity = 8.4 wt%</a:t>
                      </a:r>
                    </a:p>
                  </a:txBody>
                  <a:tcPr marL="91440" marR="91440" marT="45720" marB="45720">
                    <a:solidFill>
                      <a:srgbClr val="FFFFFF"/>
                    </a:solidFill>
                  </a:tcPr>
                </a:tc>
              </a:tr>
            </a:tbl>
          </a:graphicData>
        </a:graphic>
      </p:graphicFrame>
      <p:sp>
        <p:nvSpPr>
          <p:cNvPr id="3" name="">
            <a:extLst xmlns:a="http://schemas.openxmlformats.org/drawingml/2006/main">
              <a:ext uri="{FF2B5EF4-FFF2-40B4-BE49-F238E27FC236}">
                <a16:creationId xmlns:a16="http://schemas.microsoft.com/office/drawing/2014/main" id="{4800FF4B-4C6D-47E2-8DE9-25B88BD1F812}"/>
              </a:ext>
            </a:extLst>
          </p:cNvPr>
          <p:cNvSpPr>
            <a:spLocks xmlns:a="http://schemas.openxmlformats.org/drawingml/2006/main" noGrp="1"/>
          </p:cNvSpPr>
          <p:nvPr/>
        </p:nvSpPr>
        <p:spPr>
          <a:xfrm xmlns:a="http://schemas.openxmlformats.org/drawingml/2006/main">
            <a:off x="723900" y="5276850"/>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333F4A"/>
                </a:solidFill>
                <a:latin typeface="Arial"/>
                <a:ea typeface="Arial"/>
                <a:cs typeface="Arial"/>
              </a:defRPr>
            </a:pPr>
            <a:r>
              <a:rPr sz="1950" b="0">
                <a:solidFill>
                  <a:srgbClr val="333F4A"/>
                </a:solidFill>
                <a:latin typeface="Arial"/>
                <a:ea typeface="Arial"/>
                <a:cs typeface="Arial"/>
              </a:rPr>
              <a:t>A model audit checks what the equations allow and exclude.</a:t>
            </a:r>
          </a:p>
        </p:txBody>
      </p:sp>
      <p:sp>
        <p:nvSpPr>
          <p:cNvPr id="4" name="">
            <a:extLst xmlns:a="http://schemas.openxmlformats.org/drawingml/2006/main">
              <a:ext uri="{FF2B5EF4-FFF2-40B4-BE49-F238E27FC236}">
                <a16:creationId xmlns:a16="http://schemas.microsoft.com/office/drawing/2014/main" id="{A8DA5985-8EB4-4279-9E45-89D197FA5219}"/>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15</a:t>
            </a:r>
          </a:p>
        </p:txBody>
      </p:sp>
    </p:spTree>
    <p:extLst>
      <p:ext uri="{BB962C8B-B14F-4D97-AF65-F5344CB8AC3E}">
        <p14:creationId xmlns:p14="http://schemas.microsoft.com/office/powerpoint/2010/main" val="1587322331"/>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D4431773-C364-4690-ABE7-FA828422DBF8}"/>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Prompt 2: adversarial model review</a:t>
            </a:r>
          </a:p>
        </p:txBody>
      </p:sp>
      <p:sp>
        <p:nvSpPr>
          <p:cNvPr id="2" name="">
            <a:extLst xmlns:a="http://schemas.openxmlformats.org/drawingml/2006/main">
              <a:ext uri="{FF2B5EF4-FFF2-40B4-BE49-F238E27FC236}">
                <a16:creationId xmlns:a16="http://schemas.microsoft.com/office/drawing/2014/main" id="{E00B3B79-A120-4BE1-BF71-CBD7EA21FE71}"/>
              </a:ext>
            </a:extLst>
          </p:cNvPr>
          <p:cNvSpPr>
            <a:spLocks xmlns:a="http://schemas.openxmlformats.org/drawingml/2006/main" noGrp="1"/>
          </p:cNvSpPr>
          <p:nvPr/>
        </p:nvSpPr>
        <p:spPr>
          <a:xfrm xmlns:a="http://schemas.openxmlformats.org/drawingml/2006/main">
            <a:off x="723900" y="1666875"/>
            <a:ext cx="10668000" cy="400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333F4A"/>
                </a:solidFill>
                <a:latin typeface="Arial"/>
                <a:ea typeface="Arial"/>
                <a:cs typeface="Arial"/>
              </a:defRPr>
            </a:pPr>
            <a:r>
              <a:rPr sz="2175" b="0">
                <a:solidFill>
                  <a:srgbClr val="333F4A"/>
                </a:solidFill>
                <a:latin typeface="Arial"/>
                <a:ea typeface="Arial"/>
                <a:cs typeface="Arial"/>
              </a:rPr>
              <a:t>Review this formulation without rewriting it first.</a:t>
            </a:r>
          </a:p>
          <a:p xmlns:a="http://schemas.openxmlformats.org/drawingml/2006/main">
            <a:pPr>
              <a:defRPr sz="2175" b="0">
                <a:solidFill>
                  <a:srgbClr val="333F4A"/>
                </a:solidFill>
                <a:latin typeface="Arial"/>
                <a:ea typeface="Arial"/>
                <a:cs typeface="Arial"/>
              </a:defRPr>
            </a:pPr>
            <a:r>
              <a:rPr sz="2175" b="0">
                <a:solidFill>
                  <a:srgbClr val="333F4A"/>
                </a:solidFill>
                <a:latin typeface="Arial"/>
                <a:ea typeface="Arial"/>
                <a:cs typeface="Arial"/>
              </a:rPr>
              <a:t>For each constraint, identify its physical meaning and units.</a:t>
            </a:r>
          </a:p>
          <a:p xmlns:a="http://schemas.openxmlformats.org/drawingml/2006/main">
            <a:pPr>
              <a:defRPr sz="2175" b="0">
                <a:solidFill>
                  <a:srgbClr val="333F4A"/>
                </a:solidFill>
                <a:latin typeface="Arial"/>
                <a:ea typeface="Arial"/>
                <a:cs typeface="Arial"/>
              </a:defRPr>
            </a:pPr>
            <a:r>
              <a:rPr sz="2175" b="0">
                <a:solidFill>
                  <a:srgbClr val="333F4A"/>
                </a:solidFill>
                <a:latin typeface="Arial"/>
                <a:ea typeface="Arial"/>
                <a:cs typeface="Arial"/>
              </a:rPr>
              <a:t>Find a point that the equations allow but the problem forbids.</a:t>
            </a:r>
          </a:p>
          <a:p xmlns:a="http://schemas.openxmlformats.org/drawingml/2006/main">
            <a:pPr>
              <a:defRPr sz="2175" b="0">
                <a:solidFill>
                  <a:srgbClr val="333F4A"/>
                </a:solidFill>
                <a:latin typeface="Arial"/>
                <a:ea typeface="Arial"/>
                <a:cs typeface="Arial"/>
              </a:defRPr>
            </a:pPr>
            <a:r>
              <a:rPr sz="2175" b="0">
                <a:solidFill>
                  <a:srgbClr val="333F4A"/>
                </a:solidFill>
                <a:latin typeface="Arial"/>
                <a:ea typeface="Arial"/>
                <a:cs typeface="Arial"/>
              </a:rPr>
              <a:t>Find a point that the problem allows but the equations exclude.</a:t>
            </a:r>
          </a:p>
          <a:p xmlns:a="http://schemas.openxmlformats.org/drawingml/2006/main">
            <a:pPr>
              <a:defRPr sz="2175" b="0">
                <a:solidFill>
                  <a:srgbClr val="333F4A"/>
                </a:solidFill>
                <a:latin typeface="Arial"/>
                <a:ea typeface="Arial"/>
                <a:cs typeface="Arial"/>
              </a:defRPr>
            </a:pPr>
            <a:r>
              <a:rPr sz="2175" b="0">
                <a:solidFill>
                  <a:srgbClr val="333F4A"/>
                </a:solidFill>
                <a:latin typeface="Arial"/>
                <a:ea typeface="Arial"/>
                <a:cs typeface="Arial"/>
              </a:rPr>
              <a:t>Check variable bounds and missing balances.</a:t>
            </a:r>
          </a:p>
          <a:p xmlns:a="http://schemas.openxmlformats.org/drawingml/2006/main">
            <a:pPr>
              <a:defRPr sz="2175" b="0">
                <a:solidFill>
                  <a:srgbClr val="333F4A"/>
                </a:solidFill>
                <a:latin typeface="Arial"/>
                <a:ea typeface="Arial"/>
                <a:cs typeface="Arial"/>
              </a:defRPr>
            </a:pPr>
            <a:r>
              <a:rPr sz="2175" b="0">
                <a:solidFill>
                  <a:srgbClr val="333F4A"/>
                </a:solidFill>
                <a:latin typeface="Arial"/>
                <a:ea typeface="Arial"/>
                <a:cs typeface="Arial"/>
              </a:rPr>
              <a:t>State what you could not verify.</a:t>
            </a:r>
          </a:p>
        </p:txBody>
      </p:sp>
      <p:sp>
        <p:nvSpPr>
          <p:cNvPr id="3" name="">
            <a:extLst xmlns:a="http://schemas.openxmlformats.org/drawingml/2006/main">
              <a:ext uri="{FF2B5EF4-FFF2-40B4-BE49-F238E27FC236}">
                <a16:creationId xmlns:a16="http://schemas.microsoft.com/office/drawing/2014/main" id="{5E880AF3-924E-47D6-B2CD-6251FD87B4D9}"/>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16</a:t>
            </a:r>
          </a:p>
        </p:txBody>
      </p:sp>
    </p:spTree>
    <p:extLst>
      <p:ext uri="{BB962C8B-B14F-4D97-AF65-F5344CB8AC3E}">
        <p14:creationId xmlns:p14="http://schemas.microsoft.com/office/powerpoint/2010/main" val="1404966568"/>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88870F31-1A19-484C-833D-96B5FF3C3B22}"/>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Pyomo mirrors the accepted equations</a:t>
            </a:r>
          </a:p>
        </p:txBody>
      </p:sp>
      <p:sp>
        <p:nvSpPr>
          <p:cNvPr id="2" name="">
            <a:extLst xmlns:a="http://schemas.openxmlformats.org/drawingml/2006/main">
              <a:ext uri="{FF2B5EF4-FFF2-40B4-BE49-F238E27FC236}">
                <a16:creationId xmlns:a16="http://schemas.microsoft.com/office/drawing/2014/main" id="{7B9490EB-EF8F-4845-AC77-1185498F050A}"/>
              </a:ext>
            </a:extLst>
          </p:cNvPr>
          <p:cNvSpPr>
            <a:spLocks xmlns:a="http://schemas.openxmlformats.org/drawingml/2006/main" noGrp="1"/>
          </p:cNvSpPr>
          <p:nvPr/>
        </p:nvSpPr>
        <p:spPr>
          <a:xfrm xmlns:a="http://schemas.openxmlformats.org/drawingml/2006/main">
            <a:off x="723900" y="1666875"/>
            <a:ext cx="10668000" cy="400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333F4A"/>
                </a:solidFill>
                <a:latin typeface="Courier New"/>
                <a:ea typeface="Courier New"/>
                <a:cs typeface="Courier New"/>
              </a:defRPr>
            </a:pPr>
            <a:r>
              <a:rPr sz="1800" b="0">
                <a:solidFill>
                  <a:srgbClr val="333F4A"/>
                </a:solidFill>
                <a:latin typeface="Courier New"/>
                <a:ea typeface="Courier New"/>
                <a:cs typeface="Courier New"/>
              </a:rPr>
              <a:t>import pyomo.environ as p</a:t>
            </a:r>
          </a:p>
          <a:p xmlns:a="http://schemas.openxmlformats.org/drawingml/2006/main">
            <a:pPr>
              <a:defRPr sz="1800" b="0">
                <a:solidFill>
                  <a:srgbClr val="333F4A"/>
                </a:solidFill>
                <a:latin typeface="Courier New"/>
                <a:ea typeface="Courier New"/>
                <a:cs typeface="Courier New"/>
              </a:defRPr>
            </a:pPr>
            <a:r>
              <a:rPr sz="1800" b="0">
                <a:solidFill>
                  <a:srgbClr val="333F4A"/>
                </a:solidFill>
                <a:latin typeface="Courier New"/>
                <a:ea typeface="Courier New"/>
                <a:cs typeface="Courier New"/>
              </a:rPr>
              <a:t>m = p.ConcreteModel()</a:t>
            </a:r>
          </a:p>
          <a:p xmlns:a="http://schemas.openxmlformats.org/drawingml/2006/main">
            <a:pPr>
              <a:defRPr sz="1800" b="0">
                <a:solidFill>
                  <a:srgbClr val="333F4A"/>
                </a:solidFill>
                <a:latin typeface="Courier New"/>
                <a:ea typeface="Courier New"/>
                <a:cs typeface="Courier New"/>
              </a:defRPr>
            </a:pPr>
            <a:r>
              <a:rPr sz="1800" b="0">
                <a:solidFill>
                  <a:srgbClr val="333F4A"/>
                </a:solidFill>
                <a:latin typeface="Courier New"/>
                <a:ea typeface="Courier New"/>
                <a:cs typeface="Courier New"/>
              </a:rPr>
              <a:t>m.A = p.Var(bounds=(0, 100))</a:t>
            </a:r>
          </a:p>
          <a:p xmlns:a="http://schemas.openxmlformats.org/drawingml/2006/main">
            <a:pPr>
              <a:defRPr sz="1800" b="0">
                <a:solidFill>
                  <a:srgbClr val="333F4A"/>
                </a:solidFill>
                <a:latin typeface="Courier New"/>
                <a:ea typeface="Courier New"/>
                <a:cs typeface="Courier New"/>
              </a:defRPr>
            </a:pPr>
            <a:r>
              <a:rPr sz="1800" b="0">
                <a:solidFill>
                  <a:srgbClr val="333F4A"/>
                </a:solidFill>
                <a:latin typeface="Courier New"/>
                <a:ea typeface="Courier New"/>
                <a:cs typeface="Courier New"/>
              </a:rPr>
              <a:t>m.B = p.Var(bounds=(0, 80))</a:t>
            </a:r>
          </a:p>
          <a:p xmlns:a="http://schemas.openxmlformats.org/drawingml/2006/main">
            <a:pPr>
              <a:defRPr sz="1800" b="0">
                <a:solidFill>
                  <a:srgbClr val="333F4A"/>
                </a:solidFill>
                <a:latin typeface="Courier New"/>
                <a:ea typeface="Courier New"/>
                <a:cs typeface="Courier New"/>
              </a:defRPr>
            </a:pPr>
            <a:r>
              <a:rPr sz="1800" b="0">
                <a:solidFill>
                  <a:srgbClr val="333F4A"/>
                </a:solidFill>
                <a:latin typeface="Courier New"/>
                <a:ea typeface="Courier New"/>
                <a:cs typeface="Courier New"/>
              </a:rPr>
              <a:t>m.mass = p.Constraint(expr=m.A + m.B == 100)</a:t>
            </a:r>
          </a:p>
          <a:p xmlns:a="http://schemas.openxmlformats.org/drawingml/2006/main">
            <a:pPr>
              <a:defRPr sz="1800" b="0">
                <a:solidFill>
                  <a:srgbClr val="333F4A"/>
                </a:solidFill>
                <a:latin typeface="Courier New"/>
                <a:ea typeface="Courier New"/>
                <a:cs typeface="Courier New"/>
              </a:defRPr>
            </a:pPr>
            <a:r>
              <a:rPr sz="1800" b="0">
                <a:solidFill>
                  <a:srgbClr val="333F4A"/>
                </a:solidFill>
                <a:latin typeface="Courier New"/>
                <a:ea typeface="Courier New"/>
                <a:cs typeface="Courier New"/>
              </a:rPr>
              <a:t>m.quality = p.Constraint(</a:t>
            </a:r>
          </a:p>
          <a:p xmlns:a="http://schemas.openxmlformats.org/drawingml/2006/main">
            <a:pPr>
              <a:defRPr sz="1800" b="0">
                <a:solidFill>
                  <a:srgbClr val="333F4A"/>
                </a:solidFill>
                <a:latin typeface="Courier New"/>
                <a:ea typeface="Courier New"/>
                <a:cs typeface="Courier New"/>
              </a:defRPr>
            </a:pPr>
            <a:r>
              <a:rPr sz="1800" b="0">
                <a:solidFill>
                  <a:srgbClr val="333F4A"/>
                </a:solidFill>
                <a:latin typeface="Courier New"/>
                <a:ea typeface="Courier New"/>
                <a:cs typeface="Courier New"/>
              </a:rPr>
              <a:t>    expr=0.02*m.A + 0.10*m.B &lt;= 5)</a:t>
            </a:r>
          </a:p>
          <a:p xmlns:a="http://schemas.openxmlformats.org/drawingml/2006/main">
            <a:pPr>
              <a:defRPr sz="1800" b="0">
                <a:solidFill>
                  <a:srgbClr val="333F4A"/>
                </a:solidFill>
                <a:latin typeface="Courier New"/>
                <a:ea typeface="Courier New"/>
                <a:cs typeface="Courier New"/>
              </a:defRPr>
            </a:pPr>
            <a:r>
              <a:rPr sz="1800" b="0">
                <a:solidFill>
                  <a:srgbClr val="333F4A"/>
                </a:solidFill>
                <a:latin typeface="Courier New"/>
                <a:ea typeface="Courier New"/>
                <a:cs typeface="Courier New"/>
              </a:rPr>
              <a:t>m.obj = p.Objective(expr=100*m.A + 60*m.B)</a:t>
            </a:r>
          </a:p>
        </p:txBody>
      </p:sp>
      <p:sp>
        <p:nvSpPr>
          <p:cNvPr id="3" name="">
            <a:extLst xmlns:a="http://schemas.openxmlformats.org/drawingml/2006/main">
              <a:ext uri="{FF2B5EF4-FFF2-40B4-BE49-F238E27FC236}">
                <a16:creationId xmlns:a16="http://schemas.microsoft.com/office/drawing/2014/main" id="{0F7C7A2E-EEC3-4023-A6F9-C589EAF00418}"/>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17</a:t>
            </a:r>
          </a:p>
        </p:txBody>
      </p:sp>
    </p:spTree>
    <p:extLst>
      <p:ext uri="{BB962C8B-B14F-4D97-AF65-F5344CB8AC3E}">
        <p14:creationId xmlns:p14="http://schemas.microsoft.com/office/powerpoint/2010/main" val="1246570929"/>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F318F49F-58C9-4AFB-9D93-23F6AF03E886}"/>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Verification after solving</a:t>
            </a:r>
          </a:p>
        </p:txBody>
      </p:sp>
      <p:sp>
        <p:nvSpPr>
          <p:cNvPr id="2" name="">
            <a:extLst xmlns:a="http://schemas.openxmlformats.org/drawingml/2006/main">
              <a:ext uri="{FF2B5EF4-FFF2-40B4-BE49-F238E27FC236}">
                <a16:creationId xmlns:a16="http://schemas.microsoft.com/office/drawing/2014/main" id="{F10D1E3B-6F0B-4B03-A4F4-61A496271C06}"/>
              </a:ext>
            </a:extLst>
          </p:cNvPr>
          <p:cNvSpPr>
            <a:spLocks xmlns:a="http://schemas.openxmlformats.org/drawingml/2006/main" noGrp="1"/>
          </p:cNvSpPr>
          <p:nvPr/>
        </p:nvSpPr>
        <p:spPr>
          <a:xfrm xmlns:a="http://schemas.openxmlformats.org/drawingml/2006/main">
            <a:off x="723900" y="1666875"/>
            <a:ext cx="10668000" cy="400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333F4A"/>
                </a:solidFill>
                <a:latin typeface="Courier New"/>
                <a:ea typeface="Courier New"/>
                <a:cs typeface="Courier New"/>
              </a:defRPr>
            </a:pPr>
            <a:r>
              <a:rPr sz="1800" b="0">
                <a:solidFill>
                  <a:srgbClr val="333F4A"/>
                </a:solidFill>
                <a:latin typeface="Courier New"/>
                <a:ea typeface="Courier New"/>
                <a:cs typeface="Courier New"/>
              </a:rPr>
              <a:t>solver = p.SolverFactory("appsi_highs")</a:t>
            </a:r>
          </a:p>
          <a:p xmlns:a="http://schemas.openxmlformats.org/drawingml/2006/main">
            <a:pPr>
              <a:defRPr sz="1800" b="0">
                <a:solidFill>
                  <a:srgbClr val="333F4A"/>
                </a:solidFill>
                <a:latin typeface="Courier New"/>
                <a:ea typeface="Courier New"/>
                <a:cs typeface="Courier New"/>
              </a:defRPr>
            </a:pPr>
            <a:r>
              <a:rPr sz="1800" b="0">
                <a:solidFill>
                  <a:srgbClr val="333F4A"/>
                </a:solidFill>
                <a:latin typeface="Courier New"/>
                <a:ea typeface="Courier New"/>
                <a:cs typeface="Courier New"/>
              </a:rPr>
              <a:t>result = solver.solve(m, load_solutions=False)</a:t>
            </a:r>
          </a:p>
          <a:p xmlns:a="http://schemas.openxmlformats.org/drawingml/2006/main">
            <a:pPr>
              <a:defRPr sz="1800" b="0">
                <a:solidFill>
                  <a:srgbClr val="333F4A"/>
                </a:solidFill>
                <a:latin typeface="Courier New"/>
                <a:ea typeface="Courier New"/>
                <a:cs typeface="Courier New"/>
              </a:defRPr>
            </a:pPr>
            <a:r>
              <a:rPr sz="1800" b="0">
                <a:solidFill>
                  <a:srgbClr val="333F4A"/>
                </a:solidFill>
                <a:latin typeface="Courier New"/>
                <a:ea typeface="Courier New"/>
                <a:cs typeface="Courier New"/>
              </a:rPr>
              <a:t>assert p.check_optimal_termination(result)</a:t>
            </a:r>
          </a:p>
          <a:p xmlns:a="http://schemas.openxmlformats.org/drawingml/2006/main">
            <a:pPr>
              <a:defRPr sz="1800" b="0">
                <a:solidFill>
                  <a:srgbClr val="333F4A"/>
                </a:solidFill>
                <a:latin typeface="Courier New"/>
                <a:ea typeface="Courier New"/>
                <a:cs typeface="Courier New"/>
              </a:defRPr>
            </a:pPr>
            <a:r>
              <a:rPr sz="1800" b="0">
                <a:solidFill>
                  <a:srgbClr val="333F4A"/>
                </a:solidFill>
                <a:latin typeface="Courier New"/>
                <a:ea typeface="Courier New"/>
                <a:cs typeface="Courier New"/>
              </a:rPr>
              <a:t>m.solutions.load_from(result)</a:t>
            </a:r>
          </a:p>
          <a:p xmlns:a="http://schemas.openxmlformats.org/drawingml/2006/main">
            <a:pPr>
              <a:defRPr sz="1800" b="0">
                <a:solidFill>
                  <a:srgbClr val="333F4A"/>
                </a:solidFill>
                <a:latin typeface="Courier New"/>
                <a:ea typeface="Courier New"/>
                <a:cs typeface="Courier New"/>
              </a:defRPr>
            </a:pPr>
            <a:r>
              <a:rPr sz="1800" b="0">
                <a:solidFill>
                  <a:srgbClr val="333F4A"/>
                </a:solidFill>
                <a:latin typeface="Courier New"/>
                <a:ea typeface="Courier New"/>
                <a:cs typeface="Courier New"/>
              </a:rPr>
              <a:t>a, b = p.value(m.A), p.value(m.B)</a:t>
            </a:r>
          </a:p>
          <a:p xmlns:a="http://schemas.openxmlformats.org/drawingml/2006/main">
            <a:pPr>
              <a:defRPr sz="1800" b="0">
                <a:solidFill>
                  <a:srgbClr val="333F4A"/>
                </a:solidFill>
                <a:latin typeface="Courier New"/>
                <a:ea typeface="Courier New"/>
                <a:cs typeface="Courier New"/>
              </a:defRPr>
            </a:pPr>
            <a:r>
              <a:rPr sz="1800" b="0">
                <a:solidFill>
                  <a:srgbClr val="333F4A"/>
                </a:solidFill>
                <a:latin typeface="Courier New"/>
                <a:ea typeface="Courier New"/>
                <a:cs typeface="Courier New"/>
              </a:rPr>
              <a:t>assert abs(a + b - 100) &lt; 1e-6</a:t>
            </a:r>
          </a:p>
          <a:p xmlns:a="http://schemas.openxmlformats.org/drawingml/2006/main">
            <a:pPr>
              <a:defRPr sz="1800" b="0">
                <a:solidFill>
                  <a:srgbClr val="333F4A"/>
                </a:solidFill>
                <a:latin typeface="Courier New"/>
                <a:ea typeface="Courier New"/>
                <a:cs typeface="Courier New"/>
              </a:defRPr>
            </a:pPr>
            <a:r>
              <a:rPr sz="1800" b="0">
                <a:solidFill>
                  <a:srgbClr val="333F4A"/>
                </a:solidFill>
                <a:latin typeface="Courier New"/>
                <a:ea typeface="Courier New"/>
                <a:cs typeface="Courier New"/>
              </a:rPr>
              <a:t>assert 0.02*a + 0.10*b &lt;= 5 + 1e-6</a:t>
            </a:r>
          </a:p>
        </p:txBody>
      </p:sp>
      <p:sp>
        <p:nvSpPr>
          <p:cNvPr id="3" name="">
            <a:extLst xmlns:a="http://schemas.openxmlformats.org/drawingml/2006/main">
              <a:ext uri="{FF2B5EF4-FFF2-40B4-BE49-F238E27FC236}">
                <a16:creationId xmlns:a16="http://schemas.microsoft.com/office/drawing/2014/main" id="{82717F0A-AD07-49AA-BC03-16FCF76CC69C}"/>
              </a:ext>
            </a:extLst>
          </p:cNvPr>
          <p:cNvSpPr>
            <a:spLocks xmlns:a="http://schemas.openxmlformats.org/drawingml/2006/main" noGrp="1"/>
          </p:cNvSpPr>
          <p:nvPr/>
        </p:nvSpPr>
        <p:spPr>
          <a:xfrm xmlns:a="http://schemas.openxmlformats.org/drawingml/2006/main">
            <a:off x="723900" y="5762625"/>
            <a:ext cx="10668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333F4A"/>
                </a:solidFill>
                <a:latin typeface="Arial"/>
                <a:ea typeface="Arial"/>
                <a:cs typeface="Arial"/>
              </a:defRPr>
            </a:pPr>
            <a:r>
              <a:rPr sz="1725" b="0">
                <a:solidFill>
                  <a:srgbClr val="333F4A"/>
                </a:solidFill>
                <a:latin typeface="Arial"/>
                <a:ea typeface="Arial"/>
                <a:cs typeface="Arial"/>
              </a:rPr>
              <a:t>Also check availability, domains, and the objective with an independent calculation.</a:t>
            </a:r>
          </a:p>
        </p:txBody>
      </p:sp>
      <p:sp>
        <p:nvSpPr>
          <p:cNvPr id="4" name="">
            <a:extLst xmlns:a="http://schemas.openxmlformats.org/drawingml/2006/main">
              <a:ext uri="{FF2B5EF4-FFF2-40B4-BE49-F238E27FC236}">
                <a16:creationId xmlns:a16="http://schemas.microsoft.com/office/drawing/2014/main" id="{8DC28D2F-FC83-479E-951E-E78D7EE13AA4}"/>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18</a:t>
            </a:r>
          </a:p>
        </p:txBody>
      </p:sp>
    </p:spTree>
    <p:extLst>
      <p:ext uri="{BB962C8B-B14F-4D97-AF65-F5344CB8AC3E}">
        <p14:creationId xmlns:p14="http://schemas.microsoft.com/office/powerpoint/2010/main" val="1701480952"/>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AEFBEE3-08E0-46D8-8FF4-92049CA22619}"/>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Case B: the supplier contract</a:t>
            </a:r>
          </a:p>
        </p:txBody>
      </p:sp>
      <p:sp>
        <p:nvSpPr>
          <p:cNvPr id="2" name="">
            <a:extLst xmlns:a="http://schemas.openxmlformats.org/drawingml/2006/main">
              <a:ext uri="{FF2B5EF4-FFF2-40B4-BE49-F238E27FC236}">
                <a16:creationId xmlns:a16="http://schemas.microsoft.com/office/drawing/2014/main" id="{6F71CC8C-FCB0-4029-9BF0-D90E5B152748}"/>
              </a:ext>
            </a:extLst>
          </p:cNvPr>
          <p:cNvSpPr>
            <a:spLocks xmlns:a="http://schemas.openxmlformats.org/drawingml/2006/main" noGrp="1"/>
          </p:cNvSpPr>
          <p:nvPr/>
        </p:nvSpPr>
        <p:spPr>
          <a:xfrm xmlns:a="http://schemas.openxmlformats.org/drawingml/2006/main">
            <a:off x="723900" y="16954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The plant still makes exactly 100 t/day with at most 5 wt% impurity. Feed prices, compositions, and operating conditions remain as in Case A.</a:t>
            </a:r>
          </a:p>
        </p:txBody>
      </p:sp>
      <p:sp>
        <p:nvSpPr>
          <p:cNvPr id="3" name="">
            <a:extLst xmlns:a="http://schemas.openxmlformats.org/drawingml/2006/main">
              <a:ext uri="{FF2B5EF4-FFF2-40B4-BE49-F238E27FC236}">
                <a16:creationId xmlns:a16="http://schemas.microsoft.com/office/drawing/2014/main" id="{B39AA77B-7095-45E7-A4F3-CED3F6AFE193}"/>
              </a:ext>
            </a:extLst>
          </p:cNvPr>
          <p:cNvSpPr>
            <a:spLocks xmlns:a="http://schemas.openxmlformats.org/drawingml/2006/main" noGrp="1"/>
          </p:cNvSpPr>
          <p:nvPr/>
        </p:nvSpPr>
        <p:spPr>
          <a:xfrm xmlns:a="http://schemas.openxmlformats.org/drawingml/2006/main">
            <a:off x="723900" y="25336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Supplier B now offers an optional daily contract. Activating it costs 1,200 USD for that day, in addition to 60 USD per tonne of B.</a:t>
            </a:r>
          </a:p>
        </p:txBody>
      </p:sp>
      <p:sp>
        <p:nvSpPr>
          <p:cNvPr id="4" name="">
            <a:extLst xmlns:a="http://schemas.openxmlformats.org/drawingml/2006/main">
              <a:ext uri="{FF2B5EF4-FFF2-40B4-BE49-F238E27FC236}">
                <a16:creationId xmlns:a16="http://schemas.microsoft.com/office/drawing/2014/main" id="{EBE217FE-2BAC-4320-AACE-8C861C98EBB0}"/>
              </a:ext>
            </a:extLst>
          </p:cNvPr>
          <p:cNvSpPr>
            <a:spLocks xmlns:a="http://schemas.openxmlformats.org/drawingml/2006/main" noGrp="1"/>
          </p:cNvSpPr>
          <p:nvPr/>
        </p:nvSpPr>
        <p:spPr>
          <a:xfrm xmlns:a="http://schemas.openxmlformats.org/drawingml/2006/main">
            <a:off x="723900" y="33718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An active contract requires the plant to purchase and consume between 20 and 80 t/day of B. With no contract, B supply is zero.</a:t>
            </a:r>
          </a:p>
        </p:txBody>
      </p:sp>
      <p:sp>
        <p:nvSpPr>
          <p:cNvPr id="5" name="">
            <a:extLst xmlns:a="http://schemas.openxmlformats.org/drawingml/2006/main">
              <a:ext uri="{FF2B5EF4-FFF2-40B4-BE49-F238E27FC236}">
                <a16:creationId xmlns:a16="http://schemas.microsoft.com/office/drawing/2014/main" id="{D794AF1E-100D-4C50-BEA6-31CE71671303}"/>
              </a:ext>
            </a:extLst>
          </p:cNvPr>
          <p:cNvSpPr>
            <a:spLocks xmlns:a="http://schemas.openxmlformats.org/drawingml/2006/main" noGrp="1"/>
          </p:cNvSpPr>
          <p:nvPr/>
        </p:nvSpPr>
        <p:spPr>
          <a:xfrm xmlns:a="http://schemas.openxmlformats.org/drawingml/2006/main">
            <a:off x="723900" y="42100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Supplier A remains available at 100 USD/t, up to 100 t/day, with no fixed charge or minimum purchase.</a:t>
            </a:r>
          </a:p>
        </p:txBody>
      </p:sp>
      <p:sp>
        <p:nvSpPr>
          <p:cNvPr id="6" name="">
            <a:extLst xmlns:a="http://schemas.openxmlformats.org/drawingml/2006/main">
              <a:ext uri="{FF2B5EF4-FFF2-40B4-BE49-F238E27FC236}">
                <a16:creationId xmlns:a16="http://schemas.microsoft.com/office/drawing/2014/main" id="{F744D598-C9A1-402C-A161-C6405749ECC1}"/>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19</a:t>
            </a:r>
          </a:p>
        </p:txBody>
      </p:sp>
    </p:spTree>
    <p:extLst>
      <p:ext uri="{BB962C8B-B14F-4D97-AF65-F5344CB8AC3E}">
        <p14:creationId xmlns:p14="http://schemas.microsoft.com/office/powerpoint/2010/main" val="1001533992"/>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0F76915-47B4-4210-8272-F5E1C12A7906}"/>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Case B: the engineering decision</a:t>
            </a:r>
          </a:p>
        </p:txBody>
      </p:sp>
      <p:sp>
        <p:nvSpPr>
          <p:cNvPr id="2" name="">
            <a:extLst xmlns:a="http://schemas.openxmlformats.org/drawingml/2006/main">
              <a:ext uri="{FF2B5EF4-FFF2-40B4-BE49-F238E27FC236}">
                <a16:creationId xmlns:a16="http://schemas.microsoft.com/office/drawing/2014/main" id="{B05FAD21-AEC4-41A7-ADD3-1B7EB009BAB4}"/>
              </a:ext>
            </a:extLst>
          </p:cNvPr>
          <p:cNvSpPr>
            <a:spLocks xmlns:a="http://schemas.openxmlformats.org/drawingml/2006/main" noGrp="1"/>
          </p:cNvSpPr>
          <p:nvPr/>
        </p:nvSpPr>
        <p:spPr>
          <a:xfrm xmlns:a="http://schemas.openxmlformats.org/drawingml/2006/main">
            <a:off x="723900" y="16954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Decide whether to activate supplier B and how many tonnes per day to obtain from each supplier.</a:t>
            </a:r>
          </a:p>
        </p:txBody>
      </p:sp>
      <p:sp>
        <p:nvSpPr>
          <p:cNvPr id="3" name="">
            <a:extLst xmlns:a="http://schemas.openxmlformats.org/drawingml/2006/main">
              <a:ext uri="{FF2B5EF4-FFF2-40B4-BE49-F238E27FC236}">
                <a16:creationId xmlns:a16="http://schemas.microsoft.com/office/drawing/2014/main" id="{223EF8CC-7FAA-4CCE-8395-27FC7527239C}"/>
              </a:ext>
            </a:extLst>
          </p:cNvPr>
          <p:cNvSpPr>
            <a:spLocks xmlns:a="http://schemas.openxmlformats.org/drawingml/2006/main" noGrp="1"/>
          </p:cNvSpPr>
          <p:nvPr/>
        </p:nvSpPr>
        <p:spPr>
          <a:xfrm xmlns:a="http://schemas.openxmlformats.org/drawingml/2006/main">
            <a:off x="723900" y="25336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Minimize daily feed purchases plus the daily activation fee. The product quantity and impurity specification must still hold.</a:t>
            </a:r>
          </a:p>
        </p:txBody>
      </p:sp>
      <p:sp>
        <p:nvSpPr>
          <p:cNvPr id="4" name="">
            <a:extLst xmlns:a="http://schemas.openxmlformats.org/drawingml/2006/main">
              <a:ext uri="{FF2B5EF4-FFF2-40B4-BE49-F238E27FC236}">
                <a16:creationId xmlns:a16="http://schemas.microsoft.com/office/drawing/2014/main" id="{05D8DAC0-2AB9-47E5-B01F-794A77E8836A}"/>
              </a:ext>
            </a:extLst>
          </p:cNvPr>
          <p:cNvSpPr>
            <a:spLocks xmlns:a="http://schemas.openxmlformats.org/drawingml/2006/main" noGrp="1"/>
          </p:cNvSpPr>
          <p:nvPr/>
        </p:nvSpPr>
        <p:spPr>
          <a:xfrm xmlns:a="http://schemas.openxmlformats.org/drawingml/2006/main">
            <a:off x="723900" y="33718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First describe what an inactive and an active contract permit. Then choose variable domains and write the MILP formulation.</a:t>
            </a:r>
          </a:p>
        </p:txBody>
      </p:sp>
      <p:sp>
        <p:nvSpPr>
          <p:cNvPr id="5" name="">
            <a:extLst xmlns:a="http://schemas.openxmlformats.org/drawingml/2006/main">
              <a:ext uri="{FF2B5EF4-FFF2-40B4-BE49-F238E27FC236}">
                <a16:creationId xmlns:a16="http://schemas.microsoft.com/office/drawing/2014/main" id="{F13675F7-622A-4A4D-B0B4-9119590A4B2E}"/>
              </a:ext>
            </a:extLst>
          </p:cNvPr>
          <p:cNvSpPr>
            <a:spLocks xmlns:a="http://schemas.openxmlformats.org/drawingml/2006/main" noGrp="1"/>
          </p:cNvSpPr>
          <p:nvPr/>
        </p:nvSpPr>
        <p:spPr>
          <a:xfrm xmlns:a="http://schemas.openxmlformats.org/drawingml/2006/main">
            <a:off x="723900" y="42100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After solving, report the contract decision, both feed quantities, product impurity, and total daily cost. Compare with using only A.</a:t>
            </a:r>
          </a:p>
        </p:txBody>
      </p:sp>
      <p:sp>
        <p:nvSpPr>
          <p:cNvPr id="6" name="">
            <a:extLst xmlns:a="http://schemas.openxmlformats.org/drawingml/2006/main">
              <a:ext uri="{FF2B5EF4-FFF2-40B4-BE49-F238E27FC236}">
                <a16:creationId xmlns:a16="http://schemas.microsoft.com/office/drawing/2014/main" id="{5B5C3691-1027-4290-9059-ECE523A46477}"/>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20</a:t>
            </a:r>
          </a:p>
        </p:txBody>
      </p:sp>
    </p:spTree>
    <p:extLst>
      <p:ext uri="{BB962C8B-B14F-4D97-AF65-F5344CB8AC3E}">
        <p14:creationId xmlns:p14="http://schemas.microsoft.com/office/powerpoint/2010/main" val="39272889"/>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B4F5E4D-F4F1-42A6-802A-A4294AA5D6F9}"/>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Activation and minimum-lot constraints</a:t>
            </a:r>
          </a:p>
        </p:txBody>
      </p:sp>
      <p:sp>
        <p:nvSpPr>
          <p:cNvPr id="2" name="">
            <a:extLst xmlns:a="http://schemas.openxmlformats.org/drawingml/2006/main">
              <a:ext uri="{FF2B5EF4-FFF2-40B4-BE49-F238E27FC236}">
                <a16:creationId xmlns:a16="http://schemas.microsoft.com/office/drawing/2014/main" id="{D2B0B4B5-FDED-4C42-B1FE-2AFA9B681FE0}"/>
              </a:ext>
            </a:extLst>
          </p:cNvPr>
          <p:cNvSpPr>
            <a:spLocks xmlns:a="http://schemas.openxmlformats.org/drawingml/2006/main" noGrp="1"/>
          </p:cNvSpPr>
          <p:nvPr/>
        </p:nvSpPr>
        <p:spPr>
          <a:xfrm xmlns:a="http://schemas.openxmlformats.org/drawingml/2006/main">
            <a:off x="723900" y="173355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0F6E6B"/>
                </a:solidFill>
                <a:latin typeface="Arial"/>
                <a:ea typeface="Arial"/>
                <a:cs typeface="Arial"/>
              </a:defRPr>
            </a:pPr>
            <a:r>
              <a:rPr sz="2550" b="0">
                <a:solidFill>
                  <a:srgbClr val="0F6E6B"/>
                </a:solidFill>
                <a:latin typeface="Arial"/>
                <a:ea typeface="Arial"/>
                <a:cs typeface="Arial"/>
              </a:rPr>
              <a:t>y_B ∈ {0, 1}</a:t>
            </a:r>
          </a:p>
        </p:txBody>
      </p:sp>
      <p:sp>
        <p:nvSpPr>
          <p:cNvPr id="3" name="">
            <a:extLst xmlns:a="http://schemas.openxmlformats.org/drawingml/2006/main">
              <a:ext uri="{FF2B5EF4-FFF2-40B4-BE49-F238E27FC236}">
                <a16:creationId xmlns:a16="http://schemas.microsoft.com/office/drawing/2014/main" id="{4C94E256-0C9E-4A65-91B2-2523F6FFAA85}"/>
              </a:ext>
            </a:extLst>
          </p:cNvPr>
          <p:cNvSpPr>
            <a:spLocks xmlns:a="http://schemas.openxmlformats.org/drawingml/2006/main" noGrp="1"/>
          </p:cNvSpPr>
          <p:nvPr/>
        </p:nvSpPr>
        <p:spPr>
          <a:xfrm xmlns:a="http://schemas.openxmlformats.org/drawingml/2006/main">
            <a:off x="723900" y="247650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0F6E6B"/>
                </a:solidFill>
                <a:latin typeface="Arial"/>
                <a:ea typeface="Arial"/>
                <a:cs typeface="Arial"/>
              </a:defRPr>
            </a:pPr>
            <a:r>
              <a:rPr sz="2550" b="0">
                <a:solidFill>
                  <a:srgbClr val="0F6E6B"/>
                </a:solidFill>
                <a:latin typeface="Arial"/>
                <a:ea typeface="Arial"/>
                <a:cs typeface="Arial"/>
              </a:rPr>
              <a:t>20 y_B ≤ x_B ≤ 80 y_B</a:t>
            </a:r>
          </a:p>
        </p:txBody>
      </p:sp>
      <p:sp>
        <p:nvSpPr>
          <p:cNvPr id="4" name="">
            <a:extLst xmlns:a="http://schemas.openxmlformats.org/drawingml/2006/main">
              <a:ext uri="{FF2B5EF4-FFF2-40B4-BE49-F238E27FC236}">
                <a16:creationId xmlns:a16="http://schemas.microsoft.com/office/drawing/2014/main" id="{D4EE846F-E06C-4FFC-AA56-57E70C2FDD91}"/>
              </a:ext>
            </a:extLst>
          </p:cNvPr>
          <p:cNvSpPr>
            <a:spLocks xmlns:a="http://schemas.openxmlformats.org/drawingml/2006/main" noGrp="1"/>
          </p:cNvSpPr>
          <p:nvPr/>
        </p:nvSpPr>
        <p:spPr>
          <a:xfrm xmlns:a="http://schemas.openxmlformats.org/drawingml/2006/main">
            <a:off x="723900" y="321945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0F6E6B"/>
                </a:solidFill>
                <a:latin typeface="Arial"/>
                <a:ea typeface="Arial"/>
                <a:cs typeface="Arial"/>
              </a:defRPr>
            </a:pPr>
            <a:r>
              <a:rPr sz="2550" b="0">
                <a:solidFill>
                  <a:srgbClr val="0F6E6B"/>
                </a:solidFill>
                <a:latin typeface="Arial"/>
                <a:ea typeface="Arial"/>
                <a:cs typeface="Arial"/>
              </a:rPr>
              <a:t>minimize 100 x_A + 60 x_B + 1,200 y_B</a:t>
            </a:r>
          </a:p>
        </p:txBody>
      </p:sp>
      <p:sp>
        <p:nvSpPr>
          <p:cNvPr id="5" name="">
            <a:extLst xmlns:a="http://schemas.openxmlformats.org/drawingml/2006/main">
              <a:ext uri="{FF2B5EF4-FFF2-40B4-BE49-F238E27FC236}">
                <a16:creationId xmlns:a16="http://schemas.microsoft.com/office/drawing/2014/main" id="{A29750E6-D26D-4BBA-BFE2-F088639A92DE}"/>
              </a:ext>
            </a:extLst>
          </p:cNvPr>
          <p:cNvSpPr>
            <a:spLocks xmlns:a="http://schemas.openxmlformats.org/drawingml/2006/main" noGrp="1"/>
          </p:cNvSpPr>
          <p:nvPr/>
        </p:nvSpPr>
        <p:spPr>
          <a:xfrm xmlns:a="http://schemas.openxmlformats.org/drawingml/2006/main">
            <a:off x="723900" y="4152900"/>
            <a:ext cx="10668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333F4A"/>
                </a:solidFill>
                <a:latin typeface="Arial"/>
                <a:ea typeface="Arial"/>
                <a:cs typeface="Arial"/>
              </a:defRPr>
            </a:pPr>
            <a:r>
              <a:rPr sz="2100" b="0">
                <a:solidFill>
                  <a:srgbClr val="333F4A"/>
                </a:solidFill>
                <a:latin typeface="Arial"/>
                <a:ea typeface="Arial"/>
                <a:cs typeface="Arial"/>
              </a:rPr>
              <a:t>Keep the mass balance, quality inequality, and feed bounds from Case A.</a:t>
            </a:r>
          </a:p>
        </p:txBody>
      </p:sp>
      <p:sp>
        <p:nvSpPr>
          <p:cNvPr id="6" name="">
            <a:extLst xmlns:a="http://schemas.openxmlformats.org/drawingml/2006/main">
              <a:ext uri="{FF2B5EF4-FFF2-40B4-BE49-F238E27FC236}">
                <a16:creationId xmlns:a16="http://schemas.microsoft.com/office/drawing/2014/main" id="{EC0E36A1-FFB7-43F0-A650-0DA4BB5C4E8B}"/>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21</a:t>
            </a:r>
          </a:p>
        </p:txBody>
      </p:sp>
    </p:spTree>
    <p:extLst>
      <p:ext uri="{BB962C8B-B14F-4D97-AF65-F5344CB8AC3E}">
        <p14:creationId xmlns:p14="http://schemas.microsoft.com/office/powerpoint/2010/main" val="567955248"/>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A338A76-F129-42C3-9F93-D034388ED070}"/>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Pair exercise: logic and an AI audit</a:t>
            </a:r>
          </a:p>
        </p:txBody>
      </p:sp>
      <p:sp>
        <p:nvSpPr>
          <p:cNvPr id="2" name="">
            <a:extLst xmlns:a="http://schemas.openxmlformats.org/drawingml/2006/main">
              <a:ext uri="{FF2B5EF4-FFF2-40B4-BE49-F238E27FC236}">
                <a16:creationId xmlns:a16="http://schemas.microsoft.com/office/drawing/2014/main" id="{C9315799-28AA-459B-B2FF-7026624D7936}"/>
              </a:ext>
            </a:extLst>
          </p:cNvPr>
          <p:cNvSpPr>
            <a:spLocks xmlns:a="http://schemas.openxmlformats.org/drawingml/2006/main" noGrp="1"/>
          </p:cNvSpPr>
          <p:nvPr/>
        </p:nvSpPr>
        <p:spPr>
          <a:xfrm xmlns:a="http://schemas.openxmlformats.org/drawingml/2006/main">
            <a:off x="723900" y="16954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Supplier B raises its minimum daily order from 20 to 40 t. The maximum remains 80 t/day and the fixed fee remains 1,200 USD/day.</a:t>
            </a:r>
          </a:p>
        </p:txBody>
      </p:sp>
      <p:sp>
        <p:nvSpPr>
          <p:cNvPr id="3" name="">
            <a:extLst xmlns:a="http://schemas.openxmlformats.org/drawingml/2006/main">
              <a:ext uri="{FF2B5EF4-FFF2-40B4-BE49-F238E27FC236}">
                <a16:creationId xmlns:a16="http://schemas.microsoft.com/office/drawing/2014/main" id="{DACF173C-0647-41B7-9F38-41E2FB0866AD}"/>
              </a:ext>
            </a:extLst>
          </p:cNvPr>
          <p:cNvSpPr>
            <a:spLocks xmlns:a="http://schemas.openxmlformats.org/drawingml/2006/main" noGrp="1"/>
          </p:cNvSpPr>
          <p:nvPr/>
        </p:nvSpPr>
        <p:spPr>
          <a:xfrm xmlns:a="http://schemas.openxmlformats.org/drawingml/2006/main">
            <a:off x="723900" y="25336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Keep all other Case B data, including exactly 100 t/day of product and at most 5 wt% impurity. Revise the formulation.</a:t>
            </a:r>
          </a:p>
        </p:txBody>
      </p:sp>
      <p:sp>
        <p:nvSpPr>
          <p:cNvPr id="4" name="">
            <a:extLst xmlns:a="http://schemas.openxmlformats.org/drawingml/2006/main">
              <a:ext uri="{FF2B5EF4-FFF2-40B4-BE49-F238E27FC236}">
                <a16:creationId xmlns:a16="http://schemas.microsoft.com/office/drawing/2014/main" id="{877B4AFF-51BC-4407-B1BE-DB8135E8C4FA}"/>
              </a:ext>
            </a:extLst>
          </p:cNvPr>
          <p:cNvSpPr>
            <a:spLocks xmlns:a="http://schemas.openxmlformats.org/drawingml/2006/main" noGrp="1"/>
          </p:cNvSpPr>
          <p:nvPr/>
        </p:nvSpPr>
        <p:spPr>
          <a:xfrm xmlns:a="http://schemas.openxmlformats.org/drawingml/2006/main">
            <a:off x="723900" y="33718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Before solving, decide whether an active B contract can meet product quality. Ask an LLM to audit your logic and upper bound.</a:t>
            </a:r>
          </a:p>
        </p:txBody>
      </p:sp>
      <p:sp>
        <p:nvSpPr>
          <p:cNvPr id="5" name="">
            <a:extLst xmlns:a="http://schemas.openxmlformats.org/drawingml/2006/main">
              <a:ext uri="{FF2B5EF4-FFF2-40B4-BE49-F238E27FC236}">
                <a16:creationId xmlns:a16="http://schemas.microsoft.com/office/drawing/2014/main" id="{83FD2946-C1F1-4632-B257-A988348FF342}"/>
              </a:ext>
            </a:extLst>
          </p:cNvPr>
          <p:cNvSpPr>
            <a:spLocks xmlns:a="http://schemas.openxmlformats.org/drawingml/2006/main" noGrp="1"/>
          </p:cNvSpPr>
          <p:nvPr/>
        </p:nvSpPr>
        <p:spPr>
          <a:xfrm xmlns:a="http://schemas.openxmlformats.org/drawingml/2006/main">
            <a:off x="723900" y="42100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Submit the revised constraints and a numerical test of an active contract. State the optimal purchasing plan and daily cost.</a:t>
            </a:r>
          </a:p>
        </p:txBody>
      </p:sp>
      <p:sp>
        <p:nvSpPr>
          <p:cNvPr id="6" name="">
            <a:extLst xmlns:a="http://schemas.openxmlformats.org/drawingml/2006/main">
              <a:ext uri="{FF2B5EF4-FFF2-40B4-BE49-F238E27FC236}">
                <a16:creationId xmlns:a16="http://schemas.microsoft.com/office/drawing/2014/main" id="{19311674-E316-4A4C-99EF-6DF7142CEB0C}"/>
              </a:ext>
            </a:extLst>
          </p:cNvPr>
          <p:cNvSpPr>
            <a:spLocks xmlns:a="http://schemas.openxmlformats.org/drawingml/2006/main" noGrp="1"/>
          </p:cNvSpPr>
          <p:nvPr/>
        </p:nvSpPr>
        <p:spPr>
          <a:xfrm xmlns:a="http://schemas.openxmlformats.org/drawingml/2006/main">
            <a:off x="723900" y="5219700"/>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333F4A"/>
                </a:solidFill>
                <a:latin typeface="Arial"/>
                <a:ea typeface="Arial"/>
                <a:cs typeface="Arial"/>
              </a:defRPr>
            </a:pPr>
            <a:r>
              <a:rPr sz="1950" b="0">
                <a:solidFill>
                  <a:srgbClr val="333F4A"/>
                </a:solidFill>
                <a:latin typeface="Arial"/>
                <a:ea typeface="Arial"/>
                <a:cs typeface="Arial"/>
              </a:rPr>
              <a:t>10 minutes in pairs. Your explanation must stand on its own.</a:t>
            </a:r>
          </a:p>
        </p:txBody>
      </p:sp>
      <p:sp>
        <p:nvSpPr>
          <p:cNvPr id="7" name="">
            <a:extLst xmlns:a="http://schemas.openxmlformats.org/drawingml/2006/main">
              <a:ext uri="{FF2B5EF4-FFF2-40B4-BE49-F238E27FC236}">
                <a16:creationId xmlns:a16="http://schemas.microsoft.com/office/drawing/2014/main" id="{F0B08ABF-07C0-47FD-8BAA-D5F7E31606D9}"/>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22</a:t>
            </a:r>
          </a:p>
        </p:txBody>
      </p:sp>
    </p:spTree>
    <p:extLst>
      <p:ext uri="{BB962C8B-B14F-4D97-AF65-F5344CB8AC3E}">
        <p14:creationId xmlns:p14="http://schemas.microsoft.com/office/powerpoint/2010/main" val="750326302"/>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70D3C4FE-2701-4F35-AA44-5223C10DBD53}"/>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Common logical mistakes</a:t>
            </a:r>
          </a:p>
        </p:txBody>
      </p:sp>
      <p:graphicFrame>
        <p:nvGraphicFramePr>
          <p:cNvPr id="5" name=""/>
          <p:cNvGraphicFramePr/>
          <p:nvPr/>
        </p:nvGraphicFramePr>
        <p:xfrm>
          <a:off xmlns:a="http://schemas.openxmlformats.org/drawingml/2006/main" x="685800" y="1619250"/>
          <a:ext xmlns:a="http://schemas.openxmlformats.org/drawingml/2006/main" cx="10820400" cy="3429000"/>
        </p:xfrm>
        <a:graphic xmlns:a="http://schemas.openxmlformats.org/drawingml/2006/main">
          <a:graphicData uri="http://schemas.openxmlformats.org/drawingml/2006/table">
            <a:tbl>
              <a:tblPr/>
              <a:tblGrid>
                <a:gridCol w="4286250"/>
                <a:gridCol w="6534150"/>
              </a:tblGrid>
              <a:tr h="685800">
                <a:tc>
                  <a:txBody>
                    <a:bodyPr/>
                    <a:lstStyle/>
                    <a:p>
                      <a:r>
                        <a:rPr sz="1800" b="1">
                          <a:solidFill>
                            <a:srgbClr val="FFFFFF"/>
                          </a:solidFill>
                          <a:latin typeface="Arial"/>
                          <a:ea typeface="Arial"/>
                          <a:cs typeface="Arial"/>
                        </a:rPr>
                        <a:t>Claim</a:t>
                      </a:r>
                    </a:p>
                  </a:txBody>
                  <a:tcPr marL="91440" marR="91440" marT="45720" marB="45720">
                    <a:solidFill>
                      <a:srgbClr val="0F6E6B"/>
                    </a:solidFill>
                  </a:tcPr>
                </a:tc>
                <a:tc>
                  <a:txBody>
                    <a:bodyPr/>
                    <a:lstStyle/>
                    <a:p>
                      <a:r>
                        <a:rPr sz="1800" b="1">
                          <a:solidFill>
                            <a:srgbClr val="FFFFFF"/>
                          </a:solidFill>
                          <a:latin typeface="Arial"/>
                          <a:ea typeface="Arial"/>
                          <a:cs typeface="Arial"/>
                        </a:rPr>
                        <a:t>What the equation actually says</a:t>
                      </a:r>
                    </a:p>
                  </a:txBody>
                  <a:tcPr marL="91440" marR="91440" marT="45720" marB="45720">
                    <a:solidFill>
                      <a:srgbClr val="0F6E6B"/>
                    </a:solidFill>
                  </a:tcPr>
                </a:tc>
              </a:tr>
              <a:tr h="685800">
                <a:tc>
                  <a:txBody>
                    <a:bodyPr/>
                    <a:lstStyle/>
                    <a:p>
                      <a:r>
                        <a:rPr sz="1800" b="0">
                          <a:solidFill>
                            <a:srgbClr val="333F4A"/>
                          </a:solidFill>
                          <a:latin typeface="Arial"/>
                          <a:ea typeface="Arial"/>
                          <a:cs typeface="Arial"/>
                        </a:rPr>
                        <a:t>x_B ≤ M y_B means active implies flow</a:t>
                      </a:r>
                    </a:p>
                  </a:txBody>
                  <a:tcPr marL="91440" marR="91440" marT="45720" marB="45720">
                    <a:solidFill>
                      <a:srgbClr val="FFFFFF"/>
                    </a:solidFill>
                  </a:tcPr>
                </a:tc>
                <a:tc>
                  <a:txBody>
                    <a:bodyPr/>
                    <a:lstStyle/>
                    <a:p>
                      <a:r>
                        <a:rPr sz="1800" b="0">
                          <a:solidFill>
                            <a:srgbClr val="333F4A"/>
                          </a:solidFill>
                          <a:latin typeface="Arial"/>
                          <a:ea typeface="Arial"/>
                          <a:cs typeface="Arial"/>
                        </a:rPr>
                        <a:t>Active permits zero flow unless a lower bound applies</a:t>
                      </a:r>
                    </a:p>
                  </a:txBody>
                  <a:tcPr marL="91440" marR="91440" marT="45720" marB="45720">
                    <a:solidFill>
                      <a:srgbClr val="FFFFFF"/>
                    </a:solidFill>
                  </a:tcPr>
                </a:tc>
              </a:tr>
              <a:tr h="685800">
                <a:tc>
                  <a:txBody>
                    <a:bodyPr/>
                    <a:lstStyle/>
                    <a:p>
                      <a:r>
                        <a:rPr sz="1800" b="0">
                          <a:solidFill>
                            <a:srgbClr val="333F4A"/>
                          </a:solidFill>
                          <a:latin typeface="Arial"/>
                          <a:ea typeface="Arial"/>
                          <a:cs typeface="Arial"/>
                        </a:rPr>
                        <a:t>y_B ≤ y_A means A requires B</a:t>
                      </a:r>
                    </a:p>
                  </a:txBody>
                  <a:tcPr marL="91440" marR="91440" marT="45720" marB="45720">
                    <a:solidFill>
                      <a:srgbClr val="FFFFFF"/>
                    </a:solidFill>
                  </a:tcPr>
                </a:tc>
                <a:tc>
                  <a:txBody>
                    <a:bodyPr/>
                    <a:lstStyle/>
                    <a:p>
                      <a:r>
                        <a:rPr sz="1800" b="0">
                          <a:solidFill>
                            <a:srgbClr val="333F4A"/>
                          </a:solidFill>
                          <a:latin typeface="Arial"/>
                          <a:ea typeface="Arial"/>
                          <a:cs typeface="Arial"/>
                        </a:rPr>
                        <a:t>It means B requires A</a:t>
                      </a:r>
                    </a:p>
                  </a:txBody>
                  <a:tcPr marL="91440" marR="91440" marT="45720" marB="45720">
                    <a:solidFill>
                      <a:srgbClr val="FFFFFF"/>
                    </a:solidFill>
                  </a:tcPr>
                </a:tc>
              </a:tr>
              <a:tr h="685800">
                <a:tc>
                  <a:txBody>
                    <a:bodyPr/>
                    <a:lstStyle/>
                    <a:p>
                      <a:r>
                        <a:rPr sz="1800" b="0">
                          <a:solidFill>
                            <a:srgbClr val="333F4A"/>
                          </a:solidFill>
                          <a:latin typeface="Arial"/>
                          <a:ea typeface="Arial"/>
                          <a:cs typeface="Arial"/>
                        </a:rPr>
                        <a:t>x_B y_B is needed to charge activation</a:t>
                      </a:r>
                    </a:p>
                  </a:txBody>
                  <a:tcPr marL="91440" marR="91440" marT="45720" marB="45720">
                    <a:solidFill>
                      <a:srgbClr val="FFFFFF"/>
                    </a:solidFill>
                  </a:tcPr>
                </a:tc>
                <a:tc>
                  <a:txBody>
                    <a:bodyPr/>
                    <a:lstStyle/>
                    <a:p>
                      <a:r>
                        <a:rPr sz="1800" b="0">
                          <a:solidFill>
                            <a:srgbClr val="333F4A"/>
                          </a:solidFill>
                          <a:latin typeface="Arial"/>
                          <a:ea typeface="Arial"/>
                          <a:cs typeface="Arial"/>
                        </a:rPr>
                        <a:t>A fixed charge uses F y_B</a:t>
                      </a:r>
                    </a:p>
                  </a:txBody>
                  <a:tcPr marL="91440" marR="91440" marT="45720" marB="45720">
                    <a:solidFill>
                      <a:srgbClr val="FFFFFF"/>
                    </a:solidFill>
                  </a:tcPr>
                </a:tc>
              </a:tr>
              <a:tr h="685800">
                <a:tc>
                  <a:txBody>
                    <a:bodyPr/>
                    <a:lstStyle/>
                    <a:p>
                      <a:r>
                        <a:rPr sz="1800" b="0">
                          <a:solidFill>
                            <a:srgbClr val="333F4A"/>
                          </a:solidFill>
                          <a:latin typeface="Arial"/>
                          <a:ea typeface="Arial"/>
                          <a:cs typeface="Arial"/>
                        </a:rPr>
                        <a:t>An arbitrary large M is harmless</a:t>
                      </a:r>
                    </a:p>
                  </a:txBody>
                  <a:tcPr marL="91440" marR="91440" marT="45720" marB="45720">
                    <a:solidFill>
                      <a:srgbClr val="FFFFFF"/>
                    </a:solidFill>
                  </a:tcPr>
                </a:tc>
                <a:tc>
                  <a:txBody>
                    <a:bodyPr/>
                    <a:lstStyle/>
                    <a:p>
                      <a:r>
                        <a:rPr sz="1800" b="0">
                          <a:solidFill>
                            <a:srgbClr val="333F4A"/>
                          </a:solidFill>
                          <a:latin typeface="Arial"/>
                          <a:ea typeface="Arial"/>
                          <a:cs typeface="Arial"/>
                        </a:rPr>
                        <a:t>It can weaken the relaxation and numerical behavior</a:t>
                      </a:r>
                    </a:p>
                  </a:txBody>
                  <a:tcPr marL="91440" marR="91440" marT="45720" marB="45720">
                    <a:solidFill>
                      <a:srgbClr val="FFFFFF"/>
                    </a:solidFill>
                  </a:tcPr>
                </a:tc>
              </a:tr>
            </a:tbl>
          </a:graphicData>
        </a:graphic>
      </p:graphicFrame>
      <p:sp>
        <p:nvSpPr>
          <p:cNvPr id="3" name="">
            <a:extLst xmlns:a="http://schemas.openxmlformats.org/drawingml/2006/main">
              <a:ext uri="{FF2B5EF4-FFF2-40B4-BE49-F238E27FC236}">
                <a16:creationId xmlns:a16="http://schemas.microsoft.com/office/drawing/2014/main" id="{38D12F91-0BA9-445B-8F6F-A8A68005456E}"/>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23</a:t>
            </a:r>
          </a:p>
        </p:txBody>
      </p:sp>
    </p:spTree>
    <p:extLst>
      <p:ext uri="{BB962C8B-B14F-4D97-AF65-F5344CB8AC3E}">
        <p14:creationId xmlns:p14="http://schemas.microsoft.com/office/powerpoint/2010/main" val="1907986936"/>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21BA561-5FEF-4B4D-8403-F96255D4F946}"/>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Activity reflection</a:t>
            </a:r>
          </a:p>
        </p:txBody>
      </p:sp>
      <p:sp>
        <p:nvSpPr>
          <p:cNvPr id="2" name="">
            <a:extLst xmlns:a="http://schemas.openxmlformats.org/drawingml/2006/main">
              <a:ext uri="{FF2B5EF4-FFF2-40B4-BE49-F238E27FC236}">
                <a16:creationId xmlns:a16="http://schemas.microsoft.com/office/drawing/2014/main" id="{00941692-1522-46AD-934B-698E03A73E8D}"/>
              </a:ext>
            </a:extLst>
          </p:cNvPr>
          <p:cNvSpPr>
            <a:spLocks xmlns:a="http://schemas.openxmlformats.org/drawingml/2006/main" noGrp="1"/>
          </p:cNvSpPr>
          <p:nvPr/>
        </p:nvSpPr>
        <p:spPr>
          <a:xfrm xmlns:a="http://schemas.openxmlformats.org/drawingml/2006/main">
            <a:off x="723900" y="16954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What did the LLM help you express or notice?</a:t>
            </a:r>
          </a:p>
        </p:txBody>
      </p:sp>
      <p:sp>
        <p:nvSpPr>
          <p:cNvPr id="3" name="">
            <a:extLst xmlns:a="http://schemas.openxmlformats.org/drawingml/2006/main">
              <a:ext uri="{FF2B5EF4-FFF2-40B4-BE49-F238E27FC236}">
                <a16:creationId xmlns:a16="http://schemas.microsoft.com/office/drawing/2014/main" id="{288C1CB9-C20C-4B28-BF62-2F2B982675C6}"/>
              </a:ext>
            </a:extLst>
          </p:cNvPr>
          <p:cNvSpPr>
            <a:spLocks xmlns:a="http://schemas.openxmlformats.org/drawingml/2006/main" noGrp="1"/>
          </p:cNvSpPr>
          <p:nvPr/>
        </p:nvSpPr>
        <p:spPr>
          <a:xfrm xmlns:a="http://schemas.openxmlformats.org/drawingml/2006/main">
            <a:off x="723900" y="25336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Which proposed equation needed correction?</a:t>
            </a:r>
          </a:p>
        </p:txBody>
      </p:sp>
      <p:sp>
        <p:nvSpPr>
          <p:cNvPr id="4" name="">
            <a:extLst xmlns:a="http://schemas.openxmlformats.org/drawingml/2006/main">
              <a:ext uri="{FF2B5EF4-FFF2-40B4-BE49-F238E27FC236}">
                <a16:creationId xmlns:a16="http://schemas.microsoft.com/office/drawing/2014/main" id="{3D130948-B29A-4919-95AA-43522E1103AF}"/>
              </a:ext>
            </a:extLst>
          </p:cNvPr>
          <p:cNvSpPr>
            <a:spLocks xmlns:a="http://schemas.openxmlformats.org/drawingml/2006/main" noGrp="1"/>
          </p:cNvSpPr>
          <p:nvPr/>
        </p:nvSpPr>
        <p:spPr>
          <a:xfrm xmlns:a="http://schemas.openxmlformats.org/drawingml/2006/main">
            <a:off x="723900" y="33718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What numerical evidence supports your correction?</a:t>
            </a:r>
          </a:p>
        </p:txBody>
      </p:sp>
      <p:sp>
        <p:nvSpPr>
          <p:cNvPr id="5" name="">
            <a:extLst xmlns:a="http://schemas.openxmlformats.org/drawingml/2006/main">
              <a:ext uri="{FF2B5EF4-FFF2-40B4-BE49-F238E27FC236}">
                <a16:creationId xmlns:a16="http://schemas.microsoft.com/office/drawing/2014/main" id="{9A761160-1169-4006-91DB-50155C3A820E}"/>
              </a:ext>
            </a:extLst>
          </p:cNvPr>
          <p:cNvSpPr>
            <a:spLocks xmlns:a="http://schemas.openxmlformats.org/drawingml/2006/main" noGrp="1"/>
          </p:cNvSpPr>
          <p:nvPr/>
        </p:nvSpPr>
        <p:spPr>
          <a:xfrm xmlns:a="http://schemas.openxmlformats.org/drawingml/2006/main">
            <a:off x="723900" y="4381500"/>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333F4A"/>
                </a:solidFill>
                <a:latin typeface="Arial"/>
                <a:ea typeface="Arial"/>
                <a:cs typeface="Arial"/>
              </a:defRPr>
            </a:pPr>
            <a:r>
              <a:rPr sz="1950" b="0">
                <a:solidFill>
                  <a:srgbClr val="333F4A"/>
                </a:solidFill>
                <a:latin typeface="Arial"/>
                <a:ea typeface="Arial"/>
                <a:cs typeface="Arial"/>
              </a:rPr>
              <a:t>Keep your original formulation, AI draft, and corrected version.</a:t>
            </a:r>
          </a:p>
        </p:txBody>
      </p:sp>
      <p:sp>
        <p:nvSpPr>
          <p:cNvPr id="6" name="">
            <a:extLst xmlns:a="http://schemas.openxmlformats.org/drawingml/2006/main">
              <a:ext uri="{FF2B5EF4-FFF2-40B4-BE49-F238E27FC236}">
                <a16:creationId xmlns:a16="http://schemas.microsoft.com/office/drawing/2014/main" id="{502FE8DE-5437-4C63-851A-1B322CD6CD5D}"/>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24</a:t>
            </a:r>
          </a:p>
        </p:txBody>
      </p:sp>
    </p:spTree>
    <p:extLst>
      <p:ext uri="{BB962C8B-B14F-4D97-AF65-F5344CB8AC3E}">
        <p14:creationId xmlns:p14="http://schemas.microsoft.com/office/powerpoint/2010/main" val="430696073"/>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291F8DB8-E8C8-426F-931D-0FA47C141FC8}"/>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Break</a:t>
            </a:r>
          </a:p>
        </p:txBody>
      </p:sp>
      <p:sp>
        <p:nvSpPr>
          <p:cNvPr id="2" name="">
            <a:extLst xmlns:a="http://schemas.openxmlformats.org/drawingml/2006/main">
              <a:ext uri="{FF2B5EF4-FFF2-40B4-BE49-F238E27FC236}">
                <a16:creationId xmlns:a16="http://schemas.microsoft.com/office/drawing/2014/main" id="{0D3F5D47-3701-4A34-9A56-D1EE4CCC3DF3}"/>
              </a:ext>
            </a:extLst>
          </p:cNvPr>
          <p:cNvSpPr>
            <a:spLocks xmlns:a="http://schemas.openxmlformats.org/drawingml/2006/main" noGrp="1"/>
          </p:cNvSpPr>
          <p:nvPr/>
        </p:nvSpPr>
        <p:spPr>
          <a:xfrm xmlns:a="http://schemas.openxmlformats.org/drawingml/2006/main">
            <a:off x="723900" y="16954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10 minutes</a:t>
            </a:r>
          </a:p>
        </p:txBody>
      </p:sp>
      <p:sp>
        <p:nvSpPr>
          <p:cNvPr id="3" name="">
            <a:extLst xmlns:a="http://schemas.openxmlformats.org/drawingml/2006/main">
              <a:ext uri="{FF2B5EF4-FFF2-40B4-BE49-F238E27FC236}">
                <a16:creationId xmlns:a16="http://schemas.microsoft.com/office/drawing/2014/main" id="{B27D4CE2-4421-43B3-97F5-70255727784A}"/>
              </a:ext>
            </a:extLst>
          </p:cNvPr>
          <p:cNvSpPr>
            <a:spLocks xmlns:a="http://schemas.openxmlformats.org/drawingml/2006/main" noGrp="1"/>
          </p:cNvSpPr>
          <p:nvPr/>
        </p:nvSpPr>
        <p:spPr>
          <a:xfrm xmlns:a="http://schemas.openxmlformats.org/drawingml/2006/main">
            <a:off x="723900" y="25336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Next: examination preparation</a:t>
            </a:r>
          </a:p>
        </p:txBody>
      </p:sp>
      <p:sp>
        <p:nvSpPr>
          <p:cNvPr id="4" name="">
            <a:extLst xmlns:a="http://schemas.openxmlformats.org/drawingml/2006/main">
              <a:ext uri="{FF2B5EF4-FFF2-40B4-BE49-F238E27FC236}">
                <a16:creationId xmlns:a16="http://schemas.microsoft.com/office/drawing/2014/main" id="{6B3054C0-426A-435A-908D-5C19CAB6D0F7}"/>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25</a:t>
            </a:r>
          </a:p>
        </p:txBody>
      </p:sp>
    </p:spTree>
    <p:extLst>
      <p:ext uri="{BB962C8B-B14F-4D97-AF65-F5344CB8AC3E}">
        <p14:creationId xmlns:p14="http://schemas.microsoft.com/office/powerpoint/2010/main" val="93479386"/>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8DC900D-D90D-430B-BD3D-8E549B8FA1A4}"/>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Diagnostic: five modeling decisions</a:t>
            </a:r>
          </a:p>
        </p:txBody>
      </p:sp>
      <p:sp>
        <p:nvSpPr>
          <p:cNvPr id="2" name="">
            <a:extLst xmlns:a="http://schemas.openxmlformats.org/drawingml/2006/main">
              <a:ext uri="{FF2B5EF4-FFF2-40B4-BE49-F238E27FC236}">
                <a16:creationId xmlns:a16="http://schemas.microsoft.com/office/drawing/2014/main" id="{77F40A56-BBD3-4DB2-A3E1-30208A6EE286}"/>
              </a:ext>
            </a:extLst>
          </p:cNvPr>
          <p:cNvSpPr>
            <a:spLocks xmlns:a="http://schemas.openxmlformats.org/drawingml/2006/main" noGrp="1"/>
          </p:cNvSpPr>
          <p:nvPr/>
        </p:nvSpPr>
        <p:spPr>
          <a:xfrm xmlns:a="http://schemas.openxmlformats.org/drawingml/2006/main">
            <a:off x="723900" y="16954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1. Is production a parameter or a decision variable?</a:t>
            </a:r>
          </a:p>
        </p:txBody>
      </p:sp>
      <p:sp>
        <p:nvSpPr>
          <p:cNvPr id="3" name="">
            <a:extLst xmlns:a="http://schemas.openxmlformats.org/drawingml/2006/main">
              <a:ext uri="{FF2B5EF4-FFF2-40B4-BE49-F238E27FC236}">
                <a16:creationId xmlns:a16="http://schemas.microsoft.com/office/drawing/2014/main" id="{BB139709-199B-432D-B9F5-82E4E23EF589}"/>
              </a:ext>
            </a:extLst>
          </p:cNvPr>
          <p:cNvSpPr>
            <a:spLocks xmlns:a="http://schemas.openxmlformats.org/drawingml/2006/main" noGrp="1"/>
          </p:cNvSpPr>
          <p:nvPr/>
        </p:nvSpPr>
        <p:spPr>
          <a:xfrm xmlns:a="http://schemas.openxmlformats.org/drawingml/2006/main">
            <a:off x="723900" y="25336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2. Does “at most 80 t/day” require ≤, =, or ≥?</a:t>
            </a:r>
          </a:p>
        </p:txBody>
      </p:sp>
      <p:sp>
        <p:nvSpPr>
          <p:cNvPr id="4" name="">
            <a:extLst xmlns:a="http://schemas.openxmlformats.org/drawingml/2006/main">
              <a:ext uri="{FF2B5EF4-FFF2-40B4-BE49-F238E27FC236}">
                <a16:creationId xmlns:a16="http://schemas.microsoft.com/office/drawing/2014/main" id="{F4EE555F-397E-4E16-8200-9FCD640E3829}"/>
              </a:ext>
            </a:extLst>
          </p:cNvPr>
          <p:cNvSpPr>
            <a:spLocks xmlns:a="http://schemas.openxmlformats.org/drawingml/2006/main" noGrp="1"/>
          </p:cNvSpPr>
          <p:nvPr/>
        </p:nvSpPr>
        <p:spPr>
          <a:xfrm xmlns:a="http://schemas.openxmlformats.org/drawingml/2006/main">
            <a:off x="723900" y="33718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3. What are the units of concentration × flow?</a:t>
            </a:r>
          </a:p>
        </p:txBody>
      </p:sp>
      <p:sp>
        <p:nvSpPr>
          <p:cNvPr id="5" name="">
            <a:extLst xmlns:a="http://schemas.openxmlformats.org/drawingml/2006/main">
              <a:ext uri="{FF2B5EF4-FFF2-40B4-BE49-F238E27FC236}">
                <a16:creationId xmlns:a16="http://schemas.microsoft.com/office/drawing/2014/main" id="{F190D72A-194E-40DB-860A-6C876E8A5641}"/>
              </a:ext>
            </a:extLst>
          </p:cNvPr>
          <p:cNvSpPr>
            <a:spLocks xmlns:a="http://schemas.openxmlformats.org/drawingml/2006/main" noGrp="1"/>
          </p:cNvSpPr>
          <p:nvPr/>
        </p:nvSpPr>
        <p:spPr>
          <a:xfrm xmlns:a="http://schemas.openxmlformats.org/drawingml/2006/main">
            <a:off x="723900" y="42100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4. Does x ≤ My force production when y = 1?</a:t>
            </a:r>
          </a:p>
        </p:txBody>
      </p:sp>
      <p:sp>
        <p:nvSpPr>
          <p:cNvPr id="6" name="">
            <a:extLst xmlns:a="http://schemas.openxmlformats.org/drawingml/2006/main">
              <a:ext uri="{FF2B5EF4-FFF2-40B4-BE49-F238E27FC236}">
                <a16:creationId xmlns:a16="http://schemas.microsoft.com/office/drawing/2014/main" id="{7E33CE71-BAB6-442B-8D7C-58BF9FDC9318}"/>
              </a:ext>
            </a:extLst>
          </p:cNvPr>
          <p:cNvSpPr>
            <a:spLocks xmlns:a="http://schemas.openxmlformats.org/drawingml/2006/main" noGrp="1"/>
          </p:cNvSpPr>
          <p:nvPr/>
        </p:nvSpPr>
        <p:spPr>
          <a:xfrm xmlns:a="http://schemas.openxmlformats.org/drawingml/2006/main">
            <a:off x="723900" y="50482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5. What does an optimal solver result establish?</a:t>
            </a:r>
          </a:p>
        </p:txBody>
      </p:sp>
      <p:sp>
        <p:nvSpPr>
          <p:cNvPr id="7" name="">
            <a:extLst xmlns:a="http://schemas.openxmlformats.org/drawingml/2006/main">
              <a:ext uri="{FF2B5EF4-FFF2-40B4-BE49-F238E27FC236}">
                <a16:creationId xmlns:a16="http://schemas.microsoft.com/office/drawing/2014/main" id="{5C81A5EC-CF53-4010-B93A-E12B04509E8E}"/>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26</a:t>
            </a:r>
          </a:p>
        </p:txBody>
      </p:sp>
    </p:spTree>
    <p:extLst>
      <p:ext uri="{BB962C8B-B14F-4D97-AF65-F5344CB8AC3E}">
        <p14:creationId xmlns:p14="http://schemas.microsoft.com/office/powerpoint/2010/main" val="1940045790"/>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594E682-1B72-47AD-8FE5-D6BBB94BBC87}"/>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Diagnostic: reasoning</a:t>
            </a:r>
          </a:p>
        </p:txBody>
      </p:sp>
      <p:sp>
        <p:nvSpPr>
          <p:cNvPr id="2" name="">
            <a:extLst xmlns:a="http://schemas.openxmlformats.org/drawingml/2006/main">
              <a:ext uri="{FF2B5EF4-FFF2-40B4-BE49-F238E27FC236}">
                <a16:creationId xmlns:a16="http://schemas.microsoft.com/office/drawing/2014/main" id="{31E097E4-5105-46EE-AB57-FEA4FB184AB2}"/>
              </a:ext>
            </a:extLst>
          </p:cNvPr>
          <p:cNvSpPr>
            <a:spLocks xmlns:a="http://schemas.openxmlformats.org/drawingml/2006/main" noGrp="1"/>
          </p:cNvSpPr>
          <p:nvPr/>
        </p:nvSpPr>
        <p:spPr>
          <a:xfrm xmlns:a="http://schemas.openxmlformats.org/drawingml/2006/main">
            <a:off x="723900" y="16954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Production is a decision when the planner can choose it.</a:t>
            </a:r>
          </a:p>
        </p:txBody>
      </p:sp>
      <p:sp>
        <p:nvSpPr>
          <p:cNvPr id="3" name="">
            <a:extLst xmlns:a="http://schemas.openxmlformats.org/drawingml/2006/main">
              <a:ext uri="{FF2B5EF4-FFF2-40B4-BE49-F238E27FC236}">
                <a16:creationId xmlns:a16="http://schemas.microsoft.com/office/drawing/2014/main" id="{16009FF1-0A75-436D-A6AE-783C4892146E}"/>
              </a:ext>
            </a:extLst>
          </p:cNvPr>
          <p:cNvSpPr>
            <a:spLocks xmlns:a="http://schemas.openxmlformats.org/drawingml/2006/main" noGrp="1"/>
          </p:cNvSpPr>
          <p:nvPr/>
        </p:nvSpPr>
        <p:spPr>
          <a:xfrm xmlns:a="http://schemas.openxmlformats.org/drawingml/2006/main">
            <a:off x="723900" y="25336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“At most” gives an upper bound. A flow cap has units of flow.</a:t>
            </a:r>
          </a:p>
        </p:txBody>
      </p:sp>
      <p:sp>
        <p:nvSpPr>
          <p:cNvPr id="4" name="">
            <a:extLst xmlns:a="http://schemas.openxmlformats.org/drawingml/2006/main">
              <a:ext uri="{FF2B5EF4-FFF2-40B4-BE49-F238E27FC236}">
                <a16:creationId xmlns:a16="http://schemas.microsoft.com/office/drawing/2014/main" id="{CD905DB7-DAA0-4EB5-B651-170A71AA9FF8}"/>
              </a:ext>
            </a:extLst>
          </p:cNvPr>
          <p:cNvSpPr>
            <a:spLocks xmlns:a="http://schemas.openxmlformats.org/drawingml/2006/main" noGrp="1"/>
          </p:cNvSpPr>
          <p:nvPr/>
        </p:nvSpPr>
        <p:spPr>
          <a:xfrm xmlns:a="http://schemas.openxmlformats.org/drawingml/2006/main">
            <a:off x="723900" y="33718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Mass fraction × mass flow gives contaminant mass flow.</a:t>
            </a:r>
          </a:p>
        </p:txBody>
      </p:sp>
      <p:sp>
        <p:nvSpPr>
          <p:cNvPr id="5" name="">
            <a:extLst xmlns:a="http://schemas.openxmlformats.org/drawingml/2006/main">
              <a:ext uri="{FF2B5EF4-FFF2-40B4-BE49-F238E27FC236}">
                <a16:creationId xmlns:a16="http://schemas.microsoft.com/office/drawing/2014/main" id="{D5C50947-F154-4DED-B804-51D6E79E769B}"/>
              </a:ext>
            </a:extLst>
          </p:cNvPr>
          <p:cNvSpPr>
            <a:spLocks xmlns:a="http://schemas.openxmlformats.org/drawingml/2006/main" noGrp="1"/>
          </p:cNvSpPr>
          <p:nvPr/>
        </p:nvSpPr>
        <p:spPr>
          <a:xfrm xmlns:a="http://schemas.openxmlformats.org/drawingml/2006/main">
            <a:off x="723900" y="42100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x ≤ My forces x = 0 when y = 0, if x ≥ 0.</a:t>
            </a:r>
          </a:p>
        </p:txBody>
      </p:sp>
      <p:sp>
        <p:nvSpPr>
          <p:cNvPr id="6" name="">
            <a:extLst xmlns:a="http://schemas.openxmlformats.org/drawingml/2006/main">
              <a:ext uri="{FF2B5EF4-FFF2-40B4-BE49-F238E27FC236}">
                <a16:creationId xmlns:a16="http://schemas.microsoft.com/office/drawing/2014/main" id="{8FD7530F-2A27-4A97-AC27-71CF81B47AC2}"/>
              </a:ext>
            </a:extLst>
          </p:cNvPr>
          <p:cNvSpPr>
            <a:spLocks xmlns:a="http://schemas.openxmlformats.org/drawingml/2006/main" noGrp="1"/>
          </p:cNvSpPr>
          <p:nvPr/>
        </p:nvSpPr>
        <p:spPr>
          <a:xfrm xmlns:a="http://schemas.openxmlformats.org/drawingml/2006/main">
            <a:off x="723900" y="50482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Optimality concerns the encoded model under the solver’s criteria.</a:t>
            </a:r>
          </a:p>
        </p:txBody>
      </p:sp>
      <p:sp>
        <p:nvSpPr>
          <p:cNvPr id="7" name="">
            <a:extLst xmlns:a="http://schemas.openxmlformats.org/drawingml/2006/main">
              <a:ext uri="{FF2B5EF4-FFF2-40B4-BE49-F238E27FC236}">
                <a16:creationId xmlns:a16="http://schemas.microsoft.com/office/drawing/2014/main" id="{7BBA4197-F8E3-4CB4-A8D9-6D7596F7CBD0}"/>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27</a:t>
            </a:r>
          </a:p>
        </p:txBody>
      </p:sp>
    </p:spTree>
    <p:extLst>
      <p:ext uri="{BB962C8B-B14F-4D97-AF65-F5344CB8AC3E}">
        <p14:creationId xmlns:p14="http://schemas.microsoft.com/office/powerpoint/2010/main" val="69281508"/>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BC70CF6-F8AA-4B0D-B12F-74B60BD74005}"/>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A formulation has a traceable structure</a:t>
            </a:r>
          </a:p>
        </p:txBody>
      </p:sp>
      <p:sp>
        <p:nvSpPr>
          <p:cNvPr id="2" name="">
            <a:extLst xmlns:a="http://schemas.openxmlformats.org/drawingml/2006/main">
              <a:ext uri="{FF2B5EF4-FFF2-40B4-BE49-F238E27FC236}">
                <a16:creationId xmlns:a16="http://schemas.microsoft.com/office/drawing/2014/main" id="{2EA4F060-D5C7-4C0E-9534-4C62B0429E54}"/>
              </a:ext>
            </a:extLst>
          </p:cNvPr>
          <p:cNvSpPr>
            <a:spLocks xmlns:a="http://schemas.openxmlformats.org/drawingml/2006/main" noGrp="1"/>
          </p:cNvSpPr>
          <p:nvPr/>
        </p:nvSpPr>
        <p:spPr>
          <a:xfrm xmlns:a="http://schemas.openxmlformats.org/drawingml/2006/main">
            <a:off x="723900" y="16954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Sets and indices define what the model distinguishes.</a:t>
            </a:r>
          </a:p>
        </p:txBody>
      </p:sp>
      <p:sp>
        <p:nvSpPr>
          <p:cNvPr id="3" name="">
            <a:extLst xmlns:a="http://schemas.openxmlformats.org/drawingml/2006/main">
              <a:ext uri="{FF2B5EF4-FFF2-40B4-BE49-F238E27FC236}">
                <a16:creationId xmlns:a16="http://schemas.microsoft.com/office/drawing/2014/main" id="{2B15C8D2-9D21-430D-BD92-BA8CD20AE3E6}"/>
              </a:ext>
            </a:extLst>
          </p:cNvPr>
          <p:cNvSpPr>
            <a:spLocks xmlns:a="http://schemas.openxmlformats.org/drawingml/2006/main" noGrp="1"/>
          </p:cNvSpPr>
          <p:nvPr/>
        </p:nvSpPr>
        <p:spPr>
          <a:xfrm xmlns:a="http://schemas.openxmlformats.org/drawingml/2006/main">
            <a:off x="723900" y="25336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Parameters contain supplied data with units.</a:t>
            </a:r>
          </a:p>
        </p:txBody>
      </p:sp>
      <p:sp>
        <p:nvSpPr>
          <p:cNvPr id="4" name="">
            <a:extLst xmlns:a="http://schemas.openxmlformats.org/drawingml/2006/main">
              <a:ext uri="{FF2B5EF4-FFF2-40B4-BE49-F238E27FC236}">
                <a16:creationId xmlns:a16="http://schemas.microsoft.com/office/drawing/2014/main" id="{0E855D45-75D8-40E4-912E-4524397ABF09}"/>
              </a:ext>
            </a:extLst>
          </p:cNvPr>
          <p:cNvSpPr>
            <a:spLocks xmlns:a="http://schemas.openxmlformats.org/drawingml/2006/main" noGrp="1"/>
          </p:cNvSpPr>
          <p:nvPr/>
        </p:nvSpPr>
        <p:spPr>
          <a:xfrm xmlns:a="http://schemas.openxmlformats.org/drawingml/2006/main">
            <a:off x="723900" y="33718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Decision variables describe controllable quantities and their domains.</a:t>
            </a:r>
          </a:p>
        </p:txBody>
      </p:sp>
      <p:sp>
        <p:nvSpPr>
          <p:cNvPr id="5" name="">
            <a:extLst xmlns:a="http://schemas.openxmlformats.org/drawingml/2006/main">
              <a:ext uri="{FF2B5EF4-FFF2-40B4-BE49-F238E27FC236}">
                <a16:creationId xmlns:a16="http://schemas.microsoft.com/office/drawing/2014/main" id="{ACC0F594-ADE2-4169-B728-A63941806214}"/>
              </a:ext>
            </a:extLst>
          </p:cNvPr>
          <p:cNvSpPr>
            <a:spLocks xmlns:a="http://schemas.openxmlformats.org/drawingml/2006/main" noGrp="1"/>
          </p:cNvSpPr>
          <p:nvPr/>
        </p:nvSpPr>
        <p:spPr>
          <a:xfrm xmlns:a="http://schemas.openxmlformats.org/drawingml/2006/main">
            <a:off x="723900" y="42100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The objective measures the stated goal. Each constraint traces to a requirement.</a:t>
            </a:r>
          </a:p>
        </p:txBody>
      </p:sp>
      <p:sp>
        <p:nvSpPr>
          <p:cNvPr id="6" name="">
            <a:extLst xmlns:a="http://schemas.openxmlformats.org/drawingml/2006/main">
              <a:ext uri="{FF2B5EF4-FFF2-40B4-BE49-F238E27FC236}">
                <a16:creationId xmlns:a16="http://schemas.microsoft.com/office/drawing/2014/main" id="{65F2C260-1E7D-4022-825D-92BA50745CD3}"/>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28</a:t>
            </a:r>
          </a:p>
        </p:txBody>
      </p:sp>
    </p:spTree>
    <p:extLst>
      <p:ext uri="{BB962C8B-B14F-4D97-AF65-F5344CB8AC3E}">
        <p14:creationId xmlns:p14="http://schemas.microsoft.com/office/powerpoint/2010/main" val="664513951"/>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ABFBEA0F-E7A9-49C3-8470-32520B0F2D88}"/>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Case A: the feasible blends</a:t>
            </a:r>
          </a:p>
        </p:txBody>
      </p:sp>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4797c3b7ab75441c"/>
          <a:stretch xmlns:a="http://schemas.openxmlformats.org/drawingml/2006/main"/>
        </p:blipFill>
        <p:spPr>
          <a:xfrm xmlns:a="http://schemas.openxmlformats.org/drawingml/2006/main">
            <a:off x="1394159" y="1581150"/>
            <a:ext cx="9403682" cy="43053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BEB94E17-30E0-43FA-A625-2F1449BFCC66}"/>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29</a:t>
            </a:r>
          </a:p>
        </p:txBody>
      </p:sp>
    </p:spTree>
    <p:extLst>
      <p:ext uri="{BB962C8B-B14F-4D97-AF65-F5344CB8AC3E}">
        <p14:creationId xmlns:p14="http://schemas.microsoft.com/office/powerpoint/2010/main" val="2036033460"/>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872A1A7-3DD8-4DC4-84D1-2E41517B8FFA}"/>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Quality changes the cheapest recipe</a:t>
            </a:r>
          </a:p>
        </p:txBody>
      </p:sp>
      <p:graphicFrame>
        <p:nvGraphicFramePr>
          <p:cNvPr id="6" name=""/>
          <p:cNvGraphicFramePr/>
          <p:nvPr/>
        </p:nvGraphicFramePr>
        <p:xfrm>
          <a:off xmlns:a="http://schemas.openxmlformats.org/drawingml/2006/main" x="685800" y="1619250"/>
          <a:ext xmlns:a="http://schemas.openxmlformats.org/drawingml/2006/main" cx="10820400" cy="3429000"/>
        </p:xfrm>
        <a:graphic xmlns:a="http://schemas.openxmlformats.org/drawingml/2006/main">
          <a:graphicData uri="http://schemas.openxmlformats.org/drawingml/2006/table">
            <a:tbl>
              <a:tblPr/>
              <a:tblGrid>
                <a:gridCol w="3333750"/>
                <a:gridCol w="2333625"/>
                <a:gridCol w="2333625"/>
                <a:gridCol w="2819400"/>
              </a:tblGrid>
              <a:tr h="857250">
                <a:tc>
                  <a:txBody>
                    <a:bodyPr/>
                    <a:lstStyle/>
                    <a:p>
                      <a:r>
                        <a:rPr sz="1800" b="1">
                          <a:solidFill>
                            <a:srgbClr val="FFFFFF"/>
                          </a:solidFill>
                          <a:latin typeface="Arial"/>
                          <a:ea typeface="Arial"/>
                          <a:cs typeface="Arial"/>
                        </a:rPr>
                        <a:t>Maximum impurity</a:t>
                      </a:r>
                    </a:p>
                  </a:txBody>
                  <a:tcPr marL="91440" marR="91440" marT="45720" marB="45720">
                    <a:solidFill>
                      <a:srgbClr val="0F6E6B"/>
                    </a:solidFill>
                  </a:tcPr>
                </a:tc>
                <a:tc>
                  <a:txBody>
                    <a:bodyPr/>
                    <a:lstStyle/>
                    <a:p>
                      <a:r>
                        <a:rPr sz="1800" b="1">
                          <a:solidFill>
                            <a:srgbClr val="FFFFFF"/>
                          </a:solidFill>
                          <a:latin typeface="Arial"/>
                          <a:ea typeface="Arial"/>
                          <a:cs typeface="Arial"/>
                        </a:rPr>
                        <a:t>A (t/day)</a:t>
                      </a:r>
                    </a:p>
                  </a:txBody>
                  <a:tcPr marL="91440" marR="91440" marT="45720" marB="45720">
                    <a:solidFill>
                      <a:srgbClr val="0F6E6B"/>
                    </a:solidFill>
                  </a:tcPr>
                </a:tc>
                <a:tc>
                  <a:txBody>
                    <a:bodyPr/>
                    <a:lstStyle/>
                    <a:p>
                      <a:r>
                        <a:rPr sz="1800" b="1">
                          <a:solidFill>
                            <a:srgbClr val="FFFFFF"/>
                          </a:solidFill>
                          <a:latin typeface="Arial"/>
                          <a:ea typeface="Arial"/>
                          <a:cs typeface="Arial"/>
                        </a:rPr>
                        <a:t>B (t/day)</a:t>
                      </a:r>
                    </a:p>
                  </a:txBody>
                  <a:tcPr marL="91440" marR="91440" marT="45720" marB="45720">
                    <a:solidFill>
                      <a:srgbClr val="0F6E6B"/>
                    </a:solidFill>
                  </a:tcPr>
                </a:tc>
                <a:tc>
                  <a:txBody>
                    <a:bodyPr/>
                    <a:lstStyle/>
                    <a:p>
                      <a:r>
                        <a:rPr sz="1800" b="1">
                          <a:solidFill>
                            <a:srgbClr val="FFFFFF"/>
                          </a:solidFill>
                          <a:latin typeface="Arial"/>
                          <a:ea typeface="Arial"/>
                          <a:cs typeface="Arial"/>
                        </a:rPr>
                        <a:t>Cost (USD/day)</a:t>
                      </a:r>
                    </a:p>
                  </a:txBody>
                  <a:tcPr marL="91440" marR="91440" marT="45720" marB="45720">
                    <a:solidFill>
                      <a:srgbClr val="0F6E6B"/>
                    </a:solidFill>
                  </a:tcPr>
                </a:tc>
              </a:tr>
              <a:tr h="857250">
                <a:tc>
                  <a:txBody>
                    <a:bodyPr/>
                    <a:lstStyle/>
                    <a:p>
                      <a:r>
                        <a:rPr sz="1800" b="0">
                          <a:solidFill>
                            <a:srgbClr val="333F4A"/>
                          </a:solidFill>
                          <a:latin typeface="Arial"/>
                          <a:ea typeface="Arial"/>
                          <a:cs typeface="Arial"/>
                        </a:rPr>
                        <a:t>4 wt%</a:t>
                      </a:r>
                    </a:p>
                  </a:txBody>
                  <a:tcPr marL="91440" marR="91440" marT="45720" marB="45720">
                    <a:solidFill>
                      <a:srgbClr val="FFFFFF"/>
                    </a:solidFill>
                  </a:tcPr>
                </a:tc>
                <a:tc>
                  <a:txBody>
                    <a:bodyPr/>
                    <a:lstStyle/>
                    <a:p>
                      <a:r>
                        <a:rPr sz="1800" b="0">
                          <a:solidFill>
                            <a:srgbClr val="333F4A"/>
                          </a:solidFill>
                          <a:latin typeface="Arial"/>
                          <a:ea typeface="Arial"/>
                          <a:cs typeface="Arial"/>
                        </a:rPr>
                        <a:t>75</a:t>
                      </a:r>
                    </a:p>
                  </a:txBody>
                  <a:tcPr marL="91440" marR="91440" marT="45720" marB="45720">
                    <a:solidFill>
                      <a:srgbClr val="FFFFFF"/>
                    </a:solidFill>
                  </a:tcPr>
                </a:tc>
                <a:tc>
                  <a:txBody>
                    <a:bodyPr/>
                    <a:lstStyle/>
                    <a:p>
                      <a:r>
                        <a:rPr sz="1800" b="0">
                          <a:solidFill>
                            <a:srgbClr val="333F4A"/>
                          </a:solidFill>
                          <a:latin typeface="Arial"/>
                          <a:ea typeface="Arial"/>
                          <a:cs typeface="Arial"/>
                        </a:rPr>
                        <a:t>25</a:t>
                      </a:r>
                    </a:p>
                  </a:txBody>
                  <a:tcPr marL="91440" marR="91440" marT="45720" marB="45720">
                    <a:solidFill>
                      <a:srgbClr val="FFFFFF"/>
                    </a:solidFill>
                  </a:tcPr>
                </a:tc>
                <a:tc>
                  <a:txBody>
                    <a:bodyPr/>
                    <a:lstStyle/>
                    <a:p>
                      <a:r>
                        <a:rPr sz="1800" b="0">
                          <a:solidFill>
                            <a:srgbClr val="333F4A"/>
                          </a:solidFill>
                          <a:latin typeface="Arial"/>
                          <a:ea typeface="Arial"/>
                          <a:cs typeface="Arial"/>
                        </a:rPr>
                        <a:t>9,000</a:t>
                      </a:r>
                    </a:p>
                  </a:txBody>
                  <a:tcPr marL="91440" marR="91440" marT="45720" marB="45720">
                    <a:solidFill>
                      <a:srgbClr val="FFFFFF"/>
                    </a:solidFill>
                  </a:tcPr>
                </a:tc>
              </a:tr>
              <a:tr h="857250">
                <a:tc>
                  <a:txBody>
                    <a:bodyPr/>
                    <a:lstStyle/>
                    <a:p>
                      <a:r>
                        <a:rPr sz="1800" b="0">
                          <a:solidFill>
                            <a:srgbClr val="333F4A"/>
                          </a:solidFill>
                          <a:latin typeface="Arial"/>
                          <a:ea typeface="Arial"/>
                          <a:cs typeface="Arial"/>
                        </a:rPr>
                        <a:t>5 wt%</a:t>
                      </a:r>
                    </a:p>
                  </a:txBody>
                  <a:tcPr marL="91440" marR="91440" marT="45720" marB="45720">
                    <a:solidFill>
                      <a:srgbClr val="FFFFFF"/>
                    </a:solidFill>
                  </a:tcPr>
                </a:tc>
                <a:tc>
                  <a:txBody>
                    <a:bodyPr/>
                    <a:lstStyle/>
                    <a:p>
                      <a:r>
                        <a:rPr sz="1800" b="0">
                          <a:solidFill>
                            <a:srgbClr val="333F4A"/>
                          </a:solidFill>
                          <a:latin typeface="Arial"/>
                          <a:ea typeface="Arial"/>
                          <a:cs typeface="Arial"/>
                        </a:rPr>
                        <a:t>62.5</a:t>
                      </a:r>
                    </a:p>
                  </a:txBody>
                  <a:tcPr marL="91440" marR="91440" marT="45720" marB="45720">
                    <a:solidFill>
                      <a:srgbClr val="FFFFFF"/>
                    </a:solidFill>
                  </a:tcPr>
                </a:tc>
                <a:tc>
                  <a:txBody>
                    <a:bodyPr/>
                    <a:lstStyle/>
                    <a:p>
                      <a:r>
                        <a:rPr sz="1800" b="0">
                          <a:solidFill>
                            <a:srgbClr val="333F4A"/>
                          </a:solidFill>
                          <a:latin typeface="Arial"/>
                          <a:ea typeface="Arial"/>
                          <a:cs typeface="Arial"/>
                        </a:rPr>
                        <a:t>37.5</a:t>
                      </a:r>
                    </a:p>
                  </a:txBody>
                  <a:tcPr marL="91440" marR="91440" marT="45720" marB="45720">
                    <a:solidFill>
                      <a:srgbClr val="FFFFFF"/>
                    </a:solidFill>
                  </a:tcPr>
                </a:tc>
                <a:tc>
                  <a:txBody>
                    <a:bodyPr/>
                    <a:lstStyle/>
                    <a:p>
                      <a:r>
                        <a:rPr sz="1800" b="0">
                          <a:solidFill>
                            <a:srgbClr val="333F4A"/>
                          </a:solidFill>
                          <a:latin typeface="Arial"/>
                          <a:ea typeface="Arial"/>
                          <a:cs typeface="Arial"/>
                        </a:rPr>
                        <a:t>8,500</a:t>
                      </a:r>
                    </a:p>
                  </a:txBody>
                  <a:tcPr marL="91440" marR="91440" marT="45720" marB="45720">
                    <a:solidFill>
                      <a:srgbClr val="FFFFFF"/>
                    </a:solidFill>
                  </a:tcPr>
                </a:tc>
              </a:tr>
              <a:tr h="857250">
                <a:tc>
                  <a:txBody>
                    <a:bodyPr/>
                    <a:lstStyle/>
                    <a:p>
                      <a:r>
                        <a:rPr sz="1800" b="0">
                          <a:solidFill>
                            <a:srgbClr val="333F4A"/>
                          </a:solidFill>
                          <a:latin typeface="Arial"/>
                          <a:ea typeface="Arial"/>
                          <a:cs typeface="Arial"/>
                        </a:rPr>
                        <a:t>6 wt%</a:t>
                      </a:r>
                    </a:p>
                  </a:txBody>
                  <a:tcPr marL="91440" marR="91440" marT="45720" marB="45720">
                    <a:solidFill>
                      <a:srgbClr val="FFFFFF"/>
                    </a:solidFill>
                  </a:tcPr>
                </a:tc>
                <a:tc>
                  <a:txBody>
                    <a:bodyPr/>
                    <a:lstStyle/>
                    <a:p>
                      <a:r>
                        <a:rPr sz="1800" b="0">
                          <a:solidFill>
                            <a:srgbClr val="333F4A"/>
                          </a:solidFill>
                          <a:latin typeface="Arial"/>
                          <a:ea typeface="Arial"/>
                          <a:cs typeface="Arial"/>
                        </a:rPr>
                        <a:t>50</a:t>
                      </a:r>
                    </a:p>
                  </a:txBody>
                  <a:tcPr marL="91440" marR="91440" marT="45720" marB="45720">
                    <a:solidFill>
                      <a:srgbClr val="FFFFFF"/>
                    </a:solidFill>
                  </a:tcPr>
                </a:tc>
                <a:tc>
                  <a:txBody>
                    <a:bodyPr/>
                    <a:lstStyle/>
                    <a:p>
                      <a:r>
                        <a:rPr sz="1800" b="0">
                          <a:solidFill>
                            <a:srgbClr val="333F4A"/>
                          </a:solidFill>
                          <a:latin typeface="Arial"/>
                          <a:ea typeface="Arial"/>
                          <a:cs typeface="Arial"/>
                        </a:rPr>
                        <a:t>50</a:t>
                      </a:r>
                    </a:p>
                  </a:txBody>
                  <a:tcPr marL="91440" marR="91440" marT="45720" marB="45720">
                    <a:solidFill>
                      <a:srgbClr val="FFFFFF"/>
                    </a:solidFill>
                  </a:tcPr>
                </a:tc>
                <a:tc>
                  <a:txBody>
                    <a:bodyPr/>
                    <a:lstStyle/>
                    <a:p>
                      <a:r>
                        <a:rPr sz="1800" b="0">
                          <a:solidFill>
                            <a:srgbClr val="333F4A"/>
                          </a:solidFill>
                          <a:latin typeface="Arial"/>
                          <a:ea typeface="Arial"/>
                          <a:cs typeface="Arial"/>
                        </a:rPr>
                        <a:t>8,000</a:t>
                      </a:r>
                    </a:p>
                  </a:txBody>
                  <a:tcPr marL="91440" marR="91440" marT="45720" marB="45720">
                    <a:solidFill>
                      <a:srgbClr val="FFFFFF"/>
                    </a:solidFill>
                  </a:tcPr>
                </a:tc>
              </a:tr>
            </a:tbl>
          </a:graphicData>
        </a:graphic>
      </p:graphicFrame>
      <p:sp>
        <p:nvSpPr>
          <p:cNvPr id="3" name="">
            <a:extLst xmlns:a="http://schemas.openxmlformats.org/drawingml/2006/main">
              <a:ext uri="{FF2B5EF4-FFF2-40B4-BE49-F238E27FC236}">
                <a16:creationId xmlns:a16="http://schemas.microsoft.com/office/drawing/2014/main" id="{BD9080BD-40D5-4E48-8EBE-36836DDB317A}"/>
              </a:ext>
            </a:extLst>
          </p:cNvPr>
          <p:cNvSpPr>
            <a:spLocks xmlns:a="http://schemas.openxmlformats.org/drawingml/2006/main" noGrp="1"/>
          </p:cNvSpPr>
          <p:nvPr/>
        </p:nvSpPr>
        <p:spPr>
          <a:xfrm xmlns:a="http://schemas.openxmlformats.org/drawingml/2006/main">
            <a:off x="723900" y="5276850"/>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333F4A"/>
                </a:solidFill>
                <a:latin typeface="Arial"/>
                <a:ea typeface="Arial"/>
                <a:cs typeface="Arial"/>
              </a:defRPr>
            </a:pPr>
            <a:r>
              <a:rPr sz="1950" b="0">
                <a:solidFill>
                  <a:srgbClr val="333F4A"/>
                </a:solidFill>
                <a:latin typeface="Arial"/>
                <a:ea typeface="Arial"/>
                <a:cs typeface="Arial"/>
              </a:rPr>
              <a:t>Predict the direction before reading the numbers. Which constraint sets the recipe?</a:t>
            </a:r>
          </a:p>
        </p:txBody>
      </p:sp>
      <p:sp>
        <p:nvSpPr>
          <p:cNvPr id="4" name="">
            <a:extLst xmlns:a="http://schemas.openxmlformats.org/drawingml/2006/main">
              <a:ext uri="{FF2B5EF4-FFF2-40B4-BE49-F238E27FC236}">
                <a16:creationId xmlns:a16="http://schemas.microsoft.com/office/drawing/2014/main" id="{0F785BC1-E42B-4487-80D8-612873D08C60}"/>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30</a:t>
            </a:r>
          </a:p>
        </p:txBody>
      </p:sp>
    </p:spTree>
    <p:extLst>
      <p:ext uri="{BB962C8B-B14F-4D97-AF65-F5344CB8AC3E}">
        <p14:creationId xmlns:p14="http://schemas.microsoft.com/office/powerpoint/2010/main" val="1439006997"/>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4EEDDB1-E015-436F-8F8B-C89C61C8C549}"/>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A tighter upper bound improves the relaxation</a:t>
            </a:r>
          </a:p>
        </p:txBody>
      </p:sp>
      <p:sp>
        <p:nvSpPr>
          <p:cNvPr id="2" name="">
            <a:extLst xmlns:a="http://schemas.openxmlformats.org/drawingml/2006/main">
              <a:ext uri="{FF2B5EF4-FFF2-40B4-BE49-F238E27FC236}">
                <a16:creationId xmlns:a16="http://schemas.microsoft.com/office/drawing/2014/main" id="{921E7383-8565-4574-9DBA-D0120C7B6472}"/>
              </a:ext>
            </a:extLst>
          </p:cNvPr>
          <p:cNvSpPr>
            <a:spLocks xmlns:a="http://schemas.openxmlformats.org/drawingml/2006/main" noGrp="1"/>
          </p:cNvSpPr>
          <p:nvPr/>
        </p:nvSpPr>
        <p:spPr>
          <a:xfrm xmlns:a="http://schemas.openxmlformats.org/drawingml/2006/main">
            <a:off x="723900" y="1638300"/>
            <a:ext cx="10668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F6E6B"/>
                </a:solidFill>
                <a:latin typeface="Arial"/>
                <a:ea typeface="Arial"/>
                <a:cs typeface="Arial"/>
              </a:defRPr>
            </a:pPr>
            <a:r>
              <a:rPr sz="2400" b="0">
                <a:solidFill>
                  <a:srgbClr val="0F6E6B"/>
                </a:solidFill>
                <a:latin typeface="Arial"/>
                <a:ea typeface="Arial"/>
                <a:cs typeface="Arial"/>
              </a:rPr>
              <a:t>Quality and mass balance imply x_B ≤ 37.5</a:t>
            </a:r>
          </a:p>
        </p:txBody>
      </p:sp>
      <p:sp>
        <p:nvSpPr>
          <p:cNvPr id="3" name="">
            <a:extLst xmlns:a="http://schemas.openxmlformats.org/drawingml/2006/main">
              <a:ext uri="{FF2B5EF4-FFF2-40B4-BE49-F238E27FC236}">
                <a16:creationId xmlns:a16="http://schemas.microsoft.com/office/drawing/2014/main" id="{585B4BB8-118A-4794-902C-73520E172645}"/>
              </a:ext>
            </a:extLst>
          </p:cNvPr>
          <p:cNvSpPr>
            <a:spLocks xmlns:a="http://schemas.openxmlformats.org/drawingml/2006/main" noGrp="1"/>
          </p:cNvSpPr>
          <p:nvPr/>
        </p:nvSpPr>
        <p:spPr>
          <a:xfrm xmlns:a="http://schemas.openxmlformats.org/drawingml/2006/main">
            <a:off x="723900" y="2209800"/>
            <a:ext cx="10668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F6E6B"/>
                </a:solidFill>
                <a:latin typeface="Arial"/>
                <a:ea typeface="Arial"/>
                <a:cs typeface="Arial"/>
              </a:defRPr>
            </a:pPr>
            <a:r>
              <a:rPr sz="2400" b="0">
                <a:solidFill>
                  <a:srgbClr val="0F6E6B"/>
                </a:solidFill>
                <a:latin typeface="Arial"/>
                <a:ea typeface="Arial"/>
                <a:cs typeface="Arial"/>
              </a:rPr>
              <a:t>Therefore: 20 y_B ≤ x_B ≤ 37.5 y_B</a:t>
            </a:r>
          </a:p>
        </p:txBody>
      </p:sp>
      <p:graphicFrame>
        <p:nvGraphicFramePr>
          <p:cNvPr id="9" name=""/>
          <p:cNvGraphicFramePr/>
          <p:nvPr/>
        </p:nvGraphicFramePr>
        <p:xfrm>
          <a:off xmlns:a="http://schemas.openxmlformats.org/drawingml/2006/main" x="685800" y="3086100"/>
          <a:ext xmlns:a="http://schemas.openxmlformats.org/drawingml/2006/main" cx="10820400" cy="2476500"/>
        </p:xfrm>
        <a:graphic xmlns:a="http://schemas.openxmlformats.org/drawingml/2006/main">
          <a:graphicData uri="http://schemas.openxmlformats.org/drawingml/2006/table">
            <a:tbl>
              <a:tblPr/>
              <a:tblGrid>
                <a:gridCol w="5486400"/>
                <a:gridCol w="5334000"/>
              </a:tblGrid>
              <a:tr h="619125">
                <a:tc>
                  <a:txBody>
                    <a:bodyPr/>
                    <a:lstStyle/>
                    <a:p>
                      <a:r>
                        <a:rPr sz="1800" b="1">
                          <a:solidFill>
                            <a:srgbClr val="FFFFFF"/>
                          </a:solidFill>
                          <a:latin typeface="Arial"/>
                          <a:ea typeface="Arial"/>
                          <a:cs typeface="Arial"/>
                        </a:rPr>
                        <a:t>Formulation</a:t>
                      </a:r>
                    </a:p>
                  </a:txBody>
                  <a:tcPr marL="91440" marR="91440" marT="45720" marB="45720">
                    <a:solidFill>
                      <a:srgbClr val="0F6E6B"/>
                    </a:solidFill>
                  </a:tcPr>
                </a:tc>
                <a:tc>
                  <a:txBody>
                    <a:bodyPr/>
                    <a:lstStyle/>
                    <a:p>
                      <a:r>
                        <a:rPr sz="1800" b="1">
                          <a:solidFill>
                            <a:srgbClr val="FFFFFF"/>
                          </a:solidFill>
                          <a:latin typeface="Arial"/>
                          <a:ea typeface="Arial"/>
                          <a:cs typeface="Arial"/>
                        </a:rPr>
                        <a:t>LP relaxation cost (USD/day)</a:t>
                      </a:r>
                    </a:p>
                  </a:txBody>
                  <a:tcPr marL="91440" marR="91440" marT="45720" marB="45720">
                    <a:solidFill>
                      <a:srgbClr val="0F6E6B"/>
                    </a:solidFill>
                  </a:tcPr>
                </a:tc>
              </a:tr>
              <a:tr h="619125">
                <a:tc>
                  <a:txBody>
                    <a:bodyPr/>
                    <a:lstStyle/>
                    <a:p>
                      <a:r>
                        <a:rPr sz="1800" b="0">
                          <a:solidFill>
                            <a:srgbClr val="333F4A"/>
                          </a:solidFill>
                          <a:latin typeface="Arial"/>
                          <a:ea typeface="Arial"/>
                          <a:cs typeface="Arial"/>
                        </a:rPr>
                        <a:t>Availability bound M = 80</a:t>
                      </a:r>
                    </a:p>
                  </a:txBody>
                  <a:tcPr marL="91440" marR="91440" marT="45720" marB="45720">
                    <a:solidFill>
                      <a:srgbClr val="FFFFFF"/>
                    </a:solidFill>
                  </a:tcPr>
                </a:tc>
                <a:tc>
                  <a:txBody>
                    <a:bodyPr/>
                    <a:lstStyle/>
                    <a:p>
                      <a:r>
                        <a:rPr sz="1800" b="0">
                          <a:solidFill>
                            <a:srgbClr val="333F4A"/>
                          </a:solidFill>
                          <a:latin typeface="Arial"/>
                          <a:ea typeface="Arial"/>
                          <a:cs typeface="Arial"/>
                        </a:rPr>
                        <a:t>9,062.50</a:t>
                      </a:r>
                    </a:p>
                  </a:txBody>
                  <a:tcPr marL="91440" marR="91440" marT="45720" marB="45720">
                    <a:solidFill>
                      <a:srgbClr val="FFFFFF"/>
                    </a:solidFill>
                  </a:tcPr>
                </a:tc>
              </a:tr>
              <a:tr h="619125">
                <a:tc>
                  <a:txBody>
                    <a:bodyPr/>
                    <a:lstStyle/>
                    <a:p>
                      <a:r>
                        <a:rPr sz="1800" b="0">
                          <a:solidFill>
                            <a:srgbClr val="333F4A"/>
                          </a:solidFill>
                          <a:latin typeface="Arial"/>
                          <a:ea typeface="Arial"/>
                          <a:cs typeface="Arial"/>
                        </a:rPr>
                        <a:t>Quality bound M = 37.5</a:t>
                      </a:r>
                    </a:p>
                  </a:txBody>
                  <a:tcPr marL="91440" marR="91440" marT="45720" marB="45720">
                    <a:solidFill>
                      <a:srgbClr val="FFFFFF"/>
                    </a:solidFill>
                  </a:tcPr>
                </a:tc>
                <a:tc>
                  <a:txBody>
                    <a:bodyPr/>
                    <a:lstStyle/>
                    <a:p>
                      <a:r>
                        <a:rPr sz="1800" b="0">
                          <a:solidFill>
                            <a:srgbClr val="333F4A"/>
                          </a:solidFill>
                          <a:latin typeface="Arial"/>
                          <a:ea typeface="Arial"/>
                          <a:cs typeface="Arial"/>
                        </a:rPr>
                        <a:t>9,700.00</a:t>
                      </a:r>
                    </a:p>
                  </a:txBody>
                  <a:tcPr marL="91440" marR="91440" marT="45720" marB="45720">
                    <a:solidFill>
                      <a:srgbClr val="FFFFFF"/>
                    </a:solidFill>
                  </a:tcPr>
                </a:tc>
              </a:tr>
              <a:tr h="619125">
                <a:tc>
                  <a:txBody>
                    <a:bodyPr/>
                    <a:lstStyle/>
                    <a:p>
                      <a:r>
                        <a:rPr sz="1800" b="0">
                          <a:solidFill>
                            <a:srgbClr val="333F4A"/>
                          </a:solidFill>
                          <a:latin typeface="Arial"/>
                          <a:ea typeface="Arial"/>
                          <a:cs typeface="Arial"/>
                        </a:rPr>
                        <a:t>Integer optimum</a:t>
                      </a:r>
                    </a:p>
                  </a:txBody>
                  <a:tcPr marL="91440" marR="91440" marT="45720" marB="45720">
                    <a:solidFill>
                      <a:srgbClr val="FFFFFF"/>
                    </a:solidFill>
                  </a:tcPr>
                </a:tc>
                <a:tc>
                  <a:txBody>
                    <a:bodyPr/>
                    <a:lstStyle/>
                    <a:p>
                      <a:r>
                        <a:rPr sz="1800" b="0">
                          <a:solidFill>
                            <a:srgbClr val="333F4A"/>
                          </a:solidFill>
                          <a:latin typeface="Arial"/>
                          <a:ea typeface="Arial"/>
                          <a:cs typeface="Arial"/>
                        </a:rPr>
                        <a:t>9,700.00</a:t>
                      </a:r>
                    </a:p>
                  </a:txBody>
                  <a:tcPr marL="91440" marR="91440" marT="45720" marB="45720">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DB4335FE-2FF0-4A35-8BA7-377D301F6902}"/>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31</a:t>
            </a:r>
          </a:p>
        </p:txBody>
      </p:sp>
    </p:spTree>
    <p:extLst>
      <p:ext uri="{BB962C8B-B14F-4D97-AF65-F5344CB8AC3E}">
        <p14:creationId xmlns:p14="http://schemas.microsoft.com/office/powerpoint/2010/main" val="1430833139"/>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68C7F485-CBE8-4DDC-8651-4C1E9D78D8B5}"/>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The activation fee changes the preferred plan</a:t>
            </a:r>
          </a:p>
        </p:txBody>
      </p:sp>
      <p:graphicFrame>
        <p:nvGraphicFramePr>
          <p:cNvPr id="6" name=""/>
          <p:cNvGraphicFramePr/>
          <p:nvPr/>
        </p:nvGraphicFramePr>
        <p:xfrm>
          <a:off xmlns:a="http://schemas.openxmlformats.org/drawingml/2006/main" x="685800" y="1619250"/>
          <a:ext xmlns:a="http://schemas.openxmlformats.org/drawingml/2006/main" cx="10820400" cy="3429000"/>
        </p:xfrm>
        <a:graphic xmlns:a="http://schemas.openxmlformats.org/drawingml/2006/main">
          <a:graphicData uri="http://schemas.openxmlformats.org/drawingml/2006/table">
            <a:tbl>
              <a:tblPr/>
              <a:tblGrid>
                <a:gridCol w="3333750"/>
                <a:gridCol w="2333625"/>
                <a:gridCol w="2333625"/>
                <a:gridCol w="2819400"/>
              </a:tblGrid>
              <a:tr h="1143000">
                <a:tc>
                  <a:txBody>
                    <a:bodyPr/>
                    <a:lstStyle/>
                    <a:p>
                      <a:r>
                        <a:rPr sz="1800" b="1">
                          <a:solidFill>
                            <a:srgbClr val="FFFFFF"/>
                          </a:solidFill>
                          <a:latin typeface="Arial"/>
                          <a:ea typeface="Arial"/>
                          <a:cs typeface="Arial"/>
                        </a:rPr>
                        <a:t>B activation fee</a:t>
                      </a:r>
                    </a:p>
                  </a:txBody>
                  <a:tcPr marL="91440" marR="91440" marT="45720" marB="45720">
                    <a:solidFill>
                      <a:srgbClr val="0F6E6B"/>
                    </a:solidFill>
                  </a:tcPr>
                </a:tc>
                <a:tc>
                  <a:txBody>
                    <a:bodyPr/>
                    <a:lstStyle/>
                    <a:p>
                      <a:r>
                        <a:rPr sz="1800" b="1">
                          <a:solidFill>
                            <a:srgbClr val="FFFFFF"/>
                          </a:solidFill>
                          <a:latin typeface="Arial"/>
                          <a:ea typeface="Arial"/>
                          <a:cs typeface="Arial"/>
                        </a:rPr>
                        <a:t>A (t/day)</a:t>
                      </a:r>
                    </a:p>
                  </a:txBody>
                  <a:tcPr marL="91440" marR="91440" marT="45720" marB="45720">
                    <a:solidFill>
                      <a:srgbClr val="0F6E6B"/>
                    </a:solidFill>
                  </a:tcPr>
                </a:tc>
                <a:tc>
                  <a:txBody>
                    <a:bodyPr/>
                    <a:lstStyle/>
                    <a:p>
                      <a:r>
                        <a:rPr sz="1800" b="1">
                          <a:solidFill>
                            <a:srgbClr val="FFFFFF"/>
                          </a:solidFill>
                          <a:latin typeface="Arial"/>
                          <a:ea typeface="Arial"/>
                          <a:cs typeface="Arial"/>
                        </a:rPr>
                        <a:t>B (t/day)</a:t>
                      </a:r>
                    </a:p>
                  </a:txBody>
                  <a:tcPr marL="91440" marR="91440" marT="45720" marB="45720">
                    <a:solidFill>
                      <a:srgbClr val="0F6E6B"/>
                    </a:solidFill>
                  </a:tcPr>
                </a:tc>
                <a:tc>
                  <a:txBody>
                    <a:bodyPr/>
                    <a:lstStyle/>
                    <a:p>
                      <a:r>
                        <a:rPr sz="1800" b="1">
                          <a:solidFill>
                            <a:srgbClr val="FFFFFF"/>
                          </a:solidFill>
                          <a:latin typeface="Arial"/>
                          <a:ea typeface="Arial"/>
                          <a:cs typeface="Arial"/>
                        </a:rPr>
                        <a:t>Total cost (USD/day)</a:t>
                      </a:r>
                    </a:p>
                  </a:txBody>
                  <a:tcPr marL="91440" marR="91440" marT="45720" marB="45720">
                    <a:solidFill>
                      <a:srgbClr val="0F6E6B"/>
                    </a:solidFill>
                  </a:tcPr>
                </a:tc>
              </a:tr>
              <a:tr h="1143000">
                <a:tc>
                  <a:txBody>
                    <a:bodyPr/>
                    <a:lstStyle/>
                    <a:p>
                      <a:r>
                        <a:rPr sz="1800" b="0">
                          <a:solidFill>
                            <a:srgbClr val="333F4A"/>
                          </a:solidFill>
                          <a:latin typeface="Arial"/>
                          <a:ea typeface="Arial"/>
                          <a:cs typeface="Arial"/>
                        </a:rPr>
                        <a:t>1,200 USD/day</a:t>
                      </a:r>
                    </a:p>
                  </a:txBody>
                  <a:tcPr marL="91440" marR="91440" marT="45720" marB="45720">
                    <a:solidFill>
                      <a:srgbClr val="FFFFFF"/>
                    </a:solidFill>
                  </a:tcPr>
                </a:tc>
                <a:tc>
                  <a:txBody>
                    <a:bodyPr/>
                    <a:lstStyle/>
                    <a:p>
                      <a:r>
                        <a:rPr sz="1800" b="0">
                          <a:solidFill>
                            <a:srgbClr val="333F4A"/>
                          </a:solidFill>
                          <a:latin typeface="Arial"/>
                          <a:ea typeface="Arial"/>
                          <a:cs typeface="Arial"/>
                        </a:rPr>
                        <a:t>62.5</a:t>
                      </a:r>
                    </a:p>
                  </a:txBody>
                  <a:tcPr marL="91440" marR="91440" marT="45720" marB="45720">
                    <a:solidFill>
                      <a:srgbClr val="FFFFFF"/>
                    </a:solidFill>
                  </a:tcPr>
                </a:tc>
                <a:tc>
                  <a:txBody>
                    <a:bodyPr/>
                    <a:lstStyle/>
                    <a:p>
                      <a:r>
                        <a:rPr sz="1800" b="0">
                          <a:solidFill>
                            <a:srgbClr val="333F4A"/>
                          </a:solidFill>
                          <a:latin typeface="Arial"/>
                          <a:ea typeface="Arial"/>
                          <a:cs typeface="Arial"/>
                        </a:rPr>
                        <a:t>37.5</a:t>
                      </a:r>
                    </a:p>
                  </a:txBody>
                  <a:tcPr marL="91440" marR="91440" marT="45720" marB="45720">
                    <a:solidFill>
                      <a:srgbClr val="FFFFFF"/>
                    </a:solidFill>
                  </a:tcPr>
                </a:tc>
                <a:tc>
                  <a:txBody>
                    <a:bodyPr/>
                    <a:lstStyle/>
                    <a:p>
                      <a:r>
                        <a:rPr sz="1800" b="0">
                          <a:solidFill>
                            <a:srgbClr val="333F4A"/>
                          </a:solidFill>
                          <a:latin typeface="Arial"/>
                          <a:ea typeface="Arial"/>
                          <a:cs typeface="Arial"/>
                        </a:rPr>
                        <a:t>9,700</a:t>
                      </a:r>
                    </a:p>
                  </a:txBody>
                  <a:tcPr marL="91440" marR="91440" marT="45720" marB="45720">
                    <a:solidFill>
                      <a:srgbClr val="FFFFFF"/>
                    </a:solidFill>
                  </a:tcPr>
                </a:tc>
              </a:tr>
              <a:tr h="1143000">
                <a:tc>
                  <a:txBody>
                    <a:bodyPr/>
                    <a:lstStyle/>
                    <a:p>
                      <a:r>
                        <a:rPr sz="1800" b="0">
                          <a:solidFill>
                            <a:srgbClr val="333F4A"/>
                          </a:solidFill>
                          <a:latin typeface="Arial"/>
                          <a:ea typeface="Arial"/>
                          <a:cs typeface="Arial"/>
                        </a:rPr>
                        <a:t>1,800 USD/day</a:t>
                      </a:r>
                    </a:p>
                  </a:txBody>
                  <a:tcPr marL="91440" marR="91440" marT="45720" marB="45720">
                    <a:solidFill>
                      <a:srgbClr val="FFFFFF"/>
                    </a:solidFill>
                  </a:tcPr>
                </a:tc>
                <a:tc>
                  <a:txBody>
                    <a:bodyPr/>
                    <a:lstStyle/>
                    <a:p>
                      <a:r>
                        <a:rPr sz="1800" b="0">
                          <a:solidFill>
                            <a:srgbClr val="333F4A"/>
                          </a:solidFill>
                          <a:latin typeface="Arial"/>
                          <a:ea typeface="Arial"/>
                          <a:cs typeface="Arial"/>
                        </a:rPr>
                        <a:t>100</a:t>
                      </a:r>
                    </a:p>
                  </a:txBody>
                  <a:tcPr marL="91440" marR="91440" marT="45720" marB="45720">
                    <a:solidFill>
                      <a:srgbClr val="FFFFFF"/>
                    </a:solidFill>
                  </a:tcPr>
                </a:tc>
                <a:tc>
                  <a:txBody>
                    <a:bodyPr/>
                    <a:lstStyle/>
                    <a:p>
                      <a:r>
                        <a:rPr sz="1800" b="0">
                          <a:solidFill>
                            <a:srgbClr val="333F4A"/>
                          </a:solidFill>
                          <a:latin typeface="Arial"/>
                          <a:ea typeface="Arial"/>
                          <a:cs typeface="Arial"/>
                        </a:rPr>
                        <a:t>0</a:t>
                      </a:r>
                    </a:p>
                  </a:txBody>
                  <a:tcPr marL="91440" marR="91440" marT="45720" marB="45720">
                    <a:solidFill>
                      <a:srgbClr val="FFFFFF"/>
                    </a:solidFill>
                  </a:tcPr>
                </a:tc>
                <a:tc>
                  <a:txBody>
                    <a:bodyPr/>
                    <a:lstStyle/>
                    <a:p>
                      <a:r>
                        <a:rPr sz="1800" b="0">
                          <a:solidFill>
                            <a:srgbClr val="333F4A"/>
                          </a:solidFill>
                          <a:latin typeface="Arial"/>
                          <a:ea typeface="Arial"/>
                          <a:cs typeface="Arial"/>
                        </a:rPr>
                        <a:t>10,000</a:t>
                      </a:r>
                    </a:p>
                  </a:txBody>
                  <a:tcPr marL="91440" marR="91440" marT="45720" marB="45720">
                    <a:solidFill>
                      <a:srgbClr val="FFFFFF"/>
                    </a:solidFill>
                  </a:tcPr>
                </a:tc>
              </a:tr>
            </a:tbl>
          </a:graphicData>
        </a:graphic>
      </p:graphicFrame>
      <p:sp>
        <p:nvSpPr>
          <p:cNvPr id="3" name="">
            <a:extLst xmlns:a="http://schemas.openxmlformats.org/drawingml/2006/main">
              <a:ext uri="{FF2B5EF4-FFF2-40B4-BE49-F238E27FC236}">
                <a16:creationId xmlns:a16="http://schemas.microsoft.com/office/drawing/2014/main" id="{6A264A32-04E8-477C-B344-7646A1DE02D4}"/>
              </a:ext>
            </a:extLst>
          </p:cNvPr>
          <p:cNvSpPr>
            <a:spLocks xmlns:a="http://schemas.openxmlformats.org/drawingml/2006/main" noGrp="1"/>
          </p:cNvSpPr>
          <p:nvPr/>
        </p:nvSpPr>
        <p:spPr>
          <a:xfrm xmlns:a="http://schemas.openxmlformats.org/drawingml/2006/main">
            <a:off x="723900" y="5276850"/>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333F4A"/>
                </a:solidFill>
                <a:latin typeface="Arial"/>
                <a:ea typeface="Arial"/>
                <a:cs typeface="Arial"/>
              </a:defRPr>
            </a:pPr>
            <a:r>
              <a:rPr sz="1950" b="0">
                <a:solidFill>
                  <a:srgbClr val="333F4A"/>
                </a:solidFill>
                <a:latin typeface="Arial"/>
                <a:ea typeface="Arial"/>
                <a:cs typeface="Arial"/>
              </a:rPr>
              <a:t>Maximum variable-cost saving = 40 × 37.5 = 1,500 USD/day.</a:t>
            </a:r>
          </a:p>
        </p:txBody>
      </p:sp>
      <p:sp>
        <p:nvSpPr>
          <p:cNvPr id="4" name="">
            <a:extLst xmlns:a="http://schemas.openxmlformats.org/drawingml/2006/main">
              <a:ext uri="{FF2B5EF4-FFF2-40B4-BE49-F238E27FC236}">
                <a16:creationId xmlns:a16="http://schemas.microsoft.com/office/drawing/2014/main" id="{576BCB91-3A6B-4EA0-8BCA-49FC70C872A9}"/>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32</a:t>
            </a:r>
          </a:p>
        </p:txBody>
      </p:sp>
    </p:spTree>
    <p:extLst>
      <p:ext uri="{BB962C8B-B14F-4D97-AF65-F5344CB8AC3E}">
        <p14:creationId xmlns:p14="http://schemas.microsoft.com/office/powerpoint/2010/main" val="1438474409"/>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0898911-0A82-4F5B-AA4C-E93777B07A37}"/>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Mock examination: production with inventory</a:t>
            </a:r>
          </a:p>
        </p:txBody>
      </p:sp>
      <p:sp>
        <p:nvSpPr>
          <p:cNvPr id="2" name="">
            <a:extLst xmlns:a="http://schemas.openxmlformats.org/drawingml/2006/main">
              <a:ext uri="{FF2B5EF4-FFF2-40B4-BE49-F238E27FC236}">
                <a16:creationId xmlns:a16="http://schemas.microsoft.com/office/drawing/2014/main" id="{E5706D7E-7423-4992-9E2B-C1010E3DE80C}"/>
              </a:ext>
            </a:extLst>
          </p:cNvPr>
          <p:cNvSpPr>
            <a:spLocks xmlns:a="http://schemas.openxmlformats.org/drawingml/2006/main" noGrp="1"/>
          </p:cNvSpPr>
          <p:nvPr/>
        </p:nvSpPr>
        <p:spPr>
          <a:xfrm xmlns:a="http://schemas.openxmlformats.org/drawingml/2006/main">
            <a:off x="723900" y="16954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40 minutes, including reading time.</a:t>
            </a:r>
          </a:p>
        </p:txBody>
      </p:sp>
      <p:sp>
        <p:nvSpPr>
          <p:cNvPr id="3" name="">
            <a:extLst xmlns:a="http://schemas.openxmlformats.org/drawingml/2006/main">
              <a:ext uri="{FF2B5EF4-FFF2-40B4-BE49-F238E27FC236}">
                <a16:creationId xmlns:a16="http://schemas.microsoft.com/office/drawing/2014/main" id="{09EF8D68-6D9C-4AEA-A294-B4520F5DB7F6}"/>
              </a:ext>
            </a:extLst>
          </p:cNvPr>
          <p:cNvSpPr>
            <a:spLocks xmlns:a="http://schemas.openxmlformats.org/drawingml/2006/main" noGrp="1"/>
          </p:cNvSpPr>
          <p:nvPr/>
        </p:nvSpPr>
        <p:spPr>
          <a:xfrm xmlns:a="http://schemas.openxmlformats.org/drawingml/2006/main">
            <a:off x="723900" y="25336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Write a complete formulation and justify the decisions.</a:t>
            </a:r>
          </a:p>
        </p:txBody>
      </p:sp>
      <p:sp>
        <p:nvSpPr>
          <p:cNvPr id="4" name="">
            <a:extLst xmlns:a="http://schemas.openxmlformats.org/drawingml/2006/main">
              <a:ext uri="{FF2B5EF4-FFF2-40B4-BE49-F238E27FC236}">
                <a16:creationId xmlns:a16="http://schemas.microsoft.com/office/drawing/2014/main" id="{931945CD-52AD-4ED6-B9B1-11221376D182}"/>
              </a:ext>
            </a:extLst>
          </p:cNvPr>
          <p:cNvSpPr>
            <a:spLocks xmlns:a="http://schemas.openxmlformats.org/drawingml/2006/main" noGrp="1"/>
          </p:cNvSpPr>
          <p:nvPr/>
        </p:nvSpPr>
        <p:spPr>
          <a:xfrm xmlns:a="http://schemas.openxmlformats.org/drawingml/2006/main">
            <a:off x="723900" y="33718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Use an independent attempt before consulting any tool.</a:t>
            </a:r>
          </a:p>
        </p:txBody>
      </p:sp>
      <p:sp>
        <p:nvSpPr>
          <p:cNvPr id="5" name="">
            <a:extLst xmlns:a="http://schemas.openxmlformats.org/drawingml/2006/main">
              <a:ext uri="{FF2B5EF4-FFF2-40B4-BE49-F238E27FC236}">
                <a16:creationId xmlns:a16="http://schemas.microsoft.com/office/drawing/2014/main" id="{F149CFD2-6BE2-4056-884A-091B7A62590C}"/>
              </a:ext>
            </a:extLst>
          </p:cNvPr>
          <p:cNvSpPr>
            <a:spLocks xmlns:a="http://schemas.openxmlformats.org/drawingml/2006/main" noGrp="1"/>
          </p:cNvSpPr>
          <p:nvPr/>
        </p:nvSpPr>
        <p:spPr>
          <a:xfrm xmlns:a="http://schemas.openxmlformats.org/drawingml/2006/main">
            <a:off x="723900" y="42100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The instructor will specify permitted tools for this practice.</a:t>
            </a:r>
          </a:p>
        </p:txBody>
      </p:sp>
      <p:sp>
        <p:nvSpPr>
          <p:cNvPr id="6" name="">
            <a:extLst xmlns:a="http://schemas.openxmlformats.org/drawingml/2006/main">
              <a:ext uri="{FF2B5EF4-FFF2-40B4-BE49-F238E27FC236}">
                <a16:creationId xmlns:a16="http://schemas.microsoft.com/office/drawing/2014/main" id="{A52E0C64-A9C9-437D-87CB-605762E1AFD0}"/>
              </a:ext>
            </a:extLst>
          </p:cNvPr>
          <p:cNvSpPr>
            <a:spLocks xmlns:a="http://schemas.openxmlformats.org/drawingml/2006/main" noGrp="1"/>
          </p:cNvSpPr>
          <p:nvPr/>
        </p:nvSpPr>
        <p:spPr>
          <a:xfrm xmlns:a="http://schemas.openxmlformats.org/drawingml/2006/main">
            <a:off x="723900" y="5219700"/>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333F4A"/>
                </a:solidFill>
                <a:latin typeface="Arial"/>
                <a:ea typeface="Arial"/>
                <a:cs typeface="Arial"/>
              </a:defRPr>
            </a:pPr>
            <a:r>
              <a:rPr sz="1950" b="0">
                <a:solidFill>
                  <a:srgbClr val="333F4A"/>
                </a:solidFill>
                <a:latin typeface="Arial"/>
                <a:ea typeface="Arial"/>
                <a:cs typeface="Arial"/>
              </a:rPr>
              <a:t>The actual examination follows the course’s announced rules.</a:t>
            </a:r>
          </a:p>
        </p:txBody>
      </p:sp>
      <p:sp>
        <p:nvSpPr>
          <p:cNvPr id="7" name="">
            <a:extLst xmlns:a="http://schemas.openxmlformats.org/drawingml/2006/main">
              <a:ext uri="{FF2B5EF4-FFF2-40B4-BE49-F238E27FC236}">
                <a16:creationId xmlns:a16="http://schemas.microsoft.com/office/drawing/2014/main" id="{55D2EA09-9374-4FDE-ADD6-CBB5284C0B14}"/>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33</a:t>
            </a:r>
          </a:p>
        </p:txBody>
      </p:sp>
    </p:spTree>
    <p:extLst>
      <p:ext uri="{BB962C8B-B14F-4D97-AF65-F5344CB8AC3E}">
        <p14:creationId xmlns:p14="http://schemas.microsoft.com/office/powerpoint/2010/main" val="1415190440"/>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B83C942F-BC4A-44F3-9D74-016F1560BBF3}"/>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Mock case: two production periods</a:t>
            </a:r>
          </a:p>
        </p:txBody>
      </p:sp>
      <p:graphicFrame>
        <p:nvGraphicFramePr>
          <p:cNvPr id="6" name=""/>
          <p:cNvGraphicFramePr/>
          <p:nvPr/>
        </p:nvGraphicFramePr>
        <p:xfrm>
          <a:off xmlns:a="http://schemas.openxmlformats.org/drawingml/2006/main" x="685800" y="1619250"/>
          <a:ext xmlns:a="http://schemas.openxmlformats.org/drawingml/2006/main" cx="10820400" cy="3429000"/>
        </p:xfrm>
        <a:graphic xmlns:a="http://schemas.openxmlformats.org/drawingml/2006/main">
          <a:graphicData uri="http://schemas.openxmlformats.org/drawingml/2006/table">
            <a:tbl>
              <a:tblPr/>
              <a:tblGrid>
                <a:gridCol w="3429000"/>
                <a:gridCol w="3695700"/>
                <a:gridCol w="3695700"/>
              </a:tblGrid>
              <a:tr h="685800">
                <a:tc>
                  <a:txBody>
                    <a:bodyPr/>
                    <a:lstStyle/>
                    <a:p>
                      <a:r>
                        <a:rPr sz="1800" b="1">
                          <a:solidFill>
                            <a:srgbClr val="FFFFFF"/>
                          </a:solidFill>
                          <a:latin typeface="Arial"/>
                          <a:ea typeface="Arial"/>
                          <a:cs typeface="Arial"/>
                        </a:rPr>
                        <a:t>Parameter</a:t>
                      </a:r>
                    </a:p>
                  </a:txBody>
                  <a:tcPr marL="91440" marR="91440" marT="45720" marB="45720">
                    <a:solidFill>
                      <a:srgbClr val="0F6E6B"/>
                    </a:solidFill>
                  </a:tcPr>
                </a:tc>
                <a:tc>
                  <a:txBody>
                    <a:bodyPr/>
                    <a:lstStyle/>
                    <a:p>
                      <a:r>
                        <a:rPr sz="1800" b="1">
                          <a:solidFill>
                            <a:srgbClr val="FFFFFF"/>
                          </a:solidFill>
                          <a:latin typeface="Arial"/>
                          <a:ea typeface="Arial"/>
                          <a:cs typeface="Arial"/>
                        </a:rPr>
                        <a:t>Period 1</a:t>
                      </a:r>
                    </a:p>
                  </a:txBody>
                  <a:tcPr marL="91440" marR="91440" marT="45720" marB="45720">
                    <a:solidFill>
                      <a:srgbClr val="0F6E6B"/>
                    </a:solidFill>
                  </a:tcPr>
                </a:tc>
                <a:tc>
                  <a:txBody>
                    <a:bodyPr/>
                    <a:lstStyle/>
                    <a:p>
                      <a:r>
                        <a:rPr sz="1800" b="1">
                          <a:solidFill>
                            <a:srgbClr val="FFFFFF"/>
                          </a:solidFill>
                          <a:latin typeface="Arial"/>
                          <a:ea typeface="Arial"/>
                          <a:cs typeface="Arial"/>
                        </a:rPr>
                        <a:t>Period 2</a:t>
                      </a:r>
                    </a:p>
                  </a:txBody>
                  <a:tcPr marL="91440" marR="91440" marT="45720" marB="45720">
                    <a:solidFill>
                      <a:srgbClr val="0F6E6B"/>
                    </a:solidFill>
                  </a:tcPr>
                </a:tc>
              </a:tr>
              <a:tr h="685800">
                <a:tc>
                  <a:txBody>
                    <a:bodyPr/>
                    <a:lstStyle/>
                    <a:p>
                      <a:r>
                        <a:rPr sz="1800" b="0">
                          <a:solidFill>
                            <a:srgbClr val="333F4A"/>
                          </a:solidFill>
                          <a:latin typeface="Arial"/>
                          <a:ea typeface="Arial"/>
                          <a:cs typeface="Arial"/>
                        </a:rPr>
                        <a:t>Demand (t)</a:t>
                      </a:r>
                    </a:p>
                  </a:txBody>
                  <a:tcPr marL="91440" marR="91440" marT="45720" marB="45720">
                    <a:solidFill>
                      <a:srgbClr val="FFFFFF"/>
                    </a:solidFill>
                  </a:tcPr>
                </a:tc>
                <a:tc>
                  <a:txBody>
                    <a:bodyPr/>
                    <a:lstStyle/>
                    <a:p>
                      <a:r>
                        <a:rPr sz="1800" b="0">
                          <a:solidFill>
                            <a:srgbClr val="333F4A"/>
                          </a:solidFill>
                          <a:latin typeface="Arial"/>
                          <a:ea typeface="Arial"/>
                          <a:cs typeface="Arial"/>
                        </a:rPr>
                        <a:t>40</a:t>
                      </a:r>
                    </a:p>
                  </a:txBody>
                  <a:tcPr marL="91440" marR="91440" marT="45720" marB="45720">
                    <a:solidFill>
                      <a:srgbClr val="FFFFFF"/>
                    </a:solidFill>
                  </a:tcPr>
                </a:tc>
                <a:tc>
                  <a:txBody>
                    <a:bodyPr/>
                    <a:lstStyle/>
                    <a:p>
                      <a:r>
                        <a:rPr sz="1800" b="0">
                          <a:solidFill>
                            <a:srgbClr val="333F4A"/>
                          </a:solidFill>
                          <a:latin typeface="Arial"/>
                          <a:ea typeface="Arial"/>
                          <a:cs typeface="Arial"/>
                        </a:rPr>
                        <a:t>60</a:t>
                      </a:r>
                    </a:p>
                  </a:txBody>
                  <a:tcPr marL="91440" marR="91440" marT="45720" marB="45720">
                    <a:solidFill>
                      <a:srgbClr val="FFFFFF"/>
                    </a:solidFill>
                  </a:tcPr>
                </a:tc>
              </a:tr>
              <a:tr h="685800">
                <a:tc>
                  <a:txBody>
                    <a:bodyPr/>
                    <a:lstStyle/>
                    <a:p>
                      <a:r>
                        <a:rPr sz="1800" b="0">
                          <a:solidFill>
                            <a:srgbClr val="333F4A"/>
                          </a:solidFill>
                          <a:latin typeface="Arial"/>
                          <a:ea typeface="Arial"/>
                          <a:cs typeface="Arial"/>
                        </a:rPr>
                        <a:t>Production cost (USD/t)</a:t>
                      </a:r>
                    </a:p>
                  </a:txBody>
                  <a:tcPr marL="91440" marR="91440" marT="45720" marB="45720">
                    <a:solidFill>
                      <a:srgbClr val="FFFFFF"/>
                    </a:solidFill>
                  </a:tcPr>
                </a:tc>
                <a:tc>
                  <a:txBody>
                    <a:bodyPr/>
                    <a:lstStyle/>
                    <a:p>
                      <a:r>
                        <a:rPr sz="1800" b="0">
                          <a:solidFill>
                            <a:srgbClr val="333F4A"/>
                          </a:solidFill>
                          <a:latin typeface="Arial"/>
                          <a:ea typeface="Arial"/>
                          <a:cs typeface="Arial"/>
                        </a:rPr>
                        <a:t>5</a:t>
                      </a:r>
                    </a:p>
                  </a:txBody>
                  <a:tcPr marL="91440" marR="91440" marT="45720" marB="45720">
                    <a:solidFill>
                      <a:srgbClr val="FFFFFF"/>
                    </a:solidFill>
                  </a:tcPr>
                </a:tc>
                <a:tc>
                  <a:txBody>
                    <a:bodyPr/>
                    <a:lstStyle/>
                    <a:p>
                      <a:r>
                        <a:rPr sz="1800" b="0">
                          <a:solidFill>
                            <a:srgbClr val="333F4A"/>
                          </a:solidFill>
                          <a:latin typeface="Arial"/>
                          <a:ea typeface="Arial"/>
                          <a:cs typeface="Arial"/>
                        </a:rPr>
                        <a:t>8</a:t>
                      </a:r>
                    </a:p>
                  </a:txBody>
                  <a:tcPr marL="91440" marR="91440" marT="45720" marB="45720">
                    <a:solidFill>
                      <a:srgbClr val="FFFFFF"/>
                    </a:solidFill>
                  </a:tcPr>
                </a:tc>
              </a:tr>
              <a:tr h="685800">
                <a:tc>
                  <a:txBody>
                    <a:bodyPr/>
                    <a:lstStyle/>
                    <a:p>
                      <a:r>
                        <a:rPr sz="1800" b="0">
                          <a:solidFill>
                            <a:srgbClr val="333F4A"/>
                          </a:solidFill>
                          <a:latin typeface="Arial"/>
                          <a:ea typeface="Arial"/>
                          <a:cs typeface="Arial"/>
                        </a:rPr>
                        <a:t>Production capacity (t/period)</a:t>
                      </a:r>
                    </a:p>
                  </a:txBody>
                  <a:tcPr marL="91440" marR="91440" marT="45720" marB="45720">
                    <a:solidFill>
                      <a:srgbClr val="FFFFFF"/>
                    </a:solidFill>
                  </a:tcPr>
                </a:tc>
                <a:tc>
                  <a:txBody>
                    <a:bodyPr/>
                    <a:lstStyle/>
                    <a:p>
                      <a:r>
                        <a:rPr sz="1800" b="0">
                          <a:solidFill>
                            <a:srgbClr val="333F4A"/>
                          </a:solidFill>
                          <a:latin typeface="Arial"/>
                          <a:ea typeface="Arial"/>
                          <a:cs typeface="Arial"/>
                        </a:rPr>
                        <a:t>80</a:t>
                      </a:r>
                    </a:p>
                  </a:txBody>
                  <a:tcPr marL="91440" marR="91440" marT="45720" marB="45720">
                    <a:solidFill>
                      <a:srgbClr val="FFFFFF"/>
                    </a:solidFill>
                  </a:tcPr>
                </a:tc>
                <a:tc>
                  <a:txBody>
                    <a:bodyPr/>
                    <a:lstStyle/>
                    <a:p>
                      <a:r>
                        <a:rPr sz="1800" b="0">
                          <a:solidFill>
                            <a:srgbClr val="333F4A"/>
                          </a:solidFill>
                          <a:latin typeface="Arial"/>
                          <a:ea typeface="Arial"/>
                          <a:cs typeface="Arial"/>
                        </a:rPr>
                        <a:t>80</a:t>
                      </a:r>
                    </a:p>
                  </a:txBody>
                  <a:tcPr marL="91440" marR="91440" marT="45720" marB="45720">
                    <a:solidFill>
                      <a:srgbClr val="FFFFFF"/>
                    </a:solidFill>
                  </a:tcPr>
                </a:tc>
              </a:tr>
              <a:tr h="685800">
                <a:tc>
                  <a:txBody>
                    <a:bodyPr/>
                    <a:lstStyle/>
                    <a:p>
                      <a:r>
                        <a:rPr sz="1800" b="0">
                          <a:solidFill>
                            <a:srgbClr val="333F4A"/>
                          </a:solidFill>
                          <a:latin typeface="Arial"/>
                          <a:ea typeface="Arial"/>
                          <a:cs typeface="Arial"/>
                        </a:rPr>
                        <a:t>Setup cost (USD/period)</a:t>
                      </a:r>
                    </a:p>
                  </a:txBody>
                  <a:tcPr marL="91440" marR="91440" marT="45720" marB="45720">
                    <a:solidFill>
                      <a:srgbClr val="FFFFFF"/>
                    </a:solidFill>
                  </a:tcPr>
                </a:tc>
                <a:tc>
                  <a:txBody>
                    <a:bodyPr/>
                    <a:lstStyle/>
                    <a:p>
                      <a:r>
                        <a:rPr sz="1800" b="0">
                          <a:solidFill>
                            <a:srgbClr val="333F4A"/>
                          </a:solidFill>
                          <a:latin typeface="Arial"/>
                          <a:ea typeface="Arial"/>
                          <a:cs typeface="Arial"/>
                        </a:rPr>
                        <a:t>100</a:t>
                      </a:r>
                    </a:p>
                  </a:txBody>
                  <a:tcPr marL="91440" marR="91440" marT="45720" marB="45720">
                    <a:solidFill>
                      <a:srgbClr val="FFFFFF"/>
                    </a:solidFill>
                  </a:tcPr>
                </a:tc>
                <a:tc>
                  <a:txBody>
                    <a:bodyPr/>
                    <a:lstStyle/>
                    <a:p>
                      <a:r>
                        <a:rPr sz="1800" b="0">
                          <a:solidFill>
                            <a:srgbClr val="333F4A"/>
                          </a:solidFill>
                          <a:latin typeface="Arial"/>
                          <a:ea typeface="Arial"/>
                          <a:cs typeface="Arial"/>
                        </a:rPr>
                        <a:t>100</a:t>
                      </a:r>
                    </a:p>
                  </a:txBody>
                  <a:tcPr marL="91440" marR="91440" marT="45720" marB="45720">
                    <a:solidFill>
                      <a:srgbClr val="FFFFFF"/>
                    </a:solidFill>
                  </a:tcPr>
                </a:tc>
              </a:tr>
            </a:tbl>
          </a:graphicData>
        </a:graphic>
      </p:graphicFrame>
      <p:sp>
        <p:nvSpPr>
          <p:cNvPr id="3" name="">
            <a:extLst xmlns:a="http://schemas.openxmlformats.org/drawingml/2006/main">
              <a:ext uri="{FF2B5EF4-FFF2-40B4-BE49-F238E27FC236}">
                <a16:creationId xmlns:a16="http://schemas.microsoft.com/office/drawing/2014/main" id="{CEF3C93D-65B2-4E35-A1DC-2061D4AF0850}"/>
              </a:ext>
            </a:extLst>
          </p:cNvPr>
          <p:cNvSpPr>
            <a:spLocks xmlns:a="http://schemas.openxmlformats.org/drawingml/2006/main" noGrp="1"/>
          </p:cNvSpPr>
          <p:nvPr/>
        </p:nvSpPr>
        <p:spPr>
          <a:xfrm xmlns:a="http://schemas.openxmlformats.org/drawingml/2006/main">
            <a:off x="723900" y="5276850"/>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333F4A"/>
                </a:solidFill>
                <a:latin typeface="Arial"/>
                <a:ea typeface="Arial"/>
                <a:cs typeface="Arial"/>
              </a:defRPr>
            </a:pPr>
            <a:r>
              <a:rPr sz="1950" b="0">
                <a:solidFill>
                  <a:srgbClr val="333F4A"/>
                </a:solidFill>
                <a:latin typeface="Arial"/>
                <a:ea typeface="Arial"/>
                <a:cs typeface="Arial"/>
              </a:rPr>
              <a:t>Initial and final inventory are zero. Carrying 1 t from period 1 to period 2 costs 1 USD. Meet every demand on time. No backlog or disposal.</a:t>
            </a:r>
          </a:p>
        </p:txBody>
      </p:sp>
      <p:sp>
        <p:nvSpPr>
          <p:cNvPr id="4" name="">
            <a:extLst xmlns:a="http://schemas.openxmlformats.org/drawingml/2006/main">
              <a:ext uri="{FF2B5EF4-FFF2-40B4-BE49-F238E27FC236}">
                <a16:creationId xmlns:a16="http://schemas.microsoft.com/office/drawing/2014/main" id="{E55B3CF1-D36B-434A-8A1A-C527D942839E}"/>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34</a:t>
            </a:r>
          </a:p>
        </p:txBody>
      </p:sp>
    </p:spTree>
    <p:extLst>
      <p:ext uri="{BB962C8B-B14F-4D97-AF65-F5344CB8AC3E}">
        <p14:creationId xmlns:p14="http://schemas.microsoft.com/office/powerpoint/2010/main" val="2055011062"/>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7B4037E-CA52-4335-ACD7-557081285283}"/>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Mock case: tasks and marks</a:t>
            </a:r>
          </a:p>
        </p:txBody>
      </p:sp>
      <p:graphicFrame>
        <p:nvGraphicFramePr>
          <p:cNvPr id="6" name=""/>
          <p:cNvGraphicFramePr/>
          <p:nvPr/>
        </p:nvGraphicFramePr>
        <p:xfrm>
          <a:off xmlns:a="http://schemas.openxmlformats.org/drawingml/2006/main" x="685800" y="1619250"/>
          <a:ext xmlns:a="http://schemas.openxmlformats.org/drawingml/2006/main" cx="10820400" cy="4048125"/>
        </p:xfrm>
        <a:graphic xmlns:a="http://schemas.openxmlformats.org/drawingml/2006/main">
          <a:graphicData uri="http://schemas.openxmlformats.org/drawingml/2006/table">
            <a:tbl>
              <a:tblPr/>
              <a:tblGrid>
                <a:gridCol w="4286250"/>
                <a:gridCol w="6534150"/>
              </a:tblGrid>
              <a:tr h="578304">
                <a:tc>
                  <a:txBody>
                    <a:bodyPr/>
                    <a:lstStyle/>
                    <a:p>
                      <a:r>
                        <a:rPr sz="1800" b="1">
                          <a:solidFill>
                            <a:srgbClr val="FFFFFF"/>
                          </a:solidFill>
                          <a:latin typeface="Arial"/>
                          <a:ea typeface="Arial"/>
                          <a:cs typeface="Arial"/>
                        </a:rPr>
                        <a:t>Task</a:t>
                      </a:r>
                    </a:p>
                  </a:txBody>
                  <a:tcPr marL="91440" marR="91440" marT="45720" marB="45720">
                    <a:solidFill>
                      <a:srgbClr val="0F6E6B"/>
                    </a:solidFill>
                  </a:tcPr>
                </a:tc>
                <a:tc>
                  <a:txBody>
                    <a:bodyPr/>
                    <a:lstStyle/>
                    <a:p>
                      <a:r>
                        <a:rPr sz="1800" b="1">
                          <a:solidFill>
                            <a:srgbClr val="FFFFFF"/>
                          </a:solidFill>
                          <a:latin typeface="Arial"/>
                          <a:ea typeface="Arial"/>
                          <a:cs typeface="Arial"/>
                        </a:rPr>
                        <a:t>Marks</a:t>
                      </a:r>
                    </a:p>
                  </a:txBody>
                  <a:tcPr marL="91440" marR="91440" marT="45720" marB="45720">
                    <a:solidFill>
                      <a:srgbClr val="0F6E6B"/>
                    </a:solidFill>
                  </a:tcPr>
                </a:tc>
              </a:tr>
              <a:tr h="578304">
                <a:tc>
                  <a:txBody>
                    <a:bodyPr/>
                    <a:lstStyle/>
                    <a:p>
                      <a:r>
                        <a:rPr sz="1800" b="0">
                          <a:solidFill>
                            <a:srgbClr val="333F4A"/>
                          </a:solidFill>
                          <a:latin typeface="Arial"/>
                          <a:ea typeface="Arial"/>
                          <a:cs typeface="Arial"/>
                        </a:rPr>
                        <a:t>Variables, domains, and units</a:t>
                      </a:r>
                    </a:p>
                  </a:txBody>
                  <a:tcPr marL="91440" marR="91440" marT="45720" marB="45720">
                    <a:solidFill>
                      <a:srgbClr val="FFFFFF"/>
                    </a:solidFill>
                  </a:tcPr>
                </a:tc>
                <a:tc>
                  <a:txBody>
                    <a:bodyPr/>
                    <a:lstStyle/>
                    <a:p>
                      <a:r>
                        <a:rPr sz="1800" b="0">
                          <a:solidFill>
                            <a:srgbClr val="333F4A"/>
                          </a:solidFill>
                          <a:latin typeface="Arial"/>
                          <a:ea typeface="Arial"/>
                          <a:cs typeface="Arial"/>
                        </a:rPr>
                        <a:t>3</a:t>
                      </a:r>
                    </a:p>
                  </a:txBody>
                  <a:tcPr marL="91440" marR="91440" marT="45720" marB="45720">
                    <a:solidFill>
                      <a:srgbClr val="FFFFFF"/>
                    </a:solidFill>
                  </a:tcPr>
                </a:tc>
              </a:tr>
              <a:tr h="578304">
                <a:tc>
                  <a:txBody>
                    <a:bodyPr/>
                    <a:lstStyle/>
                    <a:p>
                      <a:r>
                        <a:rPr sz="1800" b="0">
                          <a:solidFill>
                            <a:srgbClr val="333F4A"/>
                          </a:solidFill>
                          <a:latin typeface="Arial"/>
                          <a:ea typeface="Arial"/>
                          <a:cs typeface="Arial"/>
                        </a:rPr>
                        <a:t>Objective with all cost terms</a:t>
                      </a:r>
                    </a:p>
                  </a:txBody>
                  <a:tcPr marL="91440" marR="91440" marT="45720" marB="45720">
                    <a:solidFill>
                      <a:srgbClr val="FFFFFF"/>
                    </a:solidFill>
                  </a:tcPr>
                </a:tc>
                <a:tc>
                  <a:txBody>
                    <a:bodyPr/>
                    <a:lstStyle/>
                    <a:p>
                      <a:r>
                        <a:rPr sz="1800" b="0">
                          <a:solidFill>
                            <a:srgbClr val="333F4A"/>
                          </a:solidFill>
                          <a:latin typeface="Arial"/>
                          <a:ea typeface="Arial"/>
                          <a:cs typeface="Arial"/>
                        </a:rPr>
                        <a:t>4</a:t>
                      </a:r>
                    </a:p>
                  </a:txBody>
                  <a:tcPr marL="91440" marR="91440" marT="45720" marB="45720">
                    <a:solidFill>
                      <a:srgbClr val="FFFFFF"/>
                    </a:solidFill>
                  </a:tcPr>
                </a:tc>
              </a:tr>
              <a:tr h="578304">
                <a:tc>
                  <a:txBody>
                    <a:bodyPr/>
                    <a:lstStyle/>
                    <a:p>
                      <a:r>
                        <a:rPr sz="1800" b="0">
                          <a:solidFill>
                            <a:srgbClr val="333F4A"/>
                          </a:solidFill>
                          <a:latin typeface="Arial"/>
                          <a:ea typeface="Arial"/>
                          <a:cs typeface="Arial"/>
                        </a:rPr>
                        <a:t>Period balances and boundary conditions</a:t>
                      </a:r>
                    </a:p>
                  </a:txBody>
                  <a:tcPr marL="91440" marR="91440" marT="45720" marB="45720">
                    <a:solidFill>
                      <a:srgbClr val="FFFFFF"/>
                    </a:solidFill>
                  </a:tcPr>
                </a:tc>
                <a:tc>
                  <a:txBody>
                    <a:bodyPr/>
                    <a:lstStyle/>
                    <a:p>
                      <a:r>
                        <a:rPr sz="1800" b="0">
                          <a:solidFill>
                            <a:srgbClr val="333F4A"/>
                          </a:solidFill>
                          <a:latin typeface="Arial"/>
                          <a:ea typeface="Arial"/>
                          <a:cs typeface="Arial"/>
                        </a:rPr>
                        <a:t>4</a:t>
                      </a:r>
                    </a:p>
                  </a:txBody>
                  <a:tcPr marL="91440" marR="91440" marT="45720" marB="45720">
                    <a:solidFill>
                      <a:srgbClr val="FFFFFF"/>
                    </a:solidFill>
                  </a:tcPr>
                </a:tc>
              </a:tr>
              <a:tr h="578304">
                <a:tc>
                  <a:txBody>
                    <a:bodyPr/>
                    <a:lstStyle/>
                    <a:p>
                      <a:r>
                        <a:rPr sz="1800" b="0">
                          <a:solidFill>
                            <a:srgbClr val="333F4A"/>
                          </a:solidFill>
                          <a:latin typeface="Arial"/>
                          <a:ea typeface="Arial"/>
                          <a:cs typeface="Arial"/>
                        </a:rPr>
                        <a:t>Production/setup linkage</a:t>
                      </a:r>
                    </a:p>
                  </a:txBody>
                  <a:tcPr marL="91440" marR="91440" marT="45720" marB="45720">
                    <a:solidFill>
                      <a:srgbClr val="FFFFFF"/>
                    </a:solidFill>
                  </a:tcPr>
                </a:tc>
                <a:tc>
                  <a:txBody>
                    <a:bodyPr/>
                    <a:lstStyle/>
                    <a:p>
                      <a:r>
                        <a:rPr sz="1800" b="0">
                          <a:solidFill>
                            <a:srgbClr val="333F4A"/>
                          </a:solidFill>
                          <a:latin typeface="Arial"/>
                          <a:ea typeface="Arial"/>
                          <a:cs typeface="Arial"/>
                        </a:rPr>
                        <a:t>3</a:t>
                      </a:r>
                    </a:p>
                  </a:txBody>
                  <a:tcPr marL="91440" marR="91440" marT="45720" marB="45720">
                    <a:solidFill>
                      <a:srgbClr val="FFFFFF"/>
                    </a:solidFill>
                  </a:tcPr>
                </a:tc>
              </a:tr>
              <a:tr h="578304">
                <a:tc>
                  <a:txBody>
                    <a:bodyPr/>
                    <a:lstStyle/>
                    <a:p>
                      <a:r>
                        <a:rPr sz="1800" b="0">
                          <a:solidFill>
                            <a:srgbClr val="333F4A"/>
                          </a:solidFill>
                          <a:latin typeface="Arial"/>
                          <a:ea typeface="Arial"/>
                          <a:cs typeface="Arial"/>
                        </a:rPr>
                        <a:t>Model class and assumptions</a:t>
                      </a:r>
                    </a:p>
                  </a:txBody>
                  <a:tcPr marL="91440" marR="91440" marT="45720" marB="45720">
                    <a:solidFill>
                      <a:srgbClr val="FFFFFF"/>
                    </a:solidFill>
                  </a:tcPr>
                </a:tc>
                <a:tc>
                  <a:txBody>
                    <a:bodyPr/>
                    <a:lstStyle/>
                    <a:p>
                      <a:r>
                        <a:rPr sz="1800" b="0">
                          <a:solidFill>
                            <a:srgbClr val="333F4A"/>
                          </a:solidFill>
                          <a:latin typeface="Arial"/>
                          <a:ea typeface="Arial"/>
                          <a:cs typeface="Arial"/>
                        </a:rPr>
                        <a:t>2</a:t>
                      </a:r>
                    </a:p>
                  </a:txBody>
                  <a:tcPr marL="91440" marR="91440" marT="45720" marB="45720">
                    <a:solidFill>
                      <a:srgbClr val="FFFFFF"/>
                    </a:solidFill>
                  </a:tcPr>
                </a:tc>
              </a:tr>
              <a:tr h="578304">
                <a:tc>
                  <a:txBody>
                    <a:bodyPr/>
                    <a:lstStyle/>
                    <a:p>
                      <a:r>
                        <a:rPr sz="1800" b="0">
                          <a:solidFill>
                            <a:srgbClr val="333F4A"/>
                          </a:solidFill>
                          <a:latin typeface="Arial"/>
                          <a:ea typeface="Arial"/>
                          <a:cs typeface="Arial"/>
                        </a:rPr>
                        <a:t>Optimal plan and capacity interpretation</a:t>
                      </a:r>
                    </a:p>
                  </a:txBody>
                  <a:tcPr marL="91440" marR="91440" marT="45720" marB="45720">
                    <a:solidFill>
                      <a:srgbClr val="FFFFFF"/>
                    </a:solidFill>
                  </a:tcPr>
                </a:tc>
                <a:tc>
                  <a:txBody>
                    <a:bodyPr/>
                    <a:lstStyle/>
                    <a:p>
                      <a:r>
                        <a:rPr sz="1800" b="0">
                          <a:solidFill>
                            <a:srgbClr val="333F4A"/>
                          </a:solidFill>
                          <a:latin typeface="Arial"/>
                          <a:ea typeface="Arial"/>
                          <a:cs typeface="Arial"/>
                        </a:rPr>
                        <a:t>4</a:t>
                      </a:r>
                    </a:p>
                  </a:txBody>
                  <a:tcPr marL="91440" marR="91440" marT="45720" marB="45720">
                    <a:solidFill>
                      <a:srgbClr val="FFFFFF"/>
                    </a:solidFill>
                  </a:tcPr>
                </a:tc>
              </a:tr>
            </a:tbl>
          </a:graphicData>
        </a:graphic>
      </p:graphicFrame>
      <p:sp>
        <p:nvSpPr>
          <p:cNvPr id="3" name="">
            <a:extLst xmlns:a="http://schemas.openxmlformats.org/drawingml/2006/main">
              <a:ext uri="{FF2B5EF4-FFF2-40B4-BE49-F238E27FC236}">
                <a16:creationId xmlns:a16="http://schemas.microsoft.com/office/drawing/2014/main" id="{7FE00626-3E25-4F9F-811D-42353508A387}"/>
              </a:ext>
            </a:extLst>
          </p:cNvPr>
          <p:cNvSpPr>
            <a:spLocks xmlns:a="http://schemas.openxmlformats.org/drawingml/2006/main" noGrp="1"/>
          </p:cNvSpPr>
          <p:nvPr/>
        </p:nvSpPr>
        <p:spPr>
          <a:xfrm xmlns:a="http://schemas.openxmlformats.org/drawingml/2006/main">
            <a:off x="723900" y="5895975"/>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333F4A"/>
                </a:solidFill>
                <a:latin typeface="Arial"/>
                <a:ea typeface="Arial"/>
                <a:cs typeface="Arial"/>
              </a:defRPr>
            </a:pPr>
            <a:r>
              <a:rPr sz="1950" b="0">
                <a:solidFill>
                  <a:srgbClr val="333F4A"/>
                </a:solidFill>
                <a:latin typeface="Arial"/>
                <a:ea typeface="Arial"/>
                <a:cs typeface="Arial"/>
              </a:rPr>
              <a:t>Find the optimal plan. Then predict the effect of increasing period-1 capacity from 80 to 100 t.</a:t>
            </a:r>
          </a:p>
        </p:txBody>
      </p:sp>
      <p:sp>
        <p:nvSpPr>
          <p:cNvPr id="4" name="">
            <a:extLst xmlns:a="http://schemas.openxmlformats.org/drawingml/2006/main">
              <a:ext uri="{FF2B5EF4-FFF2-40B4-BE49-F238E27FC236}">
                <a16:creationId xmlns:a16="http://schemas.microsoft.com/office/drawing/2014/main" id="{6E7D104A-1653-472A-997D-C8EACC762E24}"/>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35</a:t>
            </a:r>
          </a:p>
        </p:txBody>
      </p:sp>
    </p:spTree>
    <p:extLst>
      <p:ext uri="{BB962C8B-B14F-4D97-AF65-F5344CB8AC3E}">
        <p14:creationId xmlns:p14="http://schemas.microsoft.com/office/powerpoint/2010/main" val="521686114"/>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1E4C841-D7A3-496D-A964-1B9AEFD1E8D5}"/>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Mock solution: formulation</a:t>
            </a:r>
          </a:p>
        </p:txBody>
      </p:sp>
      <p:sp>
        <p:nvSpPr>
          <p:cNvPr id="2" name="">
            <a:extLst xmlns:a="http://schemas.openxmlformats.org/drawingml/2006/main">
              <a:ext uri="{FF2B5EF4-FFF2-40B4-BE49-F238E27FC236}">
                <a16:creationId xmlns:a16="http://schemas.microsoft.com/office/drawing/2014/main" id="{D1956599-B85F-4CB6-98E8-3BAECCE79FA7}"/>
              </a:ext>
            </a:extLst>
          </p:cNvPr>
          <p:cNvSpPr>
            <a:spLocks xmlns:a="http://schemas.openxmlformats.org/drawingml/2006/main" noGrp="1"/>
          </p:cNvSpPr>
          <p:nvPr/>
        </p:nvSpPr>
        <p:spPr>
          <a:xfrm xmlns:a="http://schemas.openxmlformats.org/drawingml/2006/main">
            <a:off x="723900" y="173355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0F6E6B"/>
                </a:solidFill>
                <a:latin typeface="Arial"/>
                <a:ea typeface="Arial"/>
                <a:cs typeface="Arial"/>
              </a:defRPr>
            </a:pPr>
            <a:r>
              <a:rPr sz="2550" b="0">
                <a:solidFill>
                  <a:srgbClr val="0F6E6B"/>
                </a:solidFill>
                <a:latin typeface="Arial"/>
                <a:ea typeface="Arial"/>
                <a:cs typeface="Arial"/>
              </a:rPr>
              <a:t>x_t ≥ 0, s_t ≥ 0, y_t ∈ {0,1},   t = 1,2</a:t>
            </a:r>
          </a:p>
        </p:txBody>
      </p:sp>
      <p:sp>
        <p:nvSpPr>
          <p:cNvPr id="3" name="">
            <a:extLst xmlns:a="http://schemas.openxmlformats.org/drawingml/2006/main">
              <a:ext uri="{FF2B5EF4-FFF2-40B4-BE49-F238E27FC236}">
                <a16:creationId xmlns:a16="http://schemas.microsoft.com/office/drawing/2014/main" id="{EDF84416-77C6-4051-B00C-CFD9A3D6F1CA}"/>
              </a:ext>
            </a:extLst>
          </p:cNvPr>
          <p:cNvSpPr>
            <a:spLocks xmlns:a="http://schemas.openxmlformats.org/drawingml/2006/main" noGrp="1"/>
          </p:cNvSpPr>
          <p:nvPr/>
        </p:nvSpPr>
        <p:spPr>
          <a:xfrm xmlns:a="http://schemas.openxmlformats.org/drawingml/2006/main">
            <a:off x="723900" y="247650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0F6E6B"/>
                </a:solidFill>
                <a:latin typeface="Arial"/>
                <a:ea typeface="Arial"/>
                <a:cs typeface="Arial"/>
              </a:defRPr>
            </a:pPr>
            <a:r>
              <a:rPr sz="2550" b="0">
                <a:solidFill>
                  <a:srgbClr val="0F6E6B"/>
                </a:solidFill>
                <a:latin typeface="Arial"/>
                <a:ea typeface="Arial"/>
                <a:cs typeface="Arial"/>
              </a:rPr>
              <a:t>minimize 5x₁ + 8x₂ + s₁ + 100(y₁ + y₂)</a:t>
            </a:r>
          </a:p>
        </p:txBody>
      </p:sp>
      <p:sp>
        <p:nvSpPr>
          <p:cNvPr id="4" name="">
            <a:extLst xmlns:a="http://schemas.openxmlformats.org/drawingml/2006/main">
              <a:ext uri="{FF2B5EF4-FFF2-40B4-BE49-F238E27FC236}">
                <a16:creationId xmlns:a16="http://schemas.microsoft.com/office/drawing/2014/main" id="{CA310ED3-E076-4D97-8AD3-4BF3998FBE0F}"/>
              </a:ext>
            </a:extLst>
          </p:cNvPr>
          <p:cNvSpPr>
            <a:spLocks xmlns:a="http://schemas.openxmlformats.org/drawingml/2006/main" noGrp="1"/>
          </p:cNvSpPr>
          <p:nvPr/>
        </p:nvSpPr>
        <p:spPr>
          <a:xfrm xmlns:a="http://schemas.openxmlformats.org/drawingml/2006/main">
            <a:off x="723900" y="321945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0F6E6B"/>
                </a:solidFill>
                <a:latin typeface="Arial"/>
                <a:ea typeface="Arial"/>
                <a:cs typeface="Arial"/>
              </a:defRPr>
            </a:pPr>
            <a:r>
              <a:rPr sz="2550" b="0">
                <a:solidFill>
                  <a:srgbClr val="0F6E6B"/>
                </a:solidFill>
                <a:latin typeface="Arial"/>
                <a:ea typeface="Arial"/>
                <a:cs typeface="Arial"/>
              </a:rPr>
              <a:t>s_(t−1) + x_t = d_t + s_t</a:t>
            </a:r>
          </a:p>
        </p:txBody>
      </p:sp>
      <p:sp>
        <p:nvSpPr>
          <p:cNvPr id="5" name="">
            <a:extLst xmlns:a="http://schemas.openxmlformats.org/drawingml/2006/main">
              <a:ext uri="{FF2B5EF4-FFF2-40B4-BE49-F238E27FC236}">
                <a16:creationId xmlns:a16="http://schemas.microsoft.com/office/drawing/2014/main" id="{839D0C7B-201E-4D21-A401-B9CDF62E1BCF}"/>
              </a:ext>
            </a:extLst>
          </p:cNvPr>
          <p:cNvSpPr>
            <a:spLocks xmlns:a="http://schemas.openxmlformats.org/drawingml/2006/main" noGrp="1"/>
          </p:cNvSpPr>
          <p:nvPr/>
        </p:nvSpPr>
        <p:spPr>
          <a:xfrm xmlns:a="http://schemas.openxmlformats.org/drawingml/2006/main">
            <a:off x="723900" y="396240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0F6E6B"/>
                </a:solidFill>
                <a:latin typeface="Arial"/>
                <a:ea typeface="Arial"/>
                <a:cs typeface="Arial"/>
              </a:defRPr>
            </a:pPr>
            <a:r>
              <a:rPr sz="2550" b="0">
                <a:solidFill>
                  <a:srgbClr val="0F6E6B"/>
                </a:solidFill>
                <a:latin typeface="Arial"/>
                <a:ea typeface="Arial"/>
                <a:cs typeface="Arial"/>
              </a:rPr>
              <a:t>x_t ≤ 80 y_t,    s₀ = 0,    s₂ = 0</a:t>
            </a:r>
          </a:p>
        </p:txBody>
      </p:sp>
      <p:sp>
        <p:nvSpPr>
          <p:cNvPr id="6" name="">
            <a:extLst xmlns:a="http://schemas.openxmlformats.org/drawingml/2006/main">
              <a:ext uri="{FF2B5EF4-FFF2-40B4-BE49-F238E27FC236}">
                <a16:creationId xmlns:a16="http://schemas.microsoft.com/office/drawing/2014/main" id="{4602F841-11B5-4BD4-BF75-F5F228038A5B}"/>
              </a:ext>
            </a:extLst>
          </p:cNvPr>
          <p:cNvSpPr>
            <a:spLocks xmlns:a="http://schemas.openxmlformats.org/drawingml/2006/main" noGrp="1"/>
          </p:cNvSpPr>
          <p:nvPr/>
        </p:nvSpPr>
        <p:spPr>
          <a:xfrm xmlns:a="http://schemas.openxmlformats.org/drawingml/2006/main">
            <a:off x="723900" y="4895850"/>
            <a:ext cx="10668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333F4A"/>
                </a:solidFill>
                <a:latin typeface="Arial"/>
                <a:ea typeface="Arial"/>
                <a:cs typeface="Arial"/>
              </a:defRPr>
            </a:pPr>
            <a:r>
              <a:rPr sz="2100" b="0">
                <a:solidFill>
                  <a:srgbClr val="333F4A"/>
                </a:solidFill>
                <a:latin typeface="Arial"/>
                <a:ea typeface="Arial"/>
                <a:cs typeface="Arial"/>
              </a:rPr>
              <a:t>x and s are tonnes. Each y indicates whether the period incurs setup cost.</a:t>
            </a:r>
          </a:p>
        </p:txBody>
      </p:sp>
      <p:sp>
        <p:nvSpPr>
          <p:cNvPr id="7" name="">
            <a:extLst xmlns:a="http://schemas.openxmlformats.org/drawingml/2006/main">
              <a:ext uri="{FF2B5EF4-FFF2-40B4-BE49-F238E27FC236}">
                <a16:creationId xmlns:a16="http://schemas.microsoft.com/office/drawing/2014/main" id="{653FA08C-0E0D-4CCF-8FF7-CE09D450C66D}"/>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36</a:t>
            </a:r>
          </a:p>
        </p:txBody>
      </p:sp>
    </p:spTree>
    <p:extLst>
      <p:ext uri="{BB962C8B-B14F-4D97-AF65-F5344CB8AC3E}">
        <p14:creationId xmlns:p14="http://schemas.microsoft.com/office/powerpoint/2010/main" val="994311867"/>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5B5ADE6A-1E9B-4B5E-9737-EB742F2C4784}"/>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Mock solution: the optimal plan</a:t>
            </a:r>
          </a:p>
        </p:txBody>
      </p:sp>
      <p:graphicFrame>
        <p:nvGraphicFramePr>
          <p:cNvPr id="6" name=""/>
          <p:cNvGraphicFramePr/>
          <p:nvPr/>
        </p:nvGraphicFramePr>
        <p:xfrm>
          <a:off xmlns:a="http://schemas.openxmlformats.org/drawingml/2006/main" x="685800" y="1619250"/>
          <a:ext xmlns:a="http://schemas.openxmlformats.org/drawingml/2006/main" cx="10820400" cy="3429000"/>
        </p:xfrm>
        <a:graphic xmlns:a="http://schemas.openxmlformats.org/drawingml/2006/main">
          <a:graphicData uri="http://schemas.openxmlformats.org/drawingml/2006/table">
            <a:tbl>
              <a:tblPr/>
              <a:tblGrid>
                <a:gridCol w="3429000"/>
                <a:gridCol w="3695700"/>
                <a:gridCol w="3695700"/>
              </a:tblGrid>
              <a:tr h="857250">
                <a:tc>
                  <a:txBody>
                    <a:bodyPr/>
                    <a:lstStyle/>
                    <a:p>
                      <a:r>
                        <a:rPr sz="1800" b="1">
                          <a:solidFill>
                            <a:srgbClr val="FFFFFF"/>
                          </a:solidFill>
                          <a:latin typeface="Arial"/>
                          <a:ea typeface="Arial"/>
                          <a:cs typeface="Arial"/>
                        </a:rPr>
                        <a:t>Quantity</a:t>
                      </a:r>
                    </a:p>
                  </a:txBody>
                  <a:tcPr marL="91440" marR="91440" marT="45720" marB="45720">
                    <a:solidFill>
                      <a:srgbClr val="0F6E6B"/>
                    </a:solidFill>
                  </a:tcPr>
                </a:tc>
                <a:tc>
                  <a:txBody>
                    <a:bodyPr/>
                    <a:lstStyle/>
                    <a:p>
                      <a:r>
                        <a:rPr sz="1800" b="1">
                          <a:solidFill>
                            <a:srgbClr val="FFFFFF"/>
                          </a:solidFill>
                          <a:latin typeface="Arial"/>
                          <a:ea typeface="Arial"/>
                          <a:cs typeface="Arial"/>
                        </a:rPr>
                        <a:t>Period 1</a:t>
                      </a:r>
                    </a:p>
                  </a:txBody>
                  <a:tcPr marL="91440" marR="91440" marT="45720" marB="45720">
                    <a:solidFill>
                      <a:srgbClr val="0F6E6B"/>
                    </a:solidFill>
                  </a:tcPr>
                </a:tc>
                <a:tc>
                  <a:txBody>
                    <a:bodyPr/>
                    <a:lstStyle/>
                    <a:p>
                      <a:r>
                        <a:rPr sz="1800" b="1">
                          <a:solidFill>
                            <a:srgbClr val="FFFFFF"/>
                          </a:solidFill>
                          <a:latin typeface="Arial"/>
                          <a:ea typeface="Arial"/>
                          <a:cs typeface="Arial"/>
                        </a:rPr>
                        <a:t>Period 2</a:t>
                      </a:r>
                    </a:p>
                  </a:txBody>
                  <a:tcPr marL="91440" marR="91440" marT="45720" marB="45720">
                    <a:solidFill>
                      <a:srgbClr val="0F6E6B"/>
                    </a:solidFill>
                  </a:tcPr>
                </a:tc>
              </a:tr>
              <a:tr h="857250">
                <a:tc>
                  <a:txBody>
                    <a:bodyPr/>
                    <a:lstStyle/>
                    <a:p>
                      <a:r>
                        <a:rPr sz="1800" b="0">
                          <a:solidFill>
                            <a:srgbClr val="333F4A"/>
                          </a:solidFill>
                          <a:latin typeface="Arial"/>
                          <a:ea typeface="Arial"/>
                          <a:cs typeface="Arial"/>
                        </a:rPr>
                        <a:t>Production (t)</a:t>
                      </a:r>
                    </a:p>
                  </a:txBody>
                  <a:tcPr marL="91440" marR="91440" marT="45720" marB="45720">
                    <a:solidFill>
                      <a:srgbClr val="FFFFFF"/>
                    </a:solidFill>
                  </a:tcPr>
                </a:tc>
                <a:tc>
                  <a:txBody>
                    <a:bodyPr/>
                    <a:lstStyle/>
                    <a:p>
                      <a:r>
                        <a:rPr sz="1800" b="0">
                          <a:solidFill>
                            <a:srgbClr val="333F4A"/>
                          </a:solidFill>
                          <a:latin typeface="Arial"/>
                          <a:ea typeface="Arial"/>
                          <a:cs typeface="Arial"/>
                        </a:rPr>
                        <a:t>80</a:t>
                      </a:r>
                    </a:p>
                  </a:txBody>
                  <a:tcPr marL="91440" marR="91440" marT="45720" marB="45720">
                    <a:solidFill>
                      <a:srgbClr val="FFFFFF"/>
                    </a:solidFill>
                  </a:tcPr>
                </a:tc>
                <a:tc>
                  <a:txBody>
                    <a:bodyPr/>
                    <a:lstStyle/>
                    <a:p>
                      <a:r>
                        <a:rPr sz="1800" b="0">
                          <a:solidFill>
                            <a:srgbClr val="333F4A"/>
                          </a:solidFill>
                          <a:latin typeface="Arial"/>
                          <a:ea typeface="Arial"/>
                          <a:cs typeface="Arial"/>
                        </a:rPr>
                        <a:t>20</a:t>
                      </a:r>
                    </a:p>
                  </a:txBody>
                  <a:tcPr marL="91440" marR="91440" marT="45720" marB="45720">
                    <a:solidFill>
                      <a:srgbClr val="FFFFFF"/>
                    </a:solidFill>
                  </a:tcPr>
                </a:tc>
              </a:tr>
              <a:tr h="857250">
                <a:tc>
                  <a:txBody>
                    <a:bodyPr/>
                    <a:lstStyle/>
                    <a:p>
                      <a:r>
                        <a:rPr sz="1800" b="0">
                          <a:solidFill>
                            <a:srgbClr val="333F4A"/>
                          </a:solidFill>
                          <a:latin typeface="Arial"/>
                          <a:ea typeface="Arial"/>
                          <a:cs typeface="Arial"/>
                        </a:rPr>
                        <a:t>Closing inventory (t)</a:t>
                      </a:r>
                    </a:p>
                  </a:txBody>
                  <a:tcPr marL="91440" marR="91440" marT="45720" marB="45720">
                    <a:solidFill>
                      <a:srgbClr val="FFFFFF"/>
                    </a:solidFill>
                  </a:tcPr>
                </a:tc>
                <a:tc>
                  <a:txBody>
                    <a:bodyPr/>
                    <a:lstStyle/>
                    <a:p>
                      <a:r>
                        <a:rPr sz="1800" b="0">
                          <a:solidFill>
                            <a:srgbClr val="333F4A"/>
                          </a:solidFill>
                          <a:latin typeface="Arial"/>
                          <a:ea typeface="Arial"/>
                          <a:cs typeface="Arial"/>
                        </a:rPr>
                        <a:t>40</a:t>
                      </a:r>
                    </a:p>
                  </a:txBody>
                  <a:tcPr marL="91440" marR="91440" marT="45720" marB="45720">
                    <a:solidFill>
                      <a:srgbClr val="FFFFFF"/>
                    </a:solidFill>
                  </a:tcPr>
                </a:tc>
                <a:tc>
                  <a:txBody>
                    <a:bodyPr/>
                    <a:lstStyle/>
                    <a:p>
                      <a:r>
                        <a:rPr sz="1800" b="0">
                          <a:solidFill>
                            <a:srgbClr val="333F4A"/>
                          </a:solidFill>
                          <a:latin typeface="Arial"/>
                          <a:ea typeface="Arial"/>
                          <a:cs typeface="Arial"/>
                        </a:rPr>
                        <a:t>0</a:t>
                      </a:r>
                    </a:p>
                  </a:txBody>
                  <a:tcPr marL="91440" marR="91440" marT="45720" marB="45720">
                    <a:solidFill>
                      <a:srgbClr val="FFFFFF"/>
                    </a:solidFill>
                  </a:tcPr>
                </a:tc>
              </a:tr>
              <a:tr h="857250">
                <a:tc>
                  <a:txBody>
                    <a:bodyPr/>
                    <a:lstStyle/>
                    <a:p>
                      <a:r>
                        <a:rPr sz="1800" b="0">
                          <a:solidFill>
                            <a:srgbClr val="333F4A"/>
                          </a:solidFill>
                          <a:latin typeface="Arial"/>
                          <a:ea typeface="Arial"/>
                          <a:cs typeface="Arial"/>
                        </a:rPr>
                        <a:t>Setup indicator</a:t>
                      </a:r>
                    </a:p>
                  </a:txBody>
                  <a:tcPr marL="91440" marR="91440" marT="45720" marB="45720">
                    <a:solidFill>
                      <a:srgbClr val="FFFFFF"/>
                    </a:solidFill>
                  </a:tcPr>
                </a:tc>
                <a:tc>
                  <a:txBody>
                    <a:bodyPr/>
                    <a:lstStyle/>
                    <a:p>
                      <a:r>
                        <a:rPr sz="1800" b="0">
                          <a:solidFill>
                            <a:srgbClr val="333F4A"/>
                          </a:solidFill>
                          <a:latin typeface="Arial"/>
                          <a:ea typeface="Arial"/>
                          <a:cs typeface="Arial"/>
                        </a:rPr>
                        <a:t>1</a:t>
                      </a:r>
                    </a:p>
                  </a:txBody>
                  <a:tcPr marL="91440" marR="91440" marT="45720" marB="45720">
                    <a:solidFill>
                      <a:srgbClr val="FFFFFF"/>
                    </a:solidFill>
                  </a:tcPr>
                </a:tc>
                <a:tc>
                  <a:txBody>
                    <a:bodyPr/>
                    <a:lstStyle/>
                    <a:p>
                      <a:r>
                        <a:rPr sz="1800" b="0">
                          <a:solidFill>
                            <a:srgbClr val="333F4A"/>
                          </a:solidFill>
                          <a:latin typeface="Arial"/>
                          <a:ea typeface="Arial"/>
                          <a:cs typeface="Arial"/>
                        </a:rPr>
                        <a:t>1</a:t>
                      </a:r>
                    </a:p>
                  </a:txBody>
                  <a:tcPr marL="91440" marR="91440" marT="45720" marB="45720">
                    <a:solidFill>
                      <a:srgbClr val="FFFFFF"/>
                    </a:solidFill>
                  </a:tcPr>
                </a:tc>
              </a:tr>
            </a:tbl>
          </a:graphicData>
        </a:graphic>
      </p:graphicFrame>
      <p:sp>
        <p:nvSpPr>
          <p:cNvPr id="3" name="">
            <a:extLst xmlns:a="http://schemas.openxmlformats.org/drawingml/2006/main">
              <a:ext uri="{FF2B5EF4-FFF2-40B4-BE49-F238E27FC236}">
                <a16:creationId xmlns:a16="http://schemas.microsoft.com/office/drawing/2014/main" id="{96CC9E08-81E8-4742-ACEC-C9CC798D0AB0}"/>
              </a:ext>
            </a:extLst>
          </p:cNvPr>
          <p:cNvSpPr>
            <a:spLocks xmlns:a="http://schemas.openxmlformats.org/drawingml/2006/main" noGrp="1"/>
          </p:cNvSpPr>
          <p:nvPr/>
        </p:nvSpPr>
        <p:spPr>
          <a:xfrm xmlns:a="http://schemas.openxmlformats.org/drawingml/2006/main">
            <a:off x="723900" y="5276850"/>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333F4A"/>
                </a:solidFill>
                <a:latin typeface="Arial"/>
                <a:ea typeface="Arial"/>
                <a:cs typeface="Arial"/>
              </a:defRPr>
            </a:pPr>
            <a:r>
              <a:rPr sz="1950" b="0">
                <a:solidFill>
                  <a:srgbClr val="333F4A"/>
                </a:solidFill>
                <a:latin typeface="Arial"/>
                <a:ea typeface="Arial"/>
                <a:cs typeface="Arial"/>
              </a:rPr>
              <a:t>Production: 560 USD. Holding: 40 USD. Setups: 200 USD. Total: 800 USD.</a:t>
            </a:r>
          </a:p>
        </p:txBody>
      </p:sp>
      <p:sp>
        <p:nvSpPr>
          <p:cNvPr id="4" name="">
            <a:extLst xmlns:a="http://schemas.openxmlformats.org/drawingml/2006/main">
              <a:ext uri="{FF2B5EF4-FFF2-40B4-BE49-F238E27FC236}">
                <a16:creationId xmlns:a16="http://schemas.microsoft.com/office/drawing/2014/main" id="{9DC197E2-EEA2-44C3-83C2-2F48C30561E2}"/>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37</a:t>
            </a:r>
          </a:p>
        </p:txBody>
      </p:sp>
    </p:spTree>
    <p:extLst>
      <p:ext uri="{BB962C8B-B14F-4D97-AF65-F5344CB8AC3E}">
        <p14:creationId xmlns:p14="http://schemas.microsoft.com/office/powerpoint/2010/main" val="1105071306"/>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8151347-4D81-4D5C-A277-B7E3821B7C8E}"/>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Capacity can remove an entire setup</a:t>
            </a:r>
          </a:p>
        </p:txBody>
      </p:sp>
      <p:graphicFrame>
        <p:nvGraphicFramePr>
          <p:cNvPr id="6" name=""/>
          <p:cNvGraphicFramePr/>
          <p:nvPr/>
        </p:nvGraphicFramePr>
        <p:xfrm>
          <a:off xmlns:a="http://schemas.openxmlformats.org/drawingml/2006/main" x="685800" y="1619250"/>
          <a:ext xmlns:a="http://schemas.openxmlformats.org/drawingml/2006/main" cx="10820400" cy="3429000"/>
        </p:xfrm>
        <a:graphic xmlns:a="http://schemas.openxmlformats.org/drawingml/2006/main">
          <a:graphicData uri="http://schemas.openxmlformats.org/drawingml/2006/table">
            <a:tbl>
              <a:tblPr/>
              <a:tblGrid>
                <a:gridCol w="3333750"/>
                <a:gridCol w="2333625"/>
                <a:gridCol w="2333625"/>
                <a:gridCol w="2819400"/>
              </a:tblGrid>
              <a:tr h="1143000">
                <a:tc>
                  <a:txBody>
                    <a:bodyPr/>
                    <a:lstStyle/>
                    <a:p>
                      <a:r>
                        <a:rPr sz="1800" b="1">
                          <a:solidFill>
                            <a:srgbClr val="FFFFFF"/>
                          </a:solidFill>
                          <a:latin typeface="Arial"/>
                          <a:ea typeface="Arial"/>
                          <a:cs typeface="Arial"/>
                        </a:rPr>
                        <a:t>Period-1 capacity</a:t>
                      </a:r>
                    </a:p>
                  </a:txBody>
                  <a:tcPr marL="91440" marR="91440" marT="45720" marB="45720">
                    <a:solidFill>
                      <a:srgbClr val="0F6E6B"/>
                    </a:solidFill>
                  </a:tcPr>
                </a:tc>
                <a:tc>
                  <a:txBody>
                    <a:bodyPr/>
                    <a:lstStyle/>
                    <a:p>
                      <a:r>
                        <a:rPr sz="1800" b="1">
                          <a:solidFill>
                            <a:srgbClr val="FFFFFF"/>
                          </a:solidFill>
                          <a:latin typeface="Arial"/>
                          <a:ea typeface="Arial"/>
                          <a:cs typeface="Arial"/>
                        </a:rPr>
                        <a:t>Production (t)</a:t>
                      </a:r>
                    </a:p>
                  </a:txBody>
                  <a:tcPr marL="91440" marR="91440" marT="45720" marB="45720">
                    <a:solidFill>
                      <a:srgbClr val="0F6E6B"/>
                    </a:solidFill>
                  </a:tcPr>
                </a:tc>
                <a:tc>
                  <a:txBody>
                    <a:bodyPr/>
                    <a:lstStyle/>
                    <a:p>
                      <a:r>
                        <a:rPr sz="1800" b="1">
                          <a:solidFill>
                            <a:srgbClr val="FFFFFF"/>
                          </a:solidFill>
                          <a:latin typeface="Arial"/>
                          <a:ea typeface="Arial"/>
                          <a:cs typeface="Arial"/>
                        </a:rPr>
                        <a:t>Setups</a:t>
                      </a:r>
                    </a:p>
                  </a:txBody>
                  <a:tcPr marL="91440" marR="91440" marT="45720" marB="45720">
                    <a:solidFill>
                      <a:srgbClr val="0F6E6B"/>
                    </a:solidFill>
                  </a:tcPr>
                </a:tc>
                <a:tc>
                  <a:txBody>
                    <a:bodyPr/>
                    <a:lstStyle/>
                    <a:p>
                      <a:r>
                        <a:rPr sz="1800" b="1">
                          <a:solidFill>
                            <a:srgbClr val="FFFFFF"/>
                          </a:solidFill>
                          <a:latin typeface="Arial"/>
                          <a:ea typeface="Arial"/>
                          <a:cs typeface="Arial"/>
                        </a:rPr>
                        <a:t>Total cost (USD)</a:t>
                      </a:r>
                    </a:p>
                  </a:txBody>
                  <a:tcPr marL="91440" marR="91440" marT="45720" marB="45720">
                    <a:solidFill>
                      <a:srgbClr val="0F6E6B"/>
                    </a:solidFill>
                  </a:tcPr>
                </a:tc>
              </a:tr>
              <a:tr h="1143000">
                <a:tc>
                  <a:txBody>
                    <a:bodyPr/>
                    <a:lstStyle/>
                    <a:p>
                      <a:r>
                        <a:rPr sz="1800" b="0">
                          <a:solidFill>
                            <a:srgbClr val="333F4A"/>
                          </a:solidFill>
                          <a:latin typeface="Arial"/>
                          <a:ea typeface="Arial"/>
                          <a:cs typeface="Arial"/>
                        </a:rPr>
                        <a:t>80 t</a:t>
                      </a:r>
                    </a:p>
                  </a:txBody>
                  <a:tcPr marL="91440" marR="91440" marT="45720" marB="45720">
                    <a:solidFill>
                      <a:srgbClr val="FFFFFF"/>
                    </a:solidFill>
                  </a:tcPr>
                </a:tc>
                <a:tc>
                  <a:txBody>
                    <a:bodyPr/>
                    <a:lstStyle/>
                    <a:p>
                      <a:r>
                        <a:rPr sz="1800" b="0">
                          <a:solidFill>
                            <a:srgbClr val="333F4A"/>
                          </a:solidFill>
                          <a:latin typeface="Arial"/>
                          <a:ea typeface="Arial"/>
                          <a:cs typeface="Arial"/>
                        </a:rPr>
                        <a:t>80, 20</a:t>
                      </a:r>
                    </a:p>
                  </a:txBody>
                  <a:tcPr marL="91440" marR="91440" marT="45720" marB="45720">
                    <a:solidFill>
                      <a:srgbClr val="FFFFFF"/>
                    </a:solidFill>
                  </a:tcPr>
                </a:tc>
                <a:tc>
                  <a:txBody>
                    <a:bodyPr/>
                    <a:lstStyle/>
                    <a:p>
                      <a:r>
                        <a:rPr sz="1800" b="0">
                          <a:solidFill>
                            <a:srgbClr val="333F4A"/>
                          </a:solidFill>
                          <a:latin typeface="Arial"/>
                          <a:ea typeface="Arial"/>
                          <a:cs typeface="Arial"/>
                        </a:rPr>
                        <a:t>Both periods</a:t>
                      </a:r>
                    </a:p>
                  </a:txBody>
                  <a:tcPr marL="91440" marR="91440" marT="45720" marB="45720">
                    <a:solidFill>
                      <a:srgbClr val="FFFFFF"/>
                    </a:solidFill>
                  </a:tcPr>
                </a:tc>
                <a:tc>
                  <a:txBody>
                    <a:bodyPr/>
                    <a:lstStyle/>
                    <a:p>
                      <a:r>
                        <a:rPr sz="1800" b="0">
                          <a:solidFill>
                            <a:srgbClr val="333F4A"/>
                          </a:solidFill>
                          <a:latin typeface="Arial"/>
                          <a:ea typeface="Arial"/>
                          <a:cs typeface="Arial"/>
                        </a:rPr>
                        <a:t>800</a:t>
                      </a:r>
                    </a:p>
                  </a:txBody>
                  <a:tcPr marL="91440" marR="91440" marT="45720" marB="45720">
                    <a:solidFill>
                      <a:srgbClr val="FFFFFF"/>
                    </a:solidFill>
                  </a:tcPr>
                </a:tc>
              </a:tr>
              <a:tr h="1143000">
                <a:tc>
                  <a:txBody>
                    <a:bodyPr/>
                    <a:lstStyle/>
                    <a:p>
                      <a:r>
                        <a:rPr sz="1800" b="0">
                          <a:solidFill>
                            <a:srgbClr val="333F4A"/>
                          </a:solidFill>
                          <a:latin typeface="Arial"/>
                          <a:ea typeface="Arial"/>
                          <a:cs typeface="Arial"/>
                        </a:rPr>
                        <a:t>100 t</a:t>
                      </a:r>
                    </a:p>
                  </a:txBody>
                  <a:tcPr marL="91440" marR="91440" marT="45720" marB="45720">
                    <a:solidFill>
                      <a:srgbClr val="FFFFFF"/>
                    </a:solidFill>
                  </a:tcPr>
                </a:tc>
                <a:tc>
                  <a:txBody>
                    <a:bodyPr/>
                    <a:lstStyle/>
                    <a:p>
                      <a:r>
                        <a:rPr sz="1800" b="0">
                          <a:solidFill>
                            <a:srgbClr val="333F4A"/>
                          </a:solidFill>
                          <a:latin typeface="Arial"/>
                          <a:ea typeface="Arial"/>
                          <a:cs typeface="Arial"/>
                        </a:rPr>
                        <a:t>100, 0</a:t>
                      </a:r>
                    </a:p>
                  </a:txBody>
                  <a:tcPr marL="91440" marR="91440" marT="45720" marB="45720">
                    <a:solidFill>
                      <a:srgbClr val="FFFFFF"/>
                    </a:solidFill>
                  </a:tcPr>
                </a:tc>
                <a:tc>
                  <a:txBody>
                    <a:bodyPr/>
                    <a:lstStyle/>
                    <a:p>
                      <a:r>
                        <a:rPr sz="1800" b="0">
                          <a:solidFill>
                            <a:srgbClr val="333F4A"/>
                          </a:solidFill>
                          <a:latin typeface="Arial"/>
                          <a:ea typeface="Arial"/>
                          <a:cs typeface="Arial"/>
                        </a:rPr>
                        <a:t>Period 1 only</a:t>
                      </a:r>
                    </a:p>
                  </a:txBody>
                  <a:tcPr marL="91440" marR="91440" marT="45720" marB="45720">
                    <a:solidFill>
                      <a:srgbClr val="FFFFFF"/>
                    </a:solidFill>
                  </a:tcPr>
                </a:tc>
                <a:tc>
                  <a:txBody>
                    <a:bodyPr/>
                    <a:lstStyle/>
                    <a:p>
                      <a:r>
                        <a:rPr sz="1800" b="0">
                          <a:solidFill>
                            <a:srgbClr val="333F4A"/>
                          </a:solidFill>
                          <a:latin typeface="Arial"/>
                          <a:ea typeface="Arial"/>
                          <a:cs typeface="Arial"/>
                        </a:rPr>
                        <a:t>660</a:t>
                      </a:r>
                    </a:p>
                  </a:txBody>
                  <a:tcPr marL="91440" marR="91440" marT="45720" marB="45720">
                    <a:solidFill>
                      <a:srgbClr val="FFFFFF"/>
                    </a:solidFill>
                  </a:tcPr>
                </a:tc>
              </a:tr>
            </a:tbl>
          </a:graphicData>
        </a:graphic>
      </p:graphicFrame>
      <p:sp>
        <p:nvSpPr>
          <p:cNvPr id="3" name="">
            <a:extLst xmlns:a="http://schemas.openxmlformats.org/drawingml/2006/main">
              <a:ext uri="{FF2B5EF4-FFF2-40B4-BE49-F238E27FC236}">
                <a16:creationId xmlns:a16="http://schemas.microsoft.com/office/drawing/2014/main" id="{B6CBA905-E592-4BB8-9C0C-81E41D921B83}"/>
              </a:ext>
            </a:extLst>
          </p:cNvPr>
          <p:cNvSpPr>
            <a:spLocks xmlns:a="http://schemas.openxmlformats.org/drawingml/2006/main" noGrp="1"/>
          </p:cNvSpPr>
          <p:nvPr/>
        </p:nvSpPr>
        <p:spPr>
          <a:xfrm xmlns:a="http://schemas.openxmlformats.org/drawingml/2006/main">
            <a:off x="723900" y="5276850"/>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333F4A"/>
                </a:solidFill>
                <a:latin typeface="Arial"/>
                <a:ea typeface="Arial"/>
                <a:cs typeface="Arial"/>
              </a:defRPr>
            </a:pPr>
            <a:r>
              <a:rPr sz="1950" b="0">
                <a:solidFill>
                  <a:srgbClr val="333F4A"/>
                </a:solidFill>
                <a:latin typeface="Arial"/>
                <a:ea typeface="Arial"/>
                <a:cs typeface="Arial"/>
              </a:rPr>
              <a:t>The 140 USD saving combines cheaper early production with removal of period-2 setup.</a:t>
            </a:r>
          </a:p>
        </p:txBody>
      </p:sp>
      <p:sp>
        <p:nvSpPr>
          <p:cNvPr id="4" name="">
            <a:extLst xmlns:a="http://schemas.openxmlformats.org/drawingml/2006/main">
              <a:ext uri="{FF2B5EF4-FFF2-40B4-BE49-F238E27FC236}">
                <a16:creationId xmlns:a16="http://schemas.microsoft.com/office/drawing/2014/main" id="{71D317AC-5995-47F2-A7A9-6782CAB08042}"/>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38</a:t>
            </a:r>
          </a:p>
        </p:txBody>
      </p:sp>
    </p:spTree>
    <p:extLst>
      <p:ext uri="{BB962C8B-B14F-4D97-AF65-F5344CB8AC3E}">
        <p14:creationId xmlns:p14="http://schemas.microsoft.com/office/powerpoint/2010/main" val="1294766702"/>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6A895DEA-641B-4160-99D8-3CB429B11C58}"/>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A final model audit</a:t>
            </a:r>
          </a:p>
        </p:txBody>
      </p:sp>
      <p:sp>
        <p:nvSpPr>
          <p:cNvPr id="2" name="">
            <a:extLst xmlns:a="http://schemas.openxmlformats.org/drawingml/2006/main">
              <a:ext uri="{FF2B5EF4-FFF2-40B4-BE49-F238E27FC236}">
                <a16:creationId xmlns:a16="http://schemas.microsoft.com/office/drawing/2014/main" id="{0CC5B4BE-524B-47D7-BE3D-150ED4957D43}"/>
              </a:ext>
            </a:extLst>
          </p:cNvPr>
          <p:cNvSpPr>
            <a:spLocks xmlns:a="http://schemas.openxmlformats.org/drawingml/2006/main" noGrp="1"/>
          </p:cNvSpPr>
          <p:nvPr/>
        </p:nvSpPr>
        <p:spPr>
          <a:xfrm xmlns:a="http://schemas.openxmlformats.org/drawingml/2006/main">
            <a:off x="723900" y="169545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333F4A"/>
                </a:solidFill>
                <a:latin typeface="Arial"/>
                <a:ea typeface="Arial"/>
                <a:cs typeface="Arial"/>
              </a:defRPr>
            </a:pPr>
            <a:r>
              <a:rPr sz="2100" b="0">
                <a:solidFill>
                  <a:srgbClr val="333F4A"/>
                </a:solidFill>
                <a:latin typeface="Arial"/>
                <a:ea typeface="Arial"/>
                <a:cs typeface="Arial"/>
              </a:rPr>
              <a:t>Every variable has a meaning, unit, and domain.</a:t>
            </a:r>
          </a:p>
        </p:txBody>
      </p:sp>
      <p:sp>
        <p:nvSpPr>
          <p:cNvPr id="3" name="">
            <a:extLst xmlns:a="http://schemas.openxmlformats.org/drawingml/2006/main">
              <a:ext uri="{FF2B5EF4-FFF2-40B4-BE49-F238E27FC236}">
                <a16:creationId xmlns:a16="http://schemas.microsoft.com/office/drawing/2014/main" id="{85DBB7F1-594E-4D38-9FBC-F210462BFB1B}"/>
              </a:ext>
            </a:extLst>
          </p:cNvPr>
          <p:cNvSpPr>
            <a:spLocks xmlns:a="http://schemas.openxmlformats.org/drawingml/2006/main" noGrp="1"/>
          </p:cNvSpPr>
          <p:nvPr/>
        </p:nvSpPr>
        <p:spPr>
          <a:xfrm xmlns:a="http://schemas.openxmlformats.org/drawingml/2006/main">
            <a:off x="723900" y="232410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333F4A"/>
                </a:solidFill>
                <a:latin typeface="Arial"/>
                <a:ea typeface="Arial"/>
                <a:cs typeface="Arial"/>
              </a:defRPr>
            </a:pPr>
            <a:r>
              <a:rPr sz="2100" b="0">
                <a:solidFill>
                  <a:srgbClr val="333F4A"/>
                </a:solidFill>
                <a:latin typeface="Arial"/>
                <a:ea typeface="Arial"/>
                <a:cs typeface="Arial"/>
              </a:rPr>
              <a:t>Every required balance includes its boundary conditions.</a:t>
            </a:r>
          </a:p>
        </p:txBody>
      </p:sp>
      <p:sp>
        <p:nvSpPr>
          <p:cNvPr id="4" name="">
            <a:extLst xmlns:a="http://schemas.openxmlformats.org/drawingml/2006/main">
              <a:ext uri="{FF2B5EF4-FFF2-40B4-BE49-F238E27FC236}">
                <a16:creationId xmlns:a16="http://schemas.microsoft.com/office/drawing/2014/main" id="{83F45C67-B5B8-46FC-B0BD-26F81168D0A3}"/>
              </a:ext>
            </a:extLst>
          </p:cNvPr>
          <p:cNvSpPr>
            <a:spLocks xmlns:a="http://schemas.openxmlformats.org/drawingml/2006/main" noGrp="1"/>
          </p:cNvSpPr>
          <p:nvPr/>
        </p:nvSpPr>
        <p:spPr>
          <a:xfrm xmlns:a="http://schemas.openxmlformats.org/drawingml/2006/main">
            <a:off x="723900" y="295275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333F4A"/>
                </a:solidFill>
                <a:latin typeface="Arial"/>
                <a:ea typeface="Arial"/>
                <a:cs typeface="Arial"/>
              </a:defRPr>
            </a:pPr>
            <a:r>
              <a:rPr sz="2100" b="0">
                <a:solidFill>
                  <a:srgbClr val="333F4A"/>
                </a:solidFill>
                <a:latin typeface="Arial"/>
                <a:ea typeface="Arial"/>
                <a:cs typeface="Arial"/>
              </a:rPr>
              <a:t>Every implication works in both binary states.</a:t>
            </a:r>
          </a:p>
        </p:txBody>
      </p:sp>
      <p:sp>
        <p:nvSpPr>
          <p:cNvPr id="5" name="">
            <a:extLst xmlns:a="http://schemas.openxmlformats.org/drawingml/2006/main">
              <a:ext uri="{FF2B5EF4-FFF2-40B4-BE49-F238E27FC236}">
                <a16:creationId xmlns:a16="http://schemas.microsoft.com/office/drawing/2014/main" id="{69E9F5B5-B486-4F8C-8ABE-98EF1558EE8F}"/>
              </a:ext>
            </a:extLst>
          </p:cNvPr>
          <p:cNvSpPr>
            <a:spLocks xmlns:a="http://schemas.openxmlformats.org/drawingml/2006/main" noGrp="1"/>
          </p:cNvSpPr>
          <p:nvPr/>
        </p:nvSpPr>
        <p:spPr>
          <a:xfrm xmlns:a="http://schemas.openxmlformats.org/drawingml/2006/main">
            <a:off x="723900" y="358140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333F4A"/>
                </a:solidFill>
                <a:latin typeface="Arial"/>
                <a:ea typeface="Arial"/>
                <a:cs typeface="Arial"/>
              </a:defRPr>
            </a:pPr>
            <a:r>
              <a:rPr sz="2100" b="0">
                <a:solidFill>
                  <a:srgbClr val="333F4A"/>
                </a:solidFill>
                <a:latin typeface="Arial"/>
                <a:ea typeface="Arial"/>
                <a:cs typeface="Arial"/>
              </a:rPr>
              <a:t>Every big-M follows from a valid bound.</a:t>
            </a:r>
          </a:p>
        </p:txBody>
      </p:sp>
      <p:sp>
        <p:nvSpPr>
          <p:cNvPr id="6" name="">
            <a:extLst xmlns:a="http://schemas.openxmlformats.org/drawingml/2006/main">
              <a:ext uri="{FF2B5EF4-FFF2-40B4-BE49-F238E27FC236}">
                <a16:creationId xmlns:a16="http://schemas.microsoft.com/office/drawing/2014/main" id="{84D4FAF5-4A97-47DF-8AD6-9F5D1263004F}"/>
              </a:ext>
            </a:extLst>
          </p:cNvPr>
          <p:cNvSpPr>
            <a:spLocks xmlns:a="http://schemas.openxmlformats.org/drawingml/2006/main" noGrp="1"/>
          </p:cNvSpPr>
          <p:nvPr/>
        </p:nvSpPr>
        <p:spPr>
          <a:xfrm xmlns:a="http://schemas.openxmlformats.org/drawingml/2006/main">
            <a:off x="723900" y="421005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333F4A"/>
                </a:solidFill>
                <a:latin typeface="Arial"/>
                <a:ea typeface="Arial"/>
                <a:cs typeface="Arial"/>
              </a:defRPr>
            </a:pPr>
            <a:r>
              <a:rPr sz="2100" b="0">
                <a:solidFill>
                  <a:srgbClr val="333F4A"/>
                </a:solidFill>
                <a:latin typeface="Arial"/>
                <a:ea typeface="Arial"/>
                <a:cs typeface="Arial"/>
              </a:rPr>
              <a:t>One feasible point and one rejected point agree with the problem.</a:t>
            </a:r>
          </a:p>
        </p:txBody>
      </p:sp>
      <p:sp>
        <p:nvSpPr>
          <p:cNvPr id="7" name="">
            <a:extLst xmlns:a="http://schemas.openxmlformats.org/drawingml/2006/main">
              <a:ext uri="{FF2B5EF4-FFF2-40B4-BE49-F238E27FC236}">
                <a16:creationId xmlns:a16="http://schemas.microsoft.com/office/drawing/2014/main" id="{D32EFCAB-B48A-4493-8410-9A0247BF30E4}"/>
              </a:ext>
            </a:extLst>
          </p:cNvPr>
          <p:cNvSpPr>
            <a:spLocks xmlns:a="http://schemas.openxmlformats.org/drawingml/2006/main" noGrp="1"/>
          </p:cNvSpPr>
          <p:nvPr/>
        </p:nvSpPr>
        <p:spPr>
          <a:xfrm xmlns:a="http://schemas.openxmlformats.org/drawingml/2006/main">
            <a:off x="723900" y="483870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333F4A"/>
                </a:solidFill>
                <a:latin typeface="Arial"/>
                <a:ea typeface="Arial"/>
                <a:cs typeface="Arial"/>
              </a:defRPr>
            </a:pPr>
            <a:r>
              <a:rPr sz="2100" b="0">
                <a:solidFill>
                  <a:srgbClr val="333F4A"/>
                </a:solidFill>
                <a:latin typeface="Arial"/>
                <a:ea typeface="Arial"/>
                <a:cs typeface="Arial"/>
              </a:rPr>
              <a:t>The reported optimum passes physical and numerical checks.</a:t>
            </a:r>
          </a:p>
        </p:txBody>
      </p:sp>
      <p:sp>
        <p:nvSpPr>
          <p:cNvPr id="8" name="">
            <a:extLst xmlns:a="http://schemas.openxmlformats.org/drawingml/2006/main">
              <a:ext uri="{FF2B5EF4-FFF2-40B4-BE49-F238E27FC236}">
                <a16:creationId xmlns:a16="http://schemas.microsoft.com/office/drawing/2014/main" id="{B956869D-F0FF-4D4F-BB11-AF244B4B9489}"/>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39</a:t>
            </a:r>
          </a:p>
        </p:txBody>
      </p:sp>
    </p:spTree>
    <p:extLst>
      <p:ext uri="{BB962C8B-B14F-4D97-AF65-F5344CB8AC3E}">
        <p14:creationId xmlns:p14="http://schemas.microsoft.com/office/powerpoint/2010/main" val="950036584"/>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8B463F7-9781-468F-88BE-D05855B99B08}"/>
              </a:ext>
            </a:extLst>
          </p:cNvPr>
          <p:cNvSpPr>
            <a:spLocks xmlns:a="http://schemas.openxmlformats.org/drawingml/2006/main" noGrp="1"/>
          </p:cNvSpPr>
          <p:nvPr/>
        </p:nvSpPr>
        <p:spPr>
          <a:xfrm xmlns:a="http://schemas.openxmlformats.org/drawingml/2006/main">
            <a:off x="685800" y="409575"/>
            <a:ext cx="108204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F6E6B"/>
                </a:solidFill>
                <a:latin typeface="Arial"/>
                <a:ea typeface="Arial"/>
                <a:cs typeface="Arial"/>
              </a:defRPr>
            </a:pPr>
            <a:r>
              <a:rPr sz="3450" b="1">
                <a:solidFill>
                  <a:srgbClr val="0F6E6B"/>
                </a:solidFill>
                <a:latin typeface="Arial"/>
                <a:ea typeface="Arial"/>
                <a:cs typeface="Arial"/>
              </a:rPr>
              <a:t>References and teaching materials</a:t>
            </a:r>
          </a:p>
        </p:txBody>
      </p:sp>
      <p:sp>
        <p:nvSpPr>
          <p:cNvPr id="2" name="">
            <a:extLst xmlns:a="http://schemas.openxmlformats.org/drawingml/2006/main">
              <a:ext uri="{FF2B5EF4-FFF2-40B4-BE49-F238E27FC236}">
                <a16:creationId xmlns:a16="http://schemas.microsoft.com/office/drawing/2014/main" id="{364D60B0-818C-4B9F-8018-9E4803933281}"/>
              </a:ext>
            </a:extLst>
          </p:cNvPr>
          <p:cNvSpPr>
            <a:spLocks xmlns:a="http://schemas.openxmlformats.org/drawingml/2006/main" noGrp="1"/>
          </p:cNvSpPr>
          <p:nvPr/>
        </p:nvSpPr>
        <p:spPr>
          <a:xfrm xmlns:a="http://schemas.openxmlformats.org/drawingml/2006/main">
            <a:off x="723900" y="16954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Pyomo documentation: www.pyomo.org/documentation</a:t>
            </a:r>
          </a:p>
        </p:txBody>
      </p:sp>
      <p:sp>
        <p:nvSpPr>
          <p:cNvPr id="3" name="">
            <a:extLst xmlns:a="http://schemas.openxmlformats.org/drawingml/2006/main">
              <a:ext uri="{FF2B5EF4-FFF2-40B4-BE49-F238E27FC236}">
                <a16:creationId xmlns:a16="http://schemas.microsoft.com/office/drawing/2014/main" id="{28746340-828B-4FD3-B285-D8AADACDCB74}"/>
              </a:ext>
            </a:extLst>
          </p:cNvPr>
          <p:cNvSpPr>
            <a:spLocks xmlns:a="http://schemas.openxmlformats.org/drawingml/2006/main" noGrp="1"/>
          </p:cNvSpPr>
          <p:nvPr/>
        </p:nvSpPr>
        <p:spPr>
          <a:xfrm xmlns:a="http://schemas.openxmlformats.org/drawingml/2006/main">
            <a:off x="723900" y="25336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NL4Opt competition report: arxiv.org/abs/2303.08233</a:t>
            </a:r>
          </a:p>
        </p:txBody>
      </p:sp>
      <p:sp>
        <p:nvSpPr>
          <p:cNvPr id="4" name="">
            <a:extLst xmlns:a="http://schemas.openxmlformats.org/drawingml/2006/main">
              <a:ext uri="{FF2B5EF4-FFF2-40B4-BE49-F238E27FC236}">
                <a16:creationId xmlns:a16="http://schemas.microsoft.com/office/drawing/2014/main" id="{FDF2F051-4F82-4C5B-BD29-58561B93F354}"/>
              </a:ext>
            </a:extLst>
          </p:cNvPr>
          <p:cNvSpPr>
            <a:spLocks xmlns:a="http://schemas.openxmlformats.org/drawingml/2006/main" noGrp="1"/>
          </p:cNvSpPr>
          <p:nvPr/>
        </p:nvSpPr>
        <p:spPr>
          <a:xfrm xmlns:a="http://schemas.openxmlformats.org/drawingml/2006/main">
            <a:off x="723900" y="33718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Course books and Interactive Lab: www.skhgroup.net/teaching/2105623/</a:t>
            </a:r>
          </a:p>
        </p:txBody>
      </p:sp>
      <p:sp>
        <p:nvSpPr>
          <p:cNvPr id="5" name="">
            <a:extLst xmlns:a="http://schemas.openxmlformats.org/drawingml/2006/main">
              <a:ext uri="{FF2B5EF4-FFF2-40B4-BE49-F238E27FC236}">
                <a16:creationId xmlns:a16="http://schemas.microsoft.com/office/drawing/2014/main" id="{226151B1-CB02-42FB-8AF5-095FF49AAFD6}"/>
              </a:ext>
            </a:extLst>
          </p:cNvPr>
          <p:cNvSpPr>
            <a:spLocks xmlns:a="http://schemas.openxmlformats.org/drawingml/2006/main" noGrp="1"/>
          </p:cNvSpPr>
          <p:nvPr/>
        </p:nvSpPr>
        <p:spPr>
          <a:xfrm xmlns:a="http://schemas.openxmlformats.org/drawingml/2006/main">
            <a:off x="723900" y="42100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333F4A"/>
                </a:solidFill>
                <a:latin typeface="Arial"/>
                <a:ea typeface="Arial"/>
                <a:cs typeface="Arial"/>
              </a:defRPr>
            </a:pPr>
            <a:r>
              <a:rPr sz="2325" b="0">
                <a:solidFill>
                  <a:srgbClr val="333F4A"/>
                </a:solidFill>
                <a:latin typeface="Arial"/>
                <a:ea typeface="Arial"/>
                <a:cs typeface="Arial"/>
              </a:rPr>
              <a:t>The blending and mock-exam data in this deck are synthetic.</a:t>
            </a:r>
          </a:p>
        </p:txBody>
      </p:sp>
      <p:sp>
        <p:nvSpPr>
          <p:cNvPr id="6" name="">
            <a:extLst xmlns:a="http://schemas.openxmlformats.org/drawingml/2006/main">
              <a:ext uri="{FF2B5EF4-FFF2-40B4-BE49-F238E27FC236}">
                <a16:creationId xmlns:a16="http://schemas.microsoft.com/office/drawing/2014/main" id="{E0E0BD50-A088-441D-8601-C465C7DEB763}"/>
              </a:ext>
            </a:extLst>
          </p:cNvPr>
          <p:cNvSpPr>
            <a:spLocks xmlns:a="http://schemas.openxmlformats.org/drawingml/2006/main" noGrp="1"/>
          </p:cNvSpPr>
          <p:nvPr/>
        </p:nvSpPr>
        <p:spPr>
          <a:xfrm xmlns:a="http://schemas.openxmlformats.org/drawingml/2006/main">
            <a:off x="11096625" y="6429375"/>
            <a:ext cx="514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6727C"/>
                </a:solidFill>
                <a:latin typeface="Arial"/>
                <a:ea typeface="Arial"/>
                <a:cs typeface="Arial"/>
              </a:defRPr>
            </a:pPr>
            <a:r>
              <a:rPr sz="1275" b="0">
                <a:solidFill>
                  <a:srgbClr val="66727C"/>
                </a:solidFill>
                <a:latin typeface="Arial"/>
                <a:ea typeface="Arial"/>
                <a:cs typeface="Arial"/>
              </a:rPr>
              <a:t>40</a:t>
            </a:r>
          </a:p>
        </p:txBody>
      </p:sp>
    </p:spTree>
    <p:extLst>
      <p:ext uri="{BB962C8B-B14F-4D97-AF65-F5344CB8AC3E}">
        <p14:creationId xmlns:p14="http://schemas.microsoft.com/office/powerpoint/2010/main" val="35415340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2026-10-05T02:43:34.5750000Z</dcterms:created>
  <dcterms:modified xsi:type="dcterms:W3CDTF">2026-10-05T02:43:34.5750000Z</dcterms:modified>
</coreProperties>
</file>