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svg" ContentType="image/svg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Default Extension="mp3" ContentType="audio/mpeg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8b65911beec1479c" /><Relationship Type="http://schemas.openxmlformats.org/officeDocument/2006/relationships/extended-properties" Target="/docProps/app.xml" Id="R20080d4cfc104cca" /><Relationship Type="http://schemas.openxmlformats.org/officeDocument/2006/relationships/officeDocument" Target="/ppt/presentation.xml" Id="Rb5286e6594af44c6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1ffbf8d9e5d4731"/>
  </p:sldMasterIdLst>
  <p:sldIdLst>
    <p:sldId xmlns:r="http://schemas.openxmlformats.org/officeDocument/2006/relationships" id="256" r:id="Rcada2bf60f874330"/>
    <p:sldId xmlns:r="http://schemas.openxmlformats.org/officeDocument/2006/relationships" id="257" r:id="R2917371dbae8494d"/>
    <p:sldId xmlns:r="http://schemas.openxmlformats.org/officeDocument/2006/relationships" id="258" r:id="R8ec0d83353d94d0b"/>
    <p:sldId xmlns:r="http://schemas.openxmlformats.org/officeDocument/2006/relationships" id="259" r:id="R2c4d4d6531dd4de2"/>
    <p:sldId xmlns:r="http://schemas.openxmlformats.org/officeDocument/2006/relationships" id="260" r:id="Rb152e324645249b5"/>
    <p:sldId xmlns:r="http://schemas.openxmlformats.org/officeDocument/2006/relationships" id="261" r:id="R96893b40fa8348f5"/>
    <p:sldId xmlns:r="http://schemas.openxmlformats.org/officeDocument/2006/relationships" id="262" r:id="Rca1cd6def5b1461d"/>
    <p:sldId xmlns:r="http://schemas.openxmlformats.org/officeDocument/2006/relationships" id="263" r:id="R26506e6ae7ef4e5b"/>
    <p:sldId xmlns:r="http://schemas.openxmlformats.org/officeDocument/2006/relationships" id="264" r:id="Rc00c8b519fc947ae"/>
    <p:sldId xmlns:r="http://schemas.openxmlformats.org/officeDocument/2006/relationships" id="265" r:id="Rddaffbc436324c27"/>
    <p:sldId xmlns:r="http://schemas.openxmlformats.org/officeDocument/2006/relationships" id="266" r:id="R515679662b104c33"/>
    <p:sldId xmlns:r="http://schemas.openxmlformats.org/officeDocument/2006/relationships" id="267" r:id="R0ab2d9cdcb6d4f27"/>
    <p:sldId xmlns:r="http://schemas.openxmlformats.org/officeDocument/2006/relationships" id="268" r:id="Rd2ca5d0526b94759"/>
    <p:sldId xmlns:r="http://schemas.openxmlformats.org/officeDocument/2006/relationships" id="269" r:id="Rcc548193562a4f48"/>
    <p:sldId xmlns:r="http://schemas.openxmlformats.org/officeDocument/2006/relationships" id="270" r:id="R268a9304c94e4bfa"/>
    <p:sldId xmlns:r="http://schemas.openxmlformats.org/officeDocument/2006/relationships" id="271" r:id="R664006010d354d3f"/>
    <p:sldId xmlns:r="http://schemas.openxmlformats.org/officeDocument/2006/relationships" id="272" r:id="R4bb572660ff64d06"/>
    <p:sldId xmlns:r="http://schemas.openxmlformats.org/officeDocument/2006/relationships" id="273" r:id="R7d266aeb48a5494d"/>
    <p:sldId xmlns:r="http://schemas.openxmlformats.org/officeDocument/2006/relationships" id="274" r:id="Rdb4941c478b64726"/>
    <p:sldId xmlns:r="http://schemas.openxmlformats.org/officeDocument/2006/relationships" id="275" r:id="R389ed63ea9cc4372"/>
    <p:sldId xmlns:r="http://schemas.openxmlformats.org/officeDocument/2006/relationships" id="276" r:id="Re986e24eecdd49e2"/>
    <p:sldId xmlns:r="http://schemas.openxmlformats.org/officeDocument/2006/relationships" id="277" r:id="R184d4b65bf4a423d"/>
    <p:sldId xmlns:r="http://schemas.openxmlformats.org/officeDocument/2006/relationships" id="278" r:id="R26264c92c24541ef"/>
    <p:sldId xmlns:r="http://schemas.openxmlformats.org/officeDocument/2006/relationships" id="279" r:id="Re6d1c8298dbc4557"/>
    <p:sldId xmlns:r="http://schemas.openxmlformats.org/officeDocument/2006/relationships" id="280" r:id="R2d4d043a446248b3"/>
    <p:sldId xmlns:r="http://schemas.openxmlformats.org/officeDocument/2006/relationships" id="281" r:id="R0589318b8cd9470c"/>
    <p:sldId xmlns:r="http://schemas.openxmlformats.org/officeDocument/2006/relationships" id="282" r:id="Rd15849a5fea14d61"/>
    <p:sldId xmlns:r="http://schemas.openxmlformats.org/officeDocument/2006/relationships" id="283" r:id="Rb7697eab089f4a82"/>
    <p:sldId xmlns:r="http://schemas.openxmlformats.org/officeDocument/2006/relationships" id="284" r:id="R496be25f0f344acf"/>
    <p:sldId xmlns:r="http://schemas.openxmlformats.org/officeDocument/2006/relationships" id="285" r:id="R5aa4949945e142f0"/>
    <p:sldId xmlns:r="http://schemas.openxmlformats.org/officeDocument/2006/relationships" id="286" r:id="R2eeadbdf45004a3a"/>
    <p:sldId xmlns:r="http://schemas.openxmlformats.org/officeDocument/2006/relationships" id="287" r:id="R31deabd2d3ef49cb"/>
    <p:sldId xmlns:r="http://schemas.openxmlformats.org/officeDocument/2006/relationships" id="288" r:id="Rce302e41c062488f"/>
    <p:sldId xmlns:r="http://schemas.openxmlformats.org/officeDocument/2006/relationships" id="289" r:id="R50d1872a244a48f1"/>
    <p:sldId xmlns:r="http://schemas.openxmlformats.org/officeDocument/2006/relationships" id="290" r:id="Ree7962462d874863"/>
    <p:sldId xmlns:r="http://schemas.openxmlformats.org/officeDocument/2006/relationships" id="291" r:id="R917a427c0ad64bc1"/>
    <p:sldId xmlns:r="http://schemas.openxmlformats.org/officeDocument/2006/relationships" id="292" r:id="R1565c4345db24e03"/>
    <p:sldId xmlns:r="http://schemas.openxmlformats.org/officeDocument/2006/relationships" id="293" r:id="Rf8605fec308a4d18"/>
    <p:sldId xmlns:r="http://schemas.openxmlformats.org/officeDocument/2006/relationships" id="294" r:id="R875e3863f2834a33"/>
    <p:sldId xmlns:r="http://schemas.openxmlformats.org/officeDocument/2006/relationships" id="295" r:id="R9a8b9cead90743d8"/>
    <p:sldId xmlns:r="http://schemas.openxmlformats.org/officeDocument/2006/relationships" id="296" r:id="R60d59f4df997468c"/>
    <p:sldId xmlns:r="http://schemas.openxmlformats.org/officeDocument/2006/relationships" id="297" r:id="Rfaebed74886f47f6"/>
    <p:sldId xmlns:r="http://schemas.openxmlformats.org/officeDocument/2006/relationships" id="298" r:id="Ra8e3aff7a3bc4dbd"/>
    <p:sldId xmlns:r="http://schemas.openxmlformats.org/officeDocument/2006/relationships" id="299" r:id="R3fc71997ed4c4370"/>
    <p:sldId xmlns:r="http://schemas.openxmlformats.org/officeDocument/2006/relationships" id="300" r:id="Rb01aa048fda1450f"/>
    <p:sldId xmlns:r="http://schemas.openxmlformats.org/officeDocument/2006/relationships" id="301" r:id="R13d067a7cf3c4092"/>
    <p:sldId xmlns:r="http://schemas.openxmlformats.org/officeDocument/2006/relationships" id="302" r:id="R1814fedb119448fc"/>
    <p:sldId xmlns:r="http://schemas.openxmlformats.org/officeDocument/2006/relationships" id="303" r:id="R830ca0b932254fae"/>
    <p:sldId xmlns:r="http://schemas.openxmlformats.org/officeDocument/2006/relationships" id="304" r:id="Re4b28a606b874dbd"/>
    <p:sldId xmlns:r="http://schemas.openxmlformats.org/officeDocument/2006/relationships" id="305" r:id="R739bf75944da405f"/>
    <p:sldId xmlns:r="http://schemas.openxmlformats.org/officeDocument/2006/relationships" id="306" r:id="R10c8b521b2ef40e3"/>
    <p:sldId xmlns:r="http://schemas.openxmlformats.org/officeDocument/2006/relationships" id="307" r:id="R2c109e33db854b89"/>
    <p:sldId xmlns:r="http://schemas.openxmlformats.org/officeDocument/2006/relationships" id="308" r:id="Rde1bdd5d4bf04a99"/>
    <p:sldId xmlns:r="http://schemas.openxmlformats.org/officeDocument/2006/relationships" id="309" r:id="R1dce4333a6b14a7c"/>
    <p:sldId xmlns:r="http://schemas.openxmlformats.org/officeDocument/2006/relationships" id="310" r:id="R65e2b177c6f8440d"/>
    <p:sldId xmlns:r="http://schemas.openxmlformats.org/officeDocument/2006/relationships" id="311" r:id="Ra0c1cf1eb7774e5d"/>
    <p:sldId xmlns:r="http://schemas.openxmlformats.org/officeDocument/2006/relationships" id="312" r:id="R9b3f144e8ead4f0b"/>
    <p:sldId xmlns:r="http://schemas.openxmlformats.org/officeDocument/2006/relationships" id="313" r:id="Re257595961764bf5"/>
    <p:sldId xmlns:r="http://schemas.openxmlformats.org/officeDocument/2006/relationships" id="314" r:id="R70edf1661b794ee6"/>
    <p:sldId xmlns:r="http://schemas.openxmlformats.org/officeDocument/2006/relationships" id="315" r:id="R99eccdccbdf641a8"/>
    <p:sldId xmlns:r="http://schemas.openxmlformats.org/officeDocument/2006/relationships" id="316" r:id="Rb28efe6d761043d0"/>
    <p:sldId xmlns:r="http://schemas.openxmlformats.org/officeDocument/2006/relationships" id="317" r:id="Rb5d8cd973c5746ac"/>
    <p:sldId xmlns:r="http://schemas.openxmlformats.org/officeDocument/2006/relationships" id="318" r:id="R2e807bbf7853448f"/>
    <p:sldId xmlns:r="http://schemas.openxmlformats.org/officeDocument/2006/relationships" id="319" r:id="Ra923a51aaead49da"/>
    <p:sldId xmlns:r="http://schemas.openxmlformats.org/officeDocument/2006/relationships" id="320" r:id="R5708ad5b8e8f4fb2"/>
    <p:sldId xmlns:r="http://schemas.openxmlformats.org/officeDocument/2006/relationships" id="321" r:id="Rd124b2029d1544ac"/>
    <p:sldId xmlns:r="http://schemas.openxmlformats.org/officeDocument/2006/relationships" id="322" r:id="Rb659e0fb6c384add"/>
    <p:sldId xmlns:r="http://schemas.openxmlformats.org/officeDocument/2006/relationships" id="323" r:id="R08da9f31b751490a"/>
    <p:sldId xmlns:r="http://schemas.openxmlformats.org/officeDocument/2006/relationships" id="324" r:id="R2182939d1b8f4cf2"/>
    <p:sldId xmlns:r="http://schemas.openxmlformats.org/officeDocument/2006/relationships" id="325" r:id="R431dafa0e9494a3a"/>
    <p:sldId xmlns:r="http://schemas.openxmlformats.org/officeDocument/2006/relationships" id="326" r:id="R284524469c9e448e"/>
    <p:sldId xmlns:r="http://schemas.openxmlformats.org/officeDocument/2006/relationships" id="327" r:id="Ree29421197434d52"/>
    <p:sldId xmlns:r="http://schemas.openxmlformats.org/officeDocument/2006/relationships" id="328" r:id="R2b26b09eb67c4b9c"/>
    <p:sldId xmlns:r="http://schemas.openxmlformats.org/officeDocument/2006/relationships" id="329" r:id="Rfb9cc965786a4fa8"/>
    <p:sldId xmlns:r="http://schemas.openxmlformats.org/officeDocument/2006/relationships" id="330" r:id="R3e691ee4c4f24ead"/>
    <p:sldId xmlns:r="http://schemas.openxmlformats.org/officeDocument/2006/relationships" id="331" r:id="Ra722bb38151e46de"/>
    <p:sldId xmlns:r="http://schemas.openxmlformats.org/officeDocument/2006/relationships" id="332" r:id="R8f8af6792fc742a7"/>
    <p:sldId xmlns:r="http://schemas.openxmlformats.org/officeDocument/2006/relationships" id="333" r:id="R2cc503c432124cf0"/>
    <p:sldId xmlns:r="http://schemas.openxmlformats.org/officeDocument/2006/relationships" id="334" r:id="R80b9ae8833f0466d"/>
    <p:sldId xmlns:r="http://schemas.openxmlformats.org/officeDocument/2006/relationships" id="335" r:id="R245411268f4646e0"/>
    <p:sldId xmlns:r="http://schemas.openxmlformats.org/officeDocument/2006/relationships" id="336" r:id="Rfc7a046a76134896"/>
    <p:sldId xmlns:r="http://schemas.openxmlformats.org/officeDocument/2006/relationships" id="337" r:id="Rc43660672bb548d6"/>
    <p:sldId xmlns:r="http://schemas.openxmlformats.org/officeDocument/2006/relationships" id="338" r:id="R9fc0d6e267fa4ccd"/>
    <p:sldId xmlns:r="http://schemas.openxmlformats.org/officeDocument/2006/relationships" id="339" r:id="Rff345897705a43d6"/>
    <p:sldId xmlns:r="http://schemas.openxmlformats.org/officeDocument/2006/relationships" id="340" r:id="Rb681197039f14101"/>
    <p:sldId xmlns:r="http://schemas.openxmlformats.org/officeDocument/2006/relationships" id="341" r:id="R140cf04ae574414a"/>
    <p:sldId xmlns:r="http://schemas.openxmlformats.org/officeDocument/2006/relationships" id="342" r:id="R3e4a3493e1e541ef"/>
    <p:sldId xmlns:r="http://schemas.openxmlformats.org/officeDocument/2006/relationships" id="343" r:id="Rb3d389cd88c14117"/>
    <p:sldId xmlns:r="http://schemas.openxmlformats.org/officeDocument/2006/relationships" id="344" r:id="R721fd845067b41d5"/>
    <p:sldId xmlns:r="http://schemas.openxmlformats.org/officeDocument/2006/relationships" id="345" r:id="R91ac0c1e01e24390"/>
    <p:sldId xmlns:r="http://schemas.openxmlformats.org/officeDocument/2006/relationships" id="346" r:id="R4e9f878bd07149a3"/>
    <p:sldId xmlns:r="http://schemas.openxmlformats.org/officeDocument/2006/relationships" id="347" r:id="R7b6368c1cabf48fb"/>
    <p:sldId xmlns:r="http://schemas.openxmlformats.org/officeDocument/2006/relationships" id="348" r:id="R69dce1ccc65b4a4c"/>
    <p:sldId xmlns:r="http://schemas.openxmlformats.org/officeDocument/2006/relationships" id="349" r:id="R74191d99b17d4c5f"/>
    <p:sldId xmlns:r="http://schemas.openxmlformats.org/officeDocument/2006/relationships" id="350" r:id="Raca73ea07bc0432a"/>
    <p:sldId xmlns:r="http://schemas.openxmlformats.org/officeDocument/2006/relationships" id="351" r:id="R70dcfd5c69bd4168"/>
    <p:sldId xmlns:r="http://schemas.openxmlformats.org/officeDocument/2006/relationships" id="352" r:id="R77ba318a8a344f61"/>
    <p:sldId xmlns:r="http://schemas.openxmlformats.org/officeDocument/2006/relationships" id="353" r:id="R9347422af8324fcf"/>
    <p:sldId xmlns:r="http://schemas.openxmlformats.org/officeDocument/2006/relationships" id="354" r:id="Rdaacb56537e24e4c"/>
    <p:sldId xmlns:r="http://schemas.openxmlformats.org/officeDocument/2006/relationships" id="355" r:id="R5ccc8f638de34cbf"/>
  </p:sldIdLst>
  <p:sldSz cx="12192000" cy="6858000"/>
  <p:notesSz cx="6858000" cy="9144000"/>
</p:presentation>
</file>

<file path=ppt/presProps.xml><?xml version="1.0" encoding="utf-8"?>
<ns0:presentationPr xmlns:ns0="http://schemas.openxmlformats.org/presentationml/2006/main" xmlns:ns1="http://schemas.microsoft.com/office/powerpoint/2010/main" xmlns:ns2="http://schemas.microsoft.com/office/powerpoint/2012/main">
  <ns0:showPr useTimings="1"/>
  <ns0:extLst>
    <ns0:ext uri="{E76CE94A-603C-4142-B9EB-6D1370010A27}">
      <ns1:discardImageEditData val="0"/>
    </ns0:ext>
    <ns0:ext uri="{D31A062A-798A-4329-ABDD-BBA856620510}">
      <ns1:defaultImageDpi val="32767"/>
    </ns0:ext>
    <ns0:ext uri="{FD5EFAAD-0ECE-453E-9831-46B23BE46B34}">
      <ns2:chartTrackingRefBased val="1"/>
    </ns0:ext>
  </ns0:extLst>
</ns0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1c1fad2940a41ce" /><Relationship Type="http://schemas.openxmlformats.org/officeDocument/2006/relationships/slideMaster" Target="/ppt/slideMasters/slideMaster1.xml" Id="Re1ffbf8d9e5d4731" /><Relationship Type="http://schemas.openxmlformats.org/officeDocument/2006/relationships/presProps" Target="/ppt/presProps.xml" Id="Rbdb39c0690444a41" /><Relationship Type="http://schemas.openxmlformats.org/officeDocument/2006/relationships/tableStyles" Target="/ppt/tableStyles.xml" Id="R5e77f01cc47a4180" /><Relationship Type="http://schemas.openxmlformats.org/officeDocument/2006/relationships/slide" Target="/ppt/slides/slide1.xml" Id="Rcada2bf60f874330" /><Relationship Type="http://schemas.openxmlformats.org/officeDocument/2006/relationships/slide" Target="/ppt/slides/slide2.xml" Id="R2917371dbae8494d" /><Relationship Type="http://schemas.openxmlformats.org/officeDocument/2006/relationships/slide" Target="/ppt/slides/slide3.xml" Id="R8ec0d83353d94d0b" /><Relationship Type="http://schemas.openxmlformats.org/officeDocument/2006/relationships/slide" Target="/ppt/slides/slide4.xml" Id="R2c4d4d6531dd4de2" /><Relationship Type="http://schemas.openxmlformats.org/officeDocument/2006/relationships/slide" Target="/ppt/slides/slide5.xml" Id="Rb152e324645249b5" /><Relationship Type="http://schemas.openxmlformats.org/officeDocument/2006/relationships/slide" Target="/ppt/slides/slide6.xml" Id="R96893b40fa8348f5" /><Relationship Type="http://schemas.openxmlformats.org/officeDocument/2006/relationships/slide" Target="/ppt/slides/slide7.xml" Id="Rca1cd6def5b1461d" /><Relationship Type="http://schemas.openxmlformats.org/officeDocument/2006/relationships/slide" Target="/ppt/slides/slide8.xml" Id="R26506e6ae7ef4e5b" /><Relationship Type="http://schemas.openxmlformats.org/officeDocument/2006/relationships/slide" Target="/ppt/slides/slide9.xml" Id="Rc00c8b519fc947ae" /><Relationship Type="http://schemas.openxmlformats.org/officeDocument/2006/relationships/slide" Target="/ppt/slides/slide10.xml" Id="Rddaffbc436324c27" /><Relationship Type="http://schemas.openxmlformats.org/officeDocument/2006/relationships/slide" Target="/ppt/slides/slide11.xml" Id="R515679662b104c33" /><Relationship Type="http://schemas.openxmlformats.org/officeDocument/2006/relationships/slide" Target="/ppt/slides/slide12.xml" Id="R0ab2d9cdcb6d4f27" /><Relationship Type="http://schemas.openxmlformats.org/officeDocument/2006/relationships/slide" Target="/ppt/slides/slide13.xml" Id="Rd2ca5d0526b94759" /><Relationship Type="http://schemas.openxmlformats.org/officeDocument/2006/relationships/slide" Target="/ppt/slides/slide14.xml" Id="Rcc548193562a4f48" /><Relationship Type="http://schemas.openxmlformats.org/officeDocument/2006/relationships/slide" Target="/ppt/slides/slide15.xml" Id="R268a9304c94e4bfa" /><Relationship Type="http://schemas.openxmlformats.org/officeDocument/2006/relationships/slide" Target="/ppt/slides/slide16.xml" Id="R664006010d354d3f" /><Relationship Type="http://schemas.openxmlformats.org/officeDocument/2006/relationships/slide" Target="/ppt/slides/slide17.xml" Id="R4bb572660ff64d06" /><Relationship Type="http://schemas.openxmlformats.org/officeDocument/2006/relationships/slide" Target="/ppt/slides/slide18.xml" Id="R7d266aeb48a5494d" /><Relationship Type="http://schemas.openxmlformats.org/officeDocument/2006/relationships/slide" Target="/ppt/slides/slide19.xml" Id="Rdb4941c478b64726" /><Relationship Type="http://schemas.openxmlformats.org/officeDocument/2006/relationships/slide" Target="/ppt/slides/slide20.xml" Id="R389ed63ea9cc4372" /><Relationship Type="http://schemas.openxmlformats.org/officeDocument/2006/relationships/slide" Target="/ppt/slides/slide21.xml" Id="Re986e24eecdd49e2" /><Relationship Type="http://schemas.openxmlformats.org/officeDocument/2006/relationships/slide" Target="/ppt/slides/slide22.xml" Id="R184d4b65bf4a423d" /><Relationship Type="http://schemas.openxmlformats.org/officeDocument/2006/relationships/slide" Target="/ppt/slides/slide23.xml" Id="R26264c92c24541ef" /><Relationship Type="http://schemas.openxmlformats.org/officeDocument/2006/relationships/slide" Target="/ppt/slides/slide24.xml" Id="Re6d1c8298dbc4557" /><Relationship Type="http://schemas.openxmlformats.org/officeDocument/2006/relationships/slide" Target="/ppt/slides/slide25.xml" Id="R2d4d043a446248b3" /><Relationship Type="http://schemas.openxmlformats.org/officeDocument/2006/relationships/slide" Target="/ppt/slides/slide26.xml" Id="R0589318b8cd9470c" /><Relationship Type="http://schemas.openxmlformats.org/officeDocument/2006/relationships/slide" Target="/ppt/slides/slide27.xml" Id="Rd15849a5fea14d61" /><Relationship Type="http://schemas.openxmlformats.org/officeDocument/2006/relationships/slide" Target="/ppt/slides/slide28.xml" Id="Rb7697eab089f4a82" /><Relationship Type="http://schemas.openxmlformats.org/officeDocument/2006/relationships/slide" Target="/ppt/slides/slide29.xml" Id="R496be25f0f344acf" /><Relationship Type="http://schemas.openxmlformats.org/officeDocument/2006/relationships/slide" Target="/ppt/slides/slide30.xml" Id="R5aa4949945e142f0" /><Relationship Type="http://schemas.openxmlformats.org/officeDocument/2006/relationships/slide" Target="/ppt/slides/slide31.xml" Id="R2eeadbdf45004a3a" /><Relationship Type="http://schemas.openxmlformats.org/officeDocument/2006/relationships/slide" Target="/ppt/slides/slide32.xml" Id="R31deabd2d3ef49cb" /><Relationship Type="http://schemas.openxmlformats.org/officeDocument/2006/relationships/slide" Target="/ppt/slides/slide33.xml" Id="Rce302e41c062488f" /><Relationship Type="http://schemas.openxmlformats.org/officeDocument/2006/relationships/slide" Target="/ppt/slides/slide34.xml" Id="R50d1872a244a48f1" /><Relationship Type="http://schemas.openxmlformats.org/officeDocument/2006/relationships/slide" Target="/ppt/slides/slide35.xml" Id="Ree7962462d874863" /><Relationship Type="http://schemas.openxmlformats.org/officeDocument/2006/relationships/slide" Target="/ppt/slides/slide36.xml" Id="R917a427c0ad64bc1" /><Relationship Type="http://schemas.openxmlformats.org/officeDocument/2006/relationships/slide" Target="/ppt/slides/slide37.xml" Id="R1565c4345db24e03" /><Relationship Type="http://schemas.openxmlformats.org/officeDocument/2006/relationships/slide" Target="/ppt/slides/slide38.xml" Id="Rf8605fec308a4d18" /><Relationship Type="http://schemas.openxmlformats.org/officeDocument/2006/relationships/slide" Target="/ppt/slides/slide39.xml" Id="R875e3863f2834a33" /><Relationship Type="http://schemas.openxmlformats.org/officeDocument/2006/relationships/slide" Target="/ppt/slides/slide40.xml" Id="R9a8b9cead90743d8" /><Relationship Type="http://schemas.openxmlformats.org/officeDocument/2006/relationships/slide" Target="/ppt/slides/slide41.xml" Id="R60d59f4df997468c" /><Relationship Type="http://schemas.openxmlformats.org/officeDocument/2006/relationships/slide" Target="/ppt/slides/slide42.xml" Id="Rfaebed74886f47f6" /><Relationship Type="http://schemas.openxmlformats.org/officeDocument/2006/relationships/slide" Target="/ppt/slides/slide43.xml" Id="Ra8e3aff7a3bc4dbd" /><Relationship Type="http://schemas.openxmlformats.org/officeDocument/2006/relationships/slide" Target="/ppt/slides/slide44.xml" Id="R3fc71997ed4c4370" /><Relationship Type="http://schemas.openxmlformats.org/officeDocument/2006/relationships/slide" Target="/ppt/slides/slide45.xml" Id="Rb01aa048fda1450f" /><Relationship Type="http://schemas.openxmlformats.org/officeDocument/2006/relationships/slide" Target="/ppt/slides/slide46.xml" Id="R13d067a7cf3c4092" /><Relationship Type="http://schemas.openxmlformats.org/officeDocument/2006/relationships/slide" Target="/ppt/slides/slide47.xml" Id="R1814fedb119448fc" /><Relationship Type="http://schemas.openxmlformats.org/officeDocument/2006/relationships/slide" Target="/ppt/slides/slide48.xml" Id="R830ca0b932254fae" /><Relationship Type="http://schemas.openxmlformats.org/officeDocument/2006/relationships/slide" Target="/ppt/slides/slide49.xml" Id="Re4b28a606b874dbd" /><Relationship Type="http://schemas.openxmlformats.org/officeDocument/2006/relationships/slide" Target="/ppt/slides/slide50.xml" Id="R739bf75944da405f" /><Relationship Type="http://schemas.openxmlformats.org/officeDocument/2006/relationships/slide" Target="/ppt/slides/slide51.xml" Id="R10c8b521b2ef40e3" /><Relationship Type="http://schemas.openxmlformats.org/officeDocument/2006/relationships/slide" Target="/ppt/slides/slide52.xml" Id="R2c109e33db854b89" /><Relationship Type="http://schemas.openxmlformats.org/officeDocument/2006/relationships/slide" Target="/ppt/slides/slide53.xml" Id="Rde1bdd5d4bf04a99" /><Relationship Type="http://schemas.openxmlformats.org/officeDocument/2006/relationships/slide" Target="/ppt/slides/slide54.xml" Id="R1dce4333a6b14a7c" /><Relationship Type="http://schemas.openxmlformats.org/officeDocument/2006/relationships/slide" Target="/ppt/slides/slide55.xml" Id="R65e2b177c6f8440d" /><Relationship Type="http://schemas.openxmlformats.org/officeDocument/2006/relationships/slide" Target="/ppt/slides/slide56.xml" Id="Ra0c1cf1eb7774e5d" /><Relationship Type="http://schemas.openxmlformats.org/officeDocument/2006/relationships/slide" Target="/ppt/slides/slide57.xml" Id="R9b3f144e8ead4f0b" /><Relationship Type="http://schemas.openxmlformats.org/officeDocument/2006/relationships/slide" Target="/ppt/slides/slide58.xml" Id="Re257595961764bf5" /><Relationship Type="http://schemas.openxmlformats.org/officeDocument/2006/relationships/slide" Target="/ppt/slides/slide59.xml" Id="R70edf1661b794ee6" /><Relationship Type="http://schemas.openxmlformats.org/officeDocument/2006/relationships/slide" Target="/ppt/slides/slide60.xml" Id="R99eccdccbdf641a8" /><Relationship Type="http://schemas.openxmlformats.org/officeDocument/2006/relationships/slide" Target="/ppt/slides/slide61.xml" Id="Rb28efe6d761043d0" /><Relationship Type="http://schemas.openxmlformats.org/officeDocument/2006/relationships/slide" Target="/ppt/slides/slide62.xml" Id="Rb5d8cd973c5746ac" /><Relationship Type="http://schemas.openxmlformats.org/officeDocument/2006/relationships/slide" Target="/ppt/slides/slide63.xml" Id="R2e807bbf7853448f" /><Relationship Type="http://schemas.openxmlformats.org/officeDocument/2006/relationships/slide" Target="/ppt/slides/slide64.xml" Id="Ra923a51aaead49da" /><Relationship Type="http://schemas.openxmlformats.org/officeDocument/2006/relationships/slide" Target="/ppt/slides/slide65.xml" Id="R5708ad5b8e8f4fb2" /><Relationship Type="http://schemas.openxmlformats.org/officeDocument/2006/relationships/slide" Target="/ppt/slides/slide66.xml" Id="Rd124b2029d1544ac" /><Relationship Type="http://schemas.openxmlformats.org/officeDocument/2006/relationships/slide" Target="/ppt/slides/slide67.xml" Id="Rb659e0fb6c384add" /><Relationship Type="http://schemas.openxmlformats.org/officeDocument/2006/relationships/slide" Target="/ppt/slides/slide68.xml" Id="R08da9f31b751490a" /><Relationship Type="http://schemas.openxmlformats.org/officeDocument/2006/relationships/slide" Target="/ppt/slides/slide69.xml" Id="R2182939d1b8f4cf2" /><Relationship Type="http://schemas.openxmlformats.org/officeDocument/2006/relationships/slide" Target="/ppt/slides/slide70.xml" Id="R431dafa0e9494a3a" /><Relationship Type="http://schemas.openxmlformats.org/officeDocument/2006/relationships/slide" Target="/ppt/slides/slide71.xml" Id="R284524469c9e448e" /><Relationship Type="http://schemas.openxmlformats.org/officeDocument/2006/relationships/slide" Target="/ppt/slides/slide72.xml" Id="Ree29421197434d52" /><Relationship Type="http://schemas.openxmlformats.org/officeDocument/2006/relationships/slide" Target="/ppt/slides/slide73.xml" Id="R2b26b09eb67c4b9c" /><Relationship Type="http://schemas.openxmlformats.org/officeDocument/2006/relationships/slide" Target="/ppt/slides/slide74.xml" Id="Rfb9cc965786a4fa8" /><Relationship Type="http://schemas.openxmlformats.org/officeDocument/2006/relationships/slide" Target="/ppt/slides/slide75.xml" Id="R3e691ee4c4f24ead" /><Relationship Type="http://schemas.openxmlformats.org/officeDocument/2006/relationships/slide" Target="/ppt/slides/slide76.xml" Id="Ra722bb38151e46de" /><Relationship Type="http://schemas.openxmlformats.org/officeDocument/2006/relationships/slide" Target="/ppt/slides/slide77.xml" Id="R8f8af6792fc742a7" /><Relationship Type="http://schemas.openxmlformats.org/officeDocument/2006/relationships/slide" Target="/ppt/slides/slide78.xml" Id="R2cc503c432124cf0" /><Relationship Type="http://schemas.openxmlformats.org/officeDocument/2006/relationships/slide" Target="/ppt/slides/slide79.xml" Id="R80b9ae8833f0466d" /><Relationship Type="http://schemas.openxmlformats.org/officeDocument/2006/relationships/slide" Target="/ppt/slides/slide80.xml" Id="R245411268f4646e0" /><Relationship Type="http://schemas.openxmlformats.org/officeDocument/2006/relationships/slide" Target="/ppt/slides/slide81.xml" Id="Rfc7a046a76134896" /><Relationship Type="http://schemas.openxmlformats.org/officeDocument/2006/relationships/slide" Target="/ppt/slides/slide82.xml" Id="Rc43660672bb548d6" /><Relationship Type="http://schemas.openxmlformats.org/officeDocument/2006/relationships/slide" Target="/ppt/slides/slide83.xml" Id="R9fc0d6e267fa4ccd" /><Relationship Type="http://schemas.openxmlformats.org/officeDocument/2006/relationships/slide" Target="/ppt/slides/slide84.xml" Id="Rff345897705a43d6" /><Relationship Type="http://schemas.openxmlformats.org/officeDocument/2006/relationships/slide" Target="/ppt/slides/slide85.xml" Id="Rb681197039f14101" /><Relationship Type="http://schemas.openxmlformats.org/officeDocument/2006/relationships/slide" Target="/ppt/slides/slide86.xml" Id="R140cf04ae574414a" /><Relationship Type="http://schemas.openxmlformats.org/officeDocument/2006/relationships/slide" Target="/ppt/slides/slide87.xml" Id="R3e4a3493e1e541ef" /><Relationship Type="http://schemas.openxmlformats.org/officeDocument/2006/relationships/slide" Target="/ppt/slides/slide88.xml" Id="Rb3d389cd88c14117" /><Relationship Type="http://schemas.openxmlformats.org/officeDocument/2006/relationships/slide" Target="/ppt/slides/slide89.xml" Id="R721fd845067b41d5" /><Relationship Type="http://schemas.openxmlformats.org/officeDocument/2006/relationships/slide" Target="/ppt/slides/slide90.xml" Id="R91ac0c1e01e24390" /><Relationship Type="http://schemas.openxmlformats.org/officeDocument/2006/relationships/slide" Target="/ppt/slides/slide91.xml" Id="R4e9f878bd07149a3" /><Relationship Type="http://schemas.openxmlformats.org/officeDocument/2006/relationships/slide" Target="/ppt/slides/slide92.xml" Id="R7b6368c1cabf48fb" /><Relationship Type="http://schemas.openxmlformats.org/officeDocument/2006/relationships/slide" Target="/ppt/slides/slide93.xml" Id="R69dce1ccc65b4a4c" /><Relationship Type="http://schemas.openxmlformats.org/officeDocument/2006/relationships/slide" Target="/ppt/slides/slide94.xml" Id="R74191d99b17d4c5f" /><Relationship Type="http://schemas.openxmlformats.org/officeDocument/2006/relationships/slide" Target="/ppt/slides/slide95.xml" Id="Raca73ea07bc0432a" /><Relationship Type="http://schemas.openxmlformats.org/officeDocument/2006/relationships/slide" Target="/ppt/slides/slide96.xml" Id="R70dcfd5c69bd4168" /><Relationship Type="http://schemas.openxmlformats.org/officeDocument/2006/relationships/slide" Target="/ppt/slides/slide97.xml" Id="R77ba318a8a344f61" /><Relationship Type="http://schemas.openxmlformats.org/officeDocument/2006/relationships/slide" Target="/ppt/slides/slide98.xml" Id="R9347422af8324fcf" /><Relationship Type="http://schemas.openxmlformats.org/officeDocument/2006/relationships/slide" Target="/ppt/slides/slide99.xml" Id="Rdaacb56537e24e4c" /><Relationship Type="http://schemas.openxmlformats.org/officeDocument/2006/relationships/slide" Target="/ppt/slides/slide100.xml" Id="R5ccc8f638de34cbf" /></Relationship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b97531365f14624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4e0c4fe55a74ffe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d064fd2302441b8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0a1199499de4230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302de5344154645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525a363901144aa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6B5A5CD2-3568-44E9-A364-D372B4F9024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19D55394-A6D9-47C5-BEFE-2B6D89633035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F285FA32-3A76-43E1-8993-49CE98F8B4B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094F2AA6-2851-416B-9619-ECD77A2711E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4E74DA1B-E87D-4A52-A872-8A594CFC11E2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0321C00E-2AB1-42BB-B4EC-6CC5DA300E3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A0541567-48E9-4D5B-B8B0-01562AA069B9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EBE575FB-BF54-4876-A9E2-DC072499BECC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E0A8830E-1E0A-44A3-A6CE-15F24CA1ABB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D6C88C33-A3A2-487D-BADD-2651498073C6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1523cab24144229" /><Relationship Type="http://schemas.openxmlformats.org/officeDocument/2006/relationships/slideLayout" Target="/ppt/slideLayouts/slideLayout1.xml" Id="R66a6d1b0fa904ebd" /><Relationship Type="http://schemas.openxmlformats.org/officeDocument/2006/relationships/slideLayout" Target="/ppt/slideLayouts/slideLayout2.xml" Id="R849ab66667234b2c" /><Relationship Type="http://schemas.openxmlformats.org/officeDocument/2006/relationships/slideLayout" Target="/ppt/slideLayouts/slideLayout3.xml" Id="R6131d98a4303418b" /><Relationship Type="http://schemas.openxmlformats.org/officeDocument/2006/relationships/slideLayout" Target="/ppt/slideLayouts/slideLayout4.xml" Id="Re596e7a7ecb44681" /><Relationship Type="http://schemas.openxmlformats.org/officeDocument/2006/relationships/slideLayout" Target="/ppt/slideLayouts/slideLayout5.xml" Id="Ra5c44649d3bb495f" /><Relationship Type="http://schemas.openxmlformats.org/officeDocument/2006/relationships/slideLayout" Target="/ppt/slideLayouts/slideLayout6.xml" Id="R9cc4cac3044644b4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66a6d1b0fa904ebd"/>
    <p:sldLayoutId xmlns:r="http://schemas.openxmlformats.org/officeDocument/2006/relationships" id="2147483650" r:id="R849ab66667234b2c"/>
    <p:sldLayoutId xmlns:r="http://schemas.openxmlformats.org/officeDocument/2006/relationships" id="2147483651" r:id="R6131d98a4303418b"/>
    <p:sldLayoutId xmlns:r="http://schemas.openxmlformats.org/officeDocument/2006/relationships" id="2147483652" r:id="Re596e7a7ecb44681"/>
    <p:sldLayoutId xmlns:r="http://schemas.openxmlformats.org/officeDocument/2006/relationships" id="2147483653" r:id="Ra5c44649d3bb495f"/>
    <p:sldLayoutId xmlns:r="http://schemas.openxmlformats.org/officeDocument/2006/relationships" id="2147483654" r:id="R9cc4cac3044644b4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46bc4ca902d34ceb" /><ns0:Relationship Type="http://schemas.openxmlformats.org/officeDocument/2006/relationships/image" Target="/ppt/media/image.png" Id="R2719c677162c4701" /><ns0:Relationship Type="http://schemas.openxmlformats.org/officeDocument/2006/relationships/image" Target="/ppt/media/image.svg" Id="R3e3694d916364345" /><ns0:Relationship Id="rIdNarrationAudio" Type="http://schemas.openxmlformats.org/officeDocument/2006/relationships/audio" Target="../media/narration-01.mp3" /><ns0:Relationship Id="rIdNarrationMedia" Type="http://schemas.microsoft.com/office/2007/relationships/media" Target="../media/narration-01.mp3" /><ns0:Relationship Id="rIdNarrationIcon" Type="http://schemas.openxmlformats.org/officeDocument/2006/relationships/image" Target="../media/narration-icon.png" /></ns0:Relationships>
</file>

<file path=ppt/slides/_rels/slide2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0ef5ac7f6a144b6b" /><ns0:Relationship Id="rIdNarrationAudio" Type="http://schemas.openxmlformats.org/officeDocument/2006/relationships/audio" Target="../media/narration-02.mp3" /><ns0:Relationship Id="rIdNarrationMedia" Type="http://schemas.microsoft.com/office/2007/relationships/media" Target="../media/narration-02.mp3" /><ns0:Relationship Id="rIdNarrationIcon" Type="http://schemas.openxmlformats.org/officeDocument/2006/relationships/image" Target="../media/narration-icon.png" /></ns0:Relationships>
</file>

<file path=ppt/slides/_rels/slide3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ba79e5910a334439" /><ns0:Relationship Id="rIdNarrationAudio" Type="http://schemas.openxmlformats.org/officeDocument/2006/relationships/audio" Target="../media/narration-03.mp3" /><ns0:Relationship Id="rIdNarrationMedia" Type="http://schemas.microsoft.com/office/2007/relationships/media" Target="../media/narration-03.mp3" /><ns0:Relationship Id="rIdNarrationIcon" Type="http://schemas.openxmlformats.org/officeDocument/2006/relationships/image" Target="../media/narration-icon.png" /></ns0:Relationships>
</file>

<file path=ppt/slides/_rels/slide4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41106282a17e4d29" /><ns0:Relationship Id="rIdNarrationAudio" Type="http://schemas.openxmlformats.org/officeDocument/2006/relationships/audio" Target="../media/narration-04.mp3" /><ns0:Relationship Id="rIdNarrationMedia" Type="http://schemas.microsoft.com/office/2007/relationships/media" Target="../media/narration-04.mp3" /><ns0:Relationship Id="rIdNarrationIcon" Type="http://schemas.openxmlformats.org/officeDocument/2006/relationships/image" Target="../media/narration-icon.png" /></ns0:Relationships>
</file>

<file path=ppt/slides/_rels/slide5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87404f2e5028441f" /><ns0:Relationship Type="http://schemas.openxmlformats.org/officeDocument/2006/relationships/image" Target="/ppt/media/image2.png" Id="R07b1d766fa3a432d" /><ns0:Relationship Type="http://schemas.openxmlformats.org/officeDocument/2006/relationships/image" Target="/ppt/media/image2.svg" Id="R4aa4d8cda02b4b06" /><ns0:Relationship Id="rIdNarrationAudio" Type="http://schemas.openxmlformats.org/officeDocument/2006/relationships/audio" Target="../media/narration-05.mp3" /><ns0:Relationship Id="rIdNarrationMedia" Type="http://schemas.microsoft.com/office/2007/relationships/media" Target="../media/narration-05.mp3" /><ns0:Relationship Id="rIdNarrationIcon" Type="http://schemas.openxmlformats.org/officeDocument/2006/relationships/image" Target="../media/narration-icon.png" /></ns0:Relationships>
</file>

<file path=ppt/slides/_rels/slide6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b50883bc546e41bb" /><ns0:Relationship Type="http://schemas.openxmlformats.org/officeDocument/2006/relationships/image" Target="/ppt/media/image3.png" Id="R3f4d6d7abccb4de9" /><ns0:Relationship Type="http://schemas.openxmlformats.org/officeDocument/2006/relationships/image" Target="/ppt/media/image3.svg" Id="R45585b8f269c4828" /><ns0:Relationship Id="rIdNarrationAudio" Type="http://schemas.openxmlformats.org/officeDocument/2006/relationships/audio" Target="../media/narration-06.mp3" /><ns0:Relationship Id="rIdNarrationMedia" Type="http://schemas.microsoft.com/office/2007/relationships/media" Target="../media/narration-06.mp3" /><ns0:Relationship Id="rIdNarrationIcon" Type="http://schemas.openxmlformats.org/officeDocument/2006/relationships/image" Target="../media/narration-icon.png" /></ns0:Relationships>
</file>

<file path=ppt/slides/_rels/slide7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2db662938d974fec" /><ns0:Relationship Id="rIdNarrationAudio" Type="http://schemas.openxmlformats.org/officeDocument/2006/relationships/audio" Target="../media/narration-07.mp3" /><ns0:Relationship Id="rIdNarrationMedia" Type="http://schemas.microsoft.com/office/2007/relationships/media" Target="../media/narration-07.mp3" /><ns0:Relationship Id="rIdNarrationIcon" Type="http://schemas.openxmlformats.org/officeDocument/2006/relationships/image" Target="../media/narration-icon.png" /></ns0:Relationships>
</file>

<file path=ppt/slides/_rels/slide8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e51972ac74e14cc4" /><ns0:Relationship Type="http://schemas.openxmlformats.org/officeDocument/2006/relationships/image" Target="/ppt/media/image4.png" Id="Rc9d2f9fb56a84ce8" /><ns0:Relationship Type="http://schemas.openxmlformats.org/officeDocument/2006/relationships/image" Target="/ppt/media/image4.svg" Id="Raa9d1356e18e4c95" /><ns0:Relationship Id="rIdNarrationAudio" Type="http://schemas.openxmlformats.org/officeDocument/2006/relationships/audio" Target="../media/narration-08.mp3" /><ns0:Relationship Id="rIdNarrationMedia" Type="http://schemas.microsoft.com/office/2007/relationships/media" Target="../media/narration-08.mp3" /><ns0:Relationship Id="rIdNarrationIcon" Type="http://schemas.openxmlformats.org/officeDocument/2006/relationships/image" Target="../media/narration-icon.png" /></ns0:Relationships>
</file>

<file path=ppt/slides/_rels/slide9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e55d4986f4904f7b" /><ns0:Relationship Type="http://schemas.openxmlformats.org/officeDocument/2006/relationships/image" Target="/ppt/media/image5.png" Id="Ra4878c382b484ae6" /><ns0:Relationship Type="http://schemas.openxmlformats.org/officeDocument/2006/relationships/image" Target="/ppt/media/image5.svg" Id="R8db705fcd9ce42fc" /><ns0:Relationship Id="rIdNarrationAudio" Type="http://schemas.openxmlformats.org/officeDocument/2006/relationships/audio" Target="../media/narration-09.mp3" /><ns0:Relationship Id="rIdNarrationMedia" Type="http://schemas.microsoft.com/office/2007/relationships/media" Target="../media/narration-09.mp3" /><ns0:Relationship Id="rIdNarrationIcon" Type="http://schemas.openxmlformats.org/officeDocument/2006/relationships/image" Target="../media/narration-icon.png" /></ns0:Relationships>
</file>

<file path=ppt/slides/_rels/slide10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f2070a4cdb454ec1" /><ns0:Relationship Id="rIdNarrationAudio" Type="http://schemas.openxmlformats.org/officeDocument/2006/relationships/audio" Target="../media/narration-10.mp3" /><ns0:Relationship Id="rIdNarrationMedia" Type="http://schemas.microsoft.com/office/2007/relationships/media" Target="../media/narration-10.mp3" /><ns0:Relationship Id="rIdNarrationIcon" Type="http://schemas.openxmlformats.org/officeDocument/2006/relationships/image" Target="../media/narration-icon.png" /></ns0:Relationships>
</file>

<file path=ppt/slides/_rels/slide11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d5284c319d2e4255" /><ns0:Relationship Type="http://schemas.openxmlformats.org/officeDocument/2006/relationships/image" Target="/ppt/media/image6.png" Id="R6eb8e6e079a844d0" /><ns0:Relationship Type="http://schemas.openxmlformats.org/officeDocument/2006/relationships/image" Target="/ppt/media/image6.svg" Id="Ra5e5ae25601d4705" /><ns0:Relationship Id="rIdNarrationAudio" Type="http://schemas.openxmlformats.org/officeDocument/2006/relationships/audio" Target="../media/narration-11.mp3" /><ns0:Relationship Id="rIdNarrationMedia" Type="http://schemas.microsoft.com/office/2007/relationships/media" Target="../media/narration-11.mp3" /><ns0:Relationship Id="rIdNarrationIcon" Type="http://schemas.openxmlformats.org/officeDocument/2006/relationships/image" Target="../media/narration-icon.png" /></ns0:Relationships>
</file>

<file path=ppt/slides/_rels/slide12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8e0bf2d5280045c6" /><ns0:Relationship Id="rIdNarrationAudio" Type="http://schemas.openxmlformats.org/officeDocument/2006/relationships/audio" Target="../media/narration-12.mp3" /><ns0:Relationship Id="rIdNarrationMedia" Type="http://schemas.microsoft.com/office/2007/relationships/media" Target="../media/narration-12.mp3" /><ns0:Relationship Id="rIdNarrationIcon" Type="http://schemas.openxmlformats.org/officeDocument/2006/relationships/image" Target="../media/narration-icon.png" /></ns0:Relationships>
</file>

<file path=ppt/slides/_rels/slide13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0ecce4af8c274951" /><ns0:Relationship Type="http://schemas.openxmlformats.org/officeDocument/2006/relationships/image" Target="/ppt/media/image7.png" Id="R52826294dd7f4ea7" /><ns0:Relationship Type="http://schemas.openxmlformats.org/officeDocument/2006/relationships/image" Target="/ppt/media/image7.svg" Id="Rb366b171c5354a62" /><ns0:Relationship Id="rIdNarrationAudio" Type="http://schemas.openxmlformats.org/officeDocument/2006/relationships/audio" Target="../media/narration-13.mp3" /><ns0:Relationship Id="rIdNarrationMedia" Type="http://schemas.microsoft.com/office/2007/relationships/media" Target="../media/narration-13.mp3" /><ns0:Relationship Id="rIdNarrationIcon" Type="http://schemas.openxmlformats.org/officeDocument/2006/relationships/image" Target="../media/narration-icon.png" /></ns0:Relationships>
</file>

<file path=ppt/slides/_rels/slide14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9fea54addeb04436" /><ns0:Relationship Type="http://schemas.openxmlformats.org/officeDocument/2006/relationships/image" Target="/ppt/media/image8.png" Id="R4df5285c15374db5" /><ns0:Relationship Type="http://schemas.openxmlformats.org/officeDocument/2006/relationships/image" Target="/ppt/media/image8.svg" Id="R958896a945984d4a" /><ns0:Relationship Id="rIdNarrationAudio" Type="http://schemas.openxmlformats.org/officeDocument/2006/relationships/audio" Target="../media/narration-14.mp3" /><ns0:Relationship Id="rIdNarrationMedia" Type="http://schemas.microsoft.com/office/2007/relationships/media" Target="../media/narration-14.mp3" /><ns0:Relationship Id="rIdNarrationIcon" Type="http://schemas.openxmlformats.org/officeDocument/2006/relationships/image" Target="../media/narration-icon.png" /></ns0:Relationships>
</file>

<file path=ppt/slides/_rels/slide15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1201b2594c2644cd" /><ns0:Relationship Id="rIdNarrationAudio" Type="http://schemas.openxmlformats.org/officeDocument/2006/relationships/audio" Target="../media/narration-15.mp3" /><ns0:Relationship Id="rIdNarrationMedia" Type="http://schemas.microsoft.com/office/2007/relationships/media" Target="../media/narration-15.mp3" /><ns0:Relationship Id="rIdNarrationIcon" Type="http://schemas.openxmlformats.org/officeDocument/2006/relationships/image" Target="../media/narration-icon.png" /></ns0:Relationships>
</file>

<file path=ppt/slides/_rels/slide16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6d0a1ba4d4c04fba" /><ns0:Relationship Type="http://schemas.openxmlformats.org/officeDocument/2006/relationships/image" Target="/ppt/media/image9.png" Id="R29c31828d03b4235" /><ns0:Relationship Type="http://schemas.openxmlformats.org/officeDocument/2006/relationships/image" Target="/ppt/media/image9.svg" Id="R37640e48443945bf" /><ns0:Relationship Id="rIdNarrationAudio" Type="http://schemas.openxmlformats.org/officeDocument/2006/relationships/audio" Target="../media/narration-16.mp3" /><ns0:Relationship Id="rIdNarrationMedia" Type="http://schemas.microsoft.com/office/2007/relationships/media" Target="../media/narration-16.mp3" /><ns0:Relationship Id="rIdNarrationIcon" Type="http://schemas.openxmlformats.org/officeDocument/2006/relationships/image" Target="../media/narration-icon.png" /></ns0:Relationships>
</file>

<file path=ppt/slides/_rels/slide17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f9441848c0d447b7" /><ns0:Relationship Id="rIdNarrationAudio" Type="http://schemas.openxmlformats.org/officeDocument/2006/relationships/audio" Target="../media/narration-17.mp3" /><ns0:Relationship Id="rIdNarrationMedia" Type="http://schemas.microsoft.com/office/2007/relationships/media" Target="../media/narration-17.mp3" /><ns0:Relationship Id="rIdNarrationIcon" Type="http://schemas.openxmlformats.org/officeDocument/2006/relationships/image" Target="../media/narration-icon.png" /></ns0:Relationships>
</file>

<file path=ppt/slides/_rels/slide18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48691d21def94c81" /><ns0:Relationship Type="http://schemas.openxmlformats.org/officeDocument/2006/relationships/image" Target="/ppt/media/image10.png" Id="R9454fe2e8ba44960" /><ns0:Relationship Type="http://schemas.openxmlformats.org/officeDocument/2006/relationships/image" Target="/ppt/media/image10.svg" Id="Rbc05335bc8b94eae" /><ns0:Relationship Id="rIdNarrationAudio" Type="http://schemas.openxmlformats.org/officeDocument/2006/relationships/audio" Target="../media/narration-18.mp3" /><ns0:Relationship Id="rIdNarrationMedia" Type="http://schemas.microsoft.com/office/2007/relationships/media" Target="../media/narration-18.mp3" /><ns0:Relationship Id="rIdNarrationIcon" Type="http://schemas.openxmlformats.org/officeDocument/2006/relationships/image" Target="../media/narration-icon.png" /></ns0:Relationships>
</file>

<file path=ppt/slides/_rels/slide19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e4a09860934e4f61" /><ns0:Relationship Id="rIdNarrationAudio" Type="http://schemas.openxmlformats.org/officeDocument/2006/relationships/audio" Target="../media/narration-19.mp3" /><ns0:Relationship Id="rIdNarrationMedia" Type="http://schemas.microsoft.com/office/2007/relationships/media" Target="../media/narration-19.mp3" /><ns0:Relationship Id="rIdNarrationIcon" Type="http://schemas.openxmlformats.org/officeDocument/2006/relationships/image" Target="../media/narration-icon.png" /></ns0:Relationships>
</file>

<file path=ppt/slides/_rels/slide20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6fc84b28c26e4bb3" /><ns0:Relationship Type="http://schemas.openxmlformats.org/officeDocument/2006/relationships/image" Target="/ppt/media/image11.png" Id="R7f54ce1a5f0d4096" /><ns0:Relationship Type="http://schemas.openxmlformats.org/officeDocument/2006/relationships/image" Target="/ppt/media/image11.svg" Id="R1f054b1aa876435b" /><ns0:Relationship Id="rIdNarrationAudio" Type="http://schemas.openxmlformats.org/officeDocument/2006/relationships/audio" Target="../media/narration-20.mp3" /><ns0:Relationship Id="rIdNarrationMedia" Type="http://schemas.microsoft.com/office/2007/relationships/media" Target="../media/narration-20.mp3" /><ns0:Relationship Id="rIdNarrationIcon" Type="http://schemas.openxmlformats.org/officeDocument/2006/relationships/image" Target="../media/narration-icon.png" /></ns0:Relationships>
</file>

<file path=ppt/slides/_rels/slide21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2b05d8e7d9bf4487" /><ns0:Relationship Id="rIdNarrationAudio" Type="http://schemas.openxmlformats.org/officeDocument/2006/relationships/audio" Target="../media/narration-21.mp3" /><ns0:Relationship Id="rIdNarrationMedia" Type="http://schemas.microsoft.com/office/2007/relationships/media" Target="../media/narration-21.mp3" /><ns0:Relationship Id="rIdNarrationIcon" Type="http://schemas.openxmlformats.org/officeDocument/2006/relationships/image" Target="../media/narration-icon.png" /></ns0:Relationships>
</file>

<file path=ppt/slides/_rels/slide22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b38815d2c0da4f92" /><ns0:Relationship Type="http://schemas.openxmlformats.org/officeDocument/2006/relationships/image" Target="/ppt/media/image12.png" Id="R081ef8cfebd94997" /><ns0:Relationship Type="http://schemas.openxmlformats.org/officeDocument/2006/relationships/image" Target="/ppt/media/image12.svg" Id="R514b11f7fa0e43fe" /><ns0:Relationship Id="rIdNarrationAudio" Type="http://schemas.openxmlformats.org/officeDocument/2006/relationships/audio" Target="../media/narration-22.mp3" /><ns0:Relationship Id="rIdNarrationMedia" Type="http://schemas.microsoft.com/office/2007/relationships/media" Target="../media/narration-22.mp3" /><ns0:Relationship Id="rIdNarrationIcon" Type="http://schemas.openxmlformats.org/officeDocument/2006/relationships/image" Target="../media/narration-icon.png" /></ns0:Relationships>
</file>

<file path=ppt/slides/_rels/slide23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b8d62f222c424d17" /><ns0:Relationship Id="rIdNarrationAudio" Type="http://schemas.openxmlformats.org/officeDocument/2006/relationships/audio" Target="../media/narration-23.mp3" /><ns0:Relationship Id="rIdNarrationMedia" Type="http://schemas.microsoft.com/office/2007/relationships/media" Target="../media/narration-23.mp3" /><ns0:Relationship Id="rIdNarrationIcon" Type="http://schemas.openxmlformats.org/officeDocument/2006/relationships/image" Target="../media/narration-icon.png" /></ns0:Relationships>
</file>

<file path=ppt/slides/_rels/slide24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c3abbaa219a94631" /><ns0:Relationship Id="rIdNarrationAudio" Type="http://schemas.openxmlformats.org/officeDocument/2006/relationships/audio" Target="../media/narration-24.mp3" /><ns0:Relationship Id="rIdNarrationMedia" Type="http://schemas.microsoft.com/office/2007/relationships/media" Target="../media/narration-24.mp3" /><ns0:Relationship Id="rIdNarrationIcon" Type="http://schemas.openxmlformats.org/officeDocument/2006/relationships/image" Target="../media/narration-icon.png" /></ns0:Relationships>
</file>

<file path=ppt/slides/_rels/slide25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db6156c581a94653" /><ns0:Relationship Id="rIdNarrationAudio" Type="http://schemas.openxmlformats.org/officeDocument/2006/relationships/audio" Target="../media/narration-25.mp3" /><ns0:Relationship Id="rIdNarrationMedia" Type="http://schemas.microsoft.com/office/2007/relationships/media" Target="../media/narration-25.mp3" /><ns0:Relationship Id="rIdNarrationIcon" Type="http://schemas.openxmlformats.org/officeDocument/2006/relationships/image" Target="../media/narration-icon.png" /></ns0:Relationships>
</file>

<file path=ppt/slides/_rels/slide26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2e1a3882a16441bc" /><ns0:Relationship Type="http://schemas.openxmlformats.org/officeDocument/2006/relationships/image" Target="/ppt/media/image13.png" Id="Rbce3fad863694fab" /><ns0:Relationship Type="http://schemas.openxmlformats.org/officeDocument/2006/relationships/image" Target="/ppt/media/image13.svg" Id="Rafafc02826da422d" /><ns0:Relationship Id="rIdNarrationAudio" Type="http://schemas.openxmlformats.org/officeDocument/2006/relationships/audio" Target="../media/narration-26.mp3" /><ns0:Relationship Id="rIdNarrationMedia" Type="http://schemas.microsoft.com/office/2007/relationships/media" Target="../media/narration-26.mp3" /><ns0:Relationship Id="rIdNarrationIcon" Type="http://schemas.openxmlformats.org/officeDocument/2006/relationships/image" Target="../media/narration-icon.png" /></ns0:Relationships>
</file>

<file path=ppt/slides/_rels/slide27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e5d0455c4c7a41aa" /><ns0:Relationship Type="http://schemas.openxmlformats.org/officeDocument/2006/relationships/image" Target="/ppt/media/image14.png" Id="Ra8de76c1d2334c03" /><ns0:Relationship Type="http://schemas.openxmlformats.org/officeDocument/2006/relationships/image" Target="/ppt/media/image14.svg" Id="Rae35dcba43874ace" /><ns0:Relationship Id="rIdNarrationAudio" Type="http://schemas.openxmlformats.org/officeDocument/2006/relationships/audio" Target="../media/narration-27.mp3" /><ns0:Relationship Id="rIdNarrationMedia" Type="http://schemas.microsoft.com/office/2007/relationships/media" Target="../media/narration-27.mp3" /><ns0:Relationship Id="rIdNarrationIcon" Type="http://schemas.openxmlformats.org/officeDocument/2006/relationships/image" Target="../media/narration-icon.png" /></ns0:Relationships>
</file>

<file path=ppt/slides/_rels/slide28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b7f087c1c884433c" /><ns0:Relationship Id="rIdNarrationAudio" Type="http://schemas.openxmlformats.org/officeDocument/2006/relationships/audio" Target="../media/narration-28.mp3" /><ns0:Relationship Id="rIdNarrationMedia" Type="http://schemas.microsoft.com/office/2007/relationships/media" Target="../media/narration-28.mp3" /><ns0:Relationship Id="rIdNarrationIcon" Type="http://schemas.openxmlformats.org/officeDocument/2006/relationships/image" Target="../media/narration-icon.png" /></ns0:Relationships>
</file>

<file path=ppt/slides/_rels/slide29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cc25fc5ee7194536" /><ns0:Relationship Id="rIdNarrationAudio" Type="http://schemas.openxmlformats.org/officeDocument/2006/relationships/audio" Target="../media/narration-29.mp3" /><ns0:Relationship Id="rIdNarrationMedia" Type="http://schemas.microsoft.com/office/2007/relationships/media" Target="../media/narration-29.mp3" /><ns0:Relationship Id="rIdNarrationIcon" Type="http://schemas.openxmlformats.org/officeDocument/2006/relationships/image" Target="../media/narration-icon.png" /></ns0:Relationships>
</file>

<file path=ppt/slides/_rels/slide30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1fbc3660eb0044a2" /><ns0:Relationship Id="rIdNarrationAudio" Type="http://schemas.openxmlformats.org/officeDocument/2006/relationships/audio" Target="../media/narration-30.mp3" /><ns0:Relationship Id="rIdNarrationMedia" Type="http://schemas.microsoft.com/office/2007/relationships/media" Target="../media/narration-30.mp3" /><ns0:Relationship Id="rIdNarrationIcon" Type="http://schemas.openxmlformats.org/officeDocument/2006/relationships/image" Target="../media/narration-icon.png" /></ns0:Relationships>
</file>

<file path=ppt/slides/_rels/slide31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bf5ac99c492242ad" /><ns0:Relationship Id="rIdNarrationAudio" Type="http://schemas.openxmlformats.org/officeDocument/2006/relationships/audio" Target="../media/narration-31.mp3" /><ns0:Relationship Id="rIdNarrationMedia" Type="http://schemas.microsoft.com/office/2007/relationships/media" Target="../media/narration-31.mp3" /><ns0:Relationship Id="rIdNarrationIcon" Type="http://schemas.openxmlformats.org/officeDocument/2006/relationships/image" Target="../media/narration-icon.png" /></ns0:Relationships>
</file>

<file path=ppt/slides/_rels/slide32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0a20e248ceac424a" /><ns0:Relationship Id="rIdNarrationAudio" Type="http://schemas.openxmlformats.org/officeDocument/2006/relationships/audio" Target="../media/narration-32.mp3" /><ns0:Relationship Id="rIdNarrationMedia" Type="http://schemas.microsoft.com/office/2007/relationships/media" Target="../media/narration-32.mp3" /><ns0:Relationship Id="rIdNarrationIcon" Type="http://schemas.openxmlformats.org/officeDocument/2006/relationships/image" Target="../media/narration-icon.png" /></ns0:Relationships>
</file>

<file path=ppt/slides/_rels/slide33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55712f63087542f9" /><ns0:Relationship Id="rIdNarrationAudio" Type="http://schemas.openxmlformats.org/officeDocument/2006/relationships/audio" Target="../media/narration-33.mp3" /><ns0:Relationship Id="rIdNarrationMedia" Type="http://schemas.microsoft.com/office/2007/relationships/media" Target="../media/narration-33.mp3" /><ns0:Relationship Id="rIdNarrationIcon" Type="http://schemas.openxmlformats.org/officeDocument/2006/relationships/image" Target="../media/narration-icon.png" /></ns0:Relationships>
</file>

<file path=ppt/slides/_rels/slide34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aeb265afcaa34b55" /><ns0:Relationship Id="rIdNarrationAudio" Type="http://schemas.openxmlformats.org/officeDocument/2006/relationships/audio" Target="../media/narration-34.mp3" /><ns0:Relationship Id="rIdNarrationMedia" Type="http://schemas.microsoft.com/office/2007/relationships/media" Target="../media/narration-34.mp3" /><ns0:Relationship Id="rIdNarrationIcon" Type="http://schemas.openxmlformats.org/officeDocument/2006/relationships/image" Target="../media/narration-icon.png" /></ns0:Relationships>
</file>

<file path=ppt/slides/_rels/slide35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d42736ed5bdc43bb" /><ns0:Relationship Type="http://schemas.openxmlformats.org/officeDocument/2006/relationships/image" Target="/ppt/media/image15.png" Id="R12865b9b187e43de" /><ns0:Relationship Type="http://schemas.openxmlformats.org/officeDocument/2006/relationships/image" Target="/ppt/media/image15.svg" Id="Re96ec53d7ae3472e" /><ns0:Relationship Id="rIdNarrationAudio" Type="http://schemas.openxmlformats.org/officeDocument/2006/relationships/audio" Target="../media/narration-35.mp3" /><ns0:Relationship Id="rIdNarrationMedia" Type="http://schemas.microsoft.com/office/2007/relationships/media" Target="../media/narration-35.mp3" /><ns0:Relationship Id="rIdNarrationIcon" Type="http://schemas.openxmlformats.org/officeDocument/2006/relationships/image" Target="../media/narration-icon.png" /></ns0:Relationships>
</file>

<file path=ppt/slides/_rels/slide36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87460ad5e8f140fe" /><ns0:Relationship Type="http://schemas.openxmlformats.org/officeDocument/2006/relationships/image" Target="/ppt/media/image16.png" Id="Rd4be760edc0a4896" /><ns0:Relationship Type="http://schemas.openxmlformats.org/officeDocument/2006/relationships/image" Target="/ppt/media/image16.svg" Id="R7f4608bb3ac044a4" /><ns0:Relationship Id="rIdNarrationAudio" Type="http://schemas.openxmlformats.org/officeDocument/2006/relationships/audio" Target="../media/narration-36.mp3" /><ns0:Relationship Id="rIdNarrationMedia" Type="http://schemas.microsoft.com/office/2007/relationships/media" Target="../media/narration-36.mp3" /><ns0:Relationship Id="rIdNarrationIcon" Type="http://schemas.openxmlformats.org/officeDocument/2006/relationships/image" Target="../media/narration-icon.png" /></ns0:Relationships>
</file>

<file path=ppt/slides/_rels/slide37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66a88bd5d53443f2" /><ns0:Relationship Type="http://schemas.openxmlformats.org/officeDocument/2006/relationships/image" Target="/ppt/media/image17.png" Id="R7d7cf28732d34b48" /><ns0:Relationship Type="http://schemas.openxmlformats.org/officeDocument/2006/relationships/image" Target="/ppt/media/image17.svg" Id="R1a0684c3944f4279" /><ns0:Relationship Id="rIdNarrationAudio" Type="http://schemas.openxmlformats.org/officeDocument/2006/relationships/audio" Target="../media/narration-37.mp3" /><ns0:Relationship Id="rIdNarrationMedia" Type="http://schemas.microsoft.com/office/2007/relationships/media" Target="../media/narration-37.mp3" /><ns0:Relationship Id="rIdNarrationIcon" Type="http://schemas.openxmlformats.org/officeDocument/2006/relationships/image" Target="../media/narration-icon.png" /></ns0:Relationships>
</file>

<file path=ppt/slides/_rels/slide38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3e5067c4ff7c4ef7" /><ns0:Relationship Type="http://schemas.openxmlformats.org/officeDocument/2006/relationships/image" Target="/ppt/media/image18.png" Id="Rb564a8eb937649ec" /><ns0:Relationship Type="http://schemas.openxmlformats.org/officeDocument/2006/relationships/image" Target="/ppt/media/image18.svg" Id="Ra22f8b2deeae46df" /><ns0:Relationship Id="rIdNarrationAudio" Type="http://schemas.openxmlformats.org/officeDocument/2006/relationships/audio" Target="../media/narration-38.mp3" /><ns0:Relationship Id="rIdNarrationMedia" Type="http://schemas.microsoft.com/office/2007/relationships/media" Target="../media/narration-38.mp3" /><ns0:Relationship Id="rIdNarrationIcon" Type="http://schemas.openxmlformats.org/officeDocument/2006/relationships/image" Target="../media/narration-icon.png" /></ns0:Relationships>
</file>

<file path=ppt/slides/_rels/slide39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48454ff9d22046ee" /><ns0:Relationship Type="http://schemas.openxmlformats.org/officeDocument/2006/relationships/image" Target="/ppt/media/image19.png" Id="Rf15ea09a1ab343ff" /><ns0:Relationship Type="http://schemas.openxmlformats.org/officeDocument/2006/relationships/image" Target="/ppt/media/image19.svg" Id="R4487c5c24c374d6f" /><ns0:Relationship Id="rIdNarrationAudio" Type="http://schemas.openxmlformats.org/officeDocument/2006/relationships/audio" Target="../media/narration-39.mp3" /><ns0:Relationship Id="rIdNarrationMedia" Type="http://schemas.microsoft.com/office/2007/relationships/media" Target="../media/narration-39.mp3" /><ns0:Relationship Id="rIdNarrationIcon" Type="http://schemas.openxmlformats.org/officeDocument/2006/relationships/image" Target="../media/narration-icon.png" /></ns0:Relationships>
</file>

<file path=ppt/slides/_rels/slide40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95b86a62aaca46a9" /><ns0:Relationship Type="http://schemas.openxmlformats.org/officeDocument/2006/relationships/image" Target="/ppt/media/image20.png" Id="R9ec964e95ab942d9" /><ns0:Relationship Type="http://schemas.openxmlformats.org/officeDocument/2006/relationships/image" Target="/ppt/media/image20.svg" Id="R01ffe4f722f44dae" /><ns0:Relationship Id="rIdNarrationAudio" Type="http://schemas.openxmlformats.org/officeDocument/2006/relationships/audio" Target="../media/narration-40.mp3" /><ns0:Relationship Id="rIdNarrationMedia" Type="http://schemas.microsoft.com/office/2007/relationships/media" Target="../media/narration-40.mp3" /><ns0:Relationship Id="rIdNarrationIcon" Type="http://schemas.openxmlformats.org/officeDocument/2006/relationships/image" Target="../media/narration-icon.png" /></ns0:Relationships>
</file>

<file path=ppt/slides/_rels/slide41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65ab05a11ce84e9c" /><ns0:Relationship Type="http://schemas.openxmlformats.org/officeDocument/2006/relationships/image" Target="/ppt/media/image21.png" Id="Rcdaf65a073fa440a" /><ns0:Relationship Type="http://schemas.openxmlformats.org/officeDocument/2006/relationships/image" Target="/ppt/media/image21.svg" Id="Ra48ff09bdb5f43d3" /><ns0:Relationship Id="rIdNarrationAudio" Type="http://schemas.openxmlformats.org/officeDocument/2006/relationships/audio" Target="../media/narration-41.mp3" /><ns0:Relationship Id="rIdNarrationMedia" Type="http://schemas.microsoft.com/office/2007/relationships/media" Target="../media/narration-41.mp3" /><ns0:Relationship Id="rIdNarrationIcon" Type="http://schemas.openxmlformats.org/officeDocument/2006/relationships/image" Target="../media/narration-icon.png" /></ns0:Relationships>
</file>

<file path=ppt/slides/_rels/slide42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53f75e2da4bf43be" /><ns0:Relationship Type="http://schemas.openxmlformats.org/officeDocument/2006/relationships/image" Target="/ppt/media/image22.png" Id="Rc03dfa9d6b734b25" /><ns0:Relationship Type="http://schemas.openxmlformats.org/officeDocument/2006/relationships/image" Target="/ppt/media/image22.svg" Id="R77c52200508645bb" /><ns0:Relationship Id="rIdNarrationAudio" Type="http://schemas.openxmlformats.org/officeDocument/2006/relationships/audio" Target="../media/narration-42.mp3" /><ns0:Relationship Id="rIdNarrationMedia" Type="http://schemas.microsoft.com/office/2007/relationships/media" Target="../media/narration-42.mp3" /><ns0:Relationship Id="rIdNarrationIcon" Type="http://schemas.openxmlformats.org/officeDocument/2006/relationships/image" Target="../media/narration-icon.png" /></ns0:Relationships>
</file>

<file path=ppt/slides/_rels/slide43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da9f36bc048a4a33" /><ns0:Relationship Type="http://schemas.openxmlformats.org/officeDocument/2006/relationships/image" Target="/ppt/media/image23.png" Id="R4667439a3a6c4546" /><ns0:Relationship Type="http://schemas.openxmlformats.org/officeDocument/2006/relationships/image" Target="/ppt/media/image23.svg" Id="R84855c105a99413a" /><ns0:Relationship Id="rIdNarrationAudio" Type="http://schemas.openxmlformats.org/officeDocument/2006/relationships/audio" Target="../media/narration-43.mp3" /><ns0:Relationship Id="rIdNarrationMedia" Type="http://schemas.microsoft.com/office/2007/relationships/media" Target="../media/narration-43.mp3" /><ns0:Relationship Id="rIdNarrationIcon" Type="http://schemas.openxmlformats.org/officeDocument/2006/relationships/image" Target="../media/narration-icon.png" /></ns0:Relationships>
</file>

<file path=ppt/slides/_rels/slide44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509489b2f6e542b7" /><ns0:Relationship Type="http://schemas.openxmlformats.org/officeDocument/2006/relationships/image" Target="/ppt/media/image24.png" Id="R774522cf54f84b10" /><ns0:Relationship Type="http://schemas.openxmlformats.org/officeDocument/2006/relationships/image" Target="/ppt/media/image24.svg" Id="R71bb8f11aa5e42b8" /><ns0:Relationship Id="rIdNarrationAudio" Type="http://schemas.openxmlformats.org/officeDocument/2006/relationships/audio" Target="../media/narration-44.mp3" /><ns0:Relationship Id="rIdNarrationMedia" Type="http://schemas.microsoft.com/office/2007/relationships/media" Target="../media/narration-44.mp3" /><ns0:Relationship Id="rIdNarrationIcon" Type="http://schemas.openxmlformats.org/officeDocument/2006/relationships/image" Target="../media/narration-icon.png" /></ns0:Relationships>
</file>

<file path=ppt/slides/_rels/slide45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2ea0423469b0471c" /><ns0:Relationship Type="http://schemas.openxmlformats.org/officeDocument/2006/relationships/image" Target="/ppt/media/image25.png" Id="Re801c34168b04d38" /><ns0:Relationship Type="http://schemas.openxmlformats.org/officeDocument/2006/relationships/image" Target="/ppt/media/image25.svg" Id="R63648f069c40497e" /><ns0:Relationship Id="rIdNarrationAudio" Type="http://schemas.openxmlformats.org/officeDocument/2006/relationships/audio" Target="../media/narration-45.mp3" /><ns0:Relationship Id="rIdNarrationMedia" Type="http://schemas.microsoft.com/office/2007/relationships/media" Target="../media/narration-45.mp3" /><ns0:Relationship Id="rIdNarrationIcon" Type="http://schemas.openxmlformats.org/officeDocument/2006/relationships/image" Target="../media/narration-icon.png" /></ns0:Relationships>
</file>

<file path=ppt/slides/_rels/slide46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377423252a234214" /><ns0:Relationship Type="http://schemas.openxmlformats.org/officeDocument/2006/relationships/image" Target="/ppt/media/image26.png" Id="R14eadbfb0ef14888" /><ns0:Relationship Type="http://schemas.openxmlformats.org/officeDocument/2006/relationships/image" Target="/ppt/media/image26.svg" Id="Reaa2a0c4f7414bf7" /><ns0:Relationship Id="rIdNarrationAudio" Type="http://schemas.openxmlformats.org/officeDocument/2006/relationships/audio" Target="../media/narration-46.mp3" /><ns0:Relationship Id="rIdNarrationMedia" Type="http://schemas.microsoft.com/office/2007/relationships/media" Target="../media/narration-46.mp3" /><ns0:Relationship Id="rIdNarrationIcon" Type="http://schemas.openxmlformats.org/officeDocument/2006/relationships/image" Target="../media/narration-icon.png" /></ns0:Relationships>
</file>

<file path=ppt/slides/_rels/slide47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ae6fd73a7f4e4816" /><ns0:Relationship Type="http://schemas.openxmlformats.org/officeDocument/2006/relationships/image" Target="/ppt/media/image27.png" Id="R7a1bbae320394ea0" /><ns0:Relationship Type="http://schemas.openxmlformats.org/officeDocument/2006/relationships/image" Target="/ppt/media/image27.svg" Id="Rfffaef613bb043e8" /><ns0:Relationship Id="rIdNarrationAudio" Type="http://schemas.openxmlformats.org/officeDocument/2006/relationships/audio" Target="../media/narration-47.mp3" /><ns0:Relationship Id="rIdNarrationMedia" Type="http://schemas.microsoft.com/office/2007/relationships/media" Target="../media/narration-47.mp3" /><ns0:Relationship Id="rIdNarrationIcon" Type="http://schemas.openxmlformats.org/officeDocument/2006/relationships/image" Target="../media/narration-icon.png" /></ns0:Relationships>
</file>

<file path=ppt/slides/_rels/slide48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2991356c94224b88" /><ns0:Relationship Type="http://schemas.openxmlformats.org/officeDocument/2006/relationships/image" Target="/ppt/media/image28.png" Id="R3c460e60de3449cb" /><ns0:Relationship Type="http://schemas.openxmlformats.org/officeDocument/2006/relationships/image" Target="/ppt/media/image28.svg" Id="Rfc82714245b9446d" /><ns0:Relationship Id="rIdNarrationAudio" Type="http://schemas.openxmlformats.org/officeDocument/2006/relationships/audio" Target="../media/narration-48.mp3" /><ns0:Relationship Id="rIdNarrationMedia" Type="http://schemas.microsoft.com/office/2007/relationships/media" Target="../media/narration-48.mp3" /><ns0:Relationship Id="rIdNarrationIcon" Type="http://schemas.openxmlformats.org/officeDocument/2006/relationships/image" Target="../media/narration-icon.png" /></ns0:Relationships>
</file>

<file path=ppt/slides/_rels/slide49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f1b8e00c8cda48e2" /><ns0:Relationship Type="http://schemas.openxmlformats.org/officeDocument/2006/relationships/image" Target="/ppt/media/image29.png" Id="R05b4a885d40c4acf" /><ns0:Relationship Type="http://schemas.openxmlformats.org/officeDocument/2006/relationships/image" Target="/ppt/media/image29.svg" Id="R0344c31c3c3a42da" /><ns0:Relationship Id="rIdNarrationAudio" Type="http://schemas.openxmlformats.org/officeDocument/2006/relationships/audio" Target="../media/narration-49.mp3" /><ns0:Relationship Id="rIdNarrationMedia" Type="http://schemas.microsoft.com/office/2007/relationships/media" Target="../media/narration-49.mp3" /><ns0:Relationship Id="rIdNarrationIcon" Type="http://schemas.openxmlformats.org/officeDocument/2006/relationships/image" Target="../media/narration-icon.png" /></ns0:Relationships>
</file>

<file path=ppt/slides/_rels/slide50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b0de898247984feb" /><ns0:Relationship Type="http://schemas.openxmlformats.org/officeDocument/2006/relationships/image" Target="/ppt/media/image30.png" Id="Red67461b613f4cb5" /><ns0:Relationship Type="http://schemas.openxmlformats.org/officeDocument/2006/relationships/image" Target="/ppt/media/image30.svg" Id="Re7cccd29366e499c" /><ns0:Relationship Id="rIdNarrationAudio" Type="http://schemas.openxmlformats.org/officeDocument/2006/relationships/audio" Target="../media/narration-50.mp3" /><ns0:Relationship Id="rIdNarrationMedia" Type="http://schemas.microsoft.com/office/2007/relationships/media" Target="../media/narration-50.mp3" /><ns0:Relationship Id="rIdNarrationIcon" Type="http://schemas.openxmlformats.org/officeDocument/2006/relationships/image" Target="../media/narration-icon.png" /></ns0:Relationships>
</file>

<file path=ppt/slides/_rels/slide51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31f0ade4afd243dc" /><ns0:Relationship Type="http://schemas.openxmlformats.org/officeDocument/2006/relationships/image" Target="/ppt/media/image31.png" Id="R295e922f3b1f43b6" /><ns0:Relationship Type="http://schemas.openxmlformats.org/officeDocument/2006/relationships/image" Target="/ppt/media/image31.svg" Id="Rc6693e7fca1f42ff" /><ns0:Relationship Id="rIdNarrationAudio" Type="http://schemas.openxmlformats.org/officeDocument/2006/relationships/audio" Target="../media/narration-51.mp3" /><ns0:Relationship Id="rIdNarrationMedia" Type="http://schemas.microsoft.com/office/2007/relationships/media" Target="../media/narration-51.mp3" /><ns0:Relationship Id="rIdNarrationIcon" Type="http://schemas.openxmlformats.org/officeDocument/2006/relationships/image" Target="../media/narration-icon.png" /></ns0:Relationships>
</file>

<file path=ppt/slides/_rels/slide52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fdddc6d7cbd341ac" /><ns0:Relationship Type="http://schemas.openxmlformats.org/officeDocument/2006/relationships/image" Target="/ppt/media/image32.png" Id="R5f97363189444585" /><ns0:Relationship Type="http://schemas.openxmlformats.org/officeDocument/2006/relationships/image" Target="/ppt/media/image32.svg" Id="R5d28a0ae96f841e4" /><ns0:Relationship Id="rIdNarrationAudio" Type="http://schemas.openxmlformats.org/officeDocument/2006/relationships/audio" Target="../media/narration-52.mp3" /><ns0:Relationship Id="rIdNarrationMedia" Type="http://schemas.microsoft.com/office/2007/relationships/media" Target="../media/narration-52.mp3" /><ns0:Relationship Id="rIdNarrationIcon" Type="http://schemas.openxmlformats.org/officeDocument/2006/relationships/image" Target="../media/narration-icon.png" /></ns0:Relationships>
</file>

<file path=ppt/slides/_rels/slide53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14a4622094f344c9" /><ns0:Relationship Type="http://schemas.openxmlformats.org/officeDocument/2006/relationships/image" Target="/ppt/media/image33.png" Id="R7b5436e634454e92" /><ns0:Relationship Type="http://schemas.openxmlformats.org/officeDocument/2006/relationships/image" Target="/ppt/media/image33.svg" Id="R81b06d39caec48bf" /><ns0:Relationship Id="rIdNarrationAudio" Type="http://schemas.openxmlformats.org/officeDocument/2006/relationships/audio" Target="../media/narration-53.mp3" /><ns0:Relationship Id="rIdNarrationMedia" Type="http://schemas.microsoft.com/office/2007/relationships/media" Target="../media/narration-53.mp3" /><ns0:Relationship Id="rIdNarrationIcon" Type="http://schemas.openxmlformats.org/officeDocument/2006/relationships/image" Target="../media/narration-icon.png" /></ns0:Relationships>
</file>

<file path=ppt/slides/_rels/slide54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446714f11e0443be" /><ns0:Relationship Type="http://schemas.openxmlformats.org/officeDocument/2006/relationships/image" Target="/ppt/media/image34.png" Id="R27e348eb90ee45cd" /><ns0:Relationship Type="http://schemas.openxmlformats.org/officeDocument/2006/relationships/image" Target="/ppt/media/image34.svg" Id="R25ec0135e5c5471a" /><ns0:Relationship Id="rIdNarrationAudio" Type="http://schemas.openxmlformats.org/officeDocument/2006/relationships/audio" Target="../media/narration-54.mp3" /><ns0:Relationship Id="rIdNarrationMedia" Type="http://schemas.microsoft.com/office/2007/relationships/media" Target="../media/narration-54.mp3" /><ns0:Relationship Id="rIdNarrationIcon" Type="http://schemas.openxmlformats.org/officeDocument/2006/relationships/image" Target="../media/narration-icon.png" /></ns0:Relationships>
</file>

<file path=ppt/slides/_rels/slide55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b9a6a014fc1a4880" /><ns0:Relationship Type="http://schemas.openxmlformats.org/officeDocument/2006/relationships/image" Target="/ppt/media/image35.png" Id="R4c416c9484094618" /><ns0:Relationship Type="http://schemas.openxmlformats.org/officeDocument/2006/relationships/image" Target="/ppt/media/image35.svg" Id="R85174b0f713e4b50" /><ns0:Relationship Id="rIdNarrationAudio" Type="http://schemas.openxmlformats.org/officeDocument/2006/relationships/audio" Target="../media/narration-55.mp3" /><ns0:Relationship Id="rIdNarrationMedia" Type="http://schemas.microsoft.com/office/2007/relationships/media" Target="../media/narration-55.mp3" /><ns0:Relationship Id="rIdNarrationIcon" Type="http://schemas.openxmlformats.org/officeDocument/2006/relationships/image" Target="../media/narration-icon.png" /></ns0:Relationships>
</file>

<file path=ppt/slides/_rels/slide56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fb3f82b98d7647cf" /><ns0:Relationship Type="http://schemas.openxmlformats.org/officeDocument/2006/relationships/image" Target="/ppt/media/image36.png" Id="Re38c90bbd02c44d4" /><ns0:Relationship Type="http://schemas.openxmlformats.org/officeDocument/2006/relationships/image" Target="/ppt/media/image36.svg" Id="Rba58d024e23944dd" /><ns0:Relationship Id="rIdNarrationAudio" Type="http://schemas.openxmlformats.org/officeDocument/2006/relationships/audio" Target="../media/narration-56.mp3" /><ns0:Relationship Id="rIdNarrationMedia" Type="http://schemas.microsoft.com/office/2007/relationships/media" Target="../media/narration-56.mp3" /><ns0:Relationship Id="rIdNarrationIcon" Type="http://schemas.openxmlformats.org/officeDocument/2006/relationships/image" Target="../media/narration-icon.png" /></ns0:Relationships>
</file>

<file path=ppt/slides/_rels/slide57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5e82886f34d94d9e" /><ns0:Relationship Type="http://schemas.openxmlformats.org/officeDocument/2006/relationships/image" Target="/ppt/media/image37.png" Id="Ra16d7d3dadec49d5" /><ns0:Relationship Type="http://schemas.openxmlformats.org/officeDocument/2006/relationships/image" Target="/ppt/media/image37.svg" Id="R8e8fbdbf477243ab" /><ns0:Relationship Id="rIdNarrationAudio" Type="http://schemas.openxmlformats.org/officeDocument/2006/relationships/audio" Target="../media/narration-57.mp3" /><ns0:Relationship Id="rIdNarrationMedia" Type="http://schemas.microsoft.com/office/2007/relationships/media" Target="../media/narration-57.mp3" /><ns0:Relationship Id="rIdNarrationIcon" Type="http://schemas.openxmlformats.org/officeDocument/2006/relationships/image" Target="../media/narration-icon.png" /></ns0:Relationships>
</file>

<file path=ppt/slides/_rels/slide58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5d33a92b79f44e2a" /><ns0:Relationship Type="http://schemas.openxmlformats.org/officeDocument/2006/relationships/image" Target="/ppt/media/image38.png" Id="Rb2b6057ecbb3416c" /><ns0:Relationship Type="http://schemas.openxmlformats.org/officeDocument/2006/relationships/image" Target="/ppt/media/image38.svg" Id="Re95214a50e77414c" /><ns0:Relationship Id="rIdNarrationAudio" Type="http://schemas.openxmlformats.org/officeDocument/2006/relationships/audio" Target="../media/narration-58.mp3" /><ns0:Relationship Id="rIdNarrationMedia" Type="http://schemas.microsoft.com/office/2007/relationships/media" Target="../media/narration-58.mp3" /><ns0:Relationship Id="rIdNarrationIcon" Type="http://schemas.openxmlformats.org/officeDocument/2006/relationships/image" Target="../media/narration-icon.png" /></ns0:Relationships>
</file>

<file path=ppt/slides/_rels/slide59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a88af602608c4761" /><ns0:Relationship Type="http://schemas.openxmlformats.org/officeDocument/2006/relationships/image" Target="/ppt/media/image39.png" Id="Rb0d83ae5bc214bcd" /><ns0:Relationship Type="http://schemas.openxmlformats.org/officeDocument/2006/relationships/image" Target="/ppt/media/image39.svg" Id="R2d9d3566499944a6" /><ns0:Relationship Id="rIdNarrationAudio" Type="http://schemas.openxmlformats.org/officeDocument/2006/relationships/audio" Target="../media/narration-59.mp3" /><ns0:Relationship Id="rIdNarrationMedia" Type="http://schemas.microsoft.com/office/2007/relationships/media" Target="../media/narration-59.mp3" /><ns0:Relationship Id="rIdNarrationIcon" Type="http://schemas.openxmlformats.org/officeDocument/2006/relationships/image" Target="../media/narration-icon.png" /></ns0:Relationships>
</file>

<file path=ppt/slides/_rels/slide60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1f5f3a3c60be492a" /><ns0:Relationship Type="http://schemas.openxmlformats.org/officeDocument/2006/relationships/image" Target="/ppt/media/image40.png" Id="Re1ba29e9d38a47b4" /><ns0:Relationship Type="http://schemas.openxmlformats.org/officeDocument/2006/relationships/image" Target="/ppt/media/image40.svg" Id="R23ec17ab23cb4ecb" /><ns0:Relationship Id="rIdNarrationAudio" Type="http://schemas.openxmlformats.org/officeDocument/2006/relationships/audio" Target="../media/narration-60.mp3" /><ns0:Relationship Id="rIdNarrationMedia" Type="http://schemas.microsoft.com/office/2007/relationships/media" Target="../media/narration-60.mp3" /><ns0:Relationship Id="rIdNarrationIcon" Type="http://schemas.openxmlformats.org/officeDocument/2006/relationships/image" Target="../media/narration-icon.png" /></ns0:Relationships>
</file>

<file path=ppt/slides/_rels/slide61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ec126aa6803c4a6f" /><ns0:Relationship Type="http://schemas.openxmlformats.org/officeDocument/2006/relationships/image" Target="/ppt/media/image41.png" Id="R000aea9cbb4349d7" /><ns0:Relationship Type="http://schemas.openxmlformats.org/officeDocument/2006/relationships/image" Target="/ppt/media/image41.svg" Id="R499dca640188414c" /><ns0:Relationship Id="rIdNarrationAudio" Type="http://schemas.openxmlformats.org/officeDocument/2006/relationships/audio" Target="../media/narration-61.mp3" /><ns0:Relationship Id="rIdNarrationMedia" Type="http://schemas.microsoft.com/office/2007/relationships/media" Target="../media/narration-61.mp3" /><ns0:Relationship Id="rIdNarrationIcon" Type="http://schemas.openxmlformats.org/officeDocument/2006/relationships/image" Target="../media/narration-icon.png" /></ns0:Relationships>
</file>

<file path=ppt/slides/_rels/slide62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17a635c5737449ec" /><ns0:Relationship Type="http://schemas.openxmlformats.org/officeDocument/2006/relationships/image" Target="/ppt/media/image42.png" Id="Rb4afcf75f5ff4e5d" /><ns0:Relationship Type="http://schemas.openxmlformats.org/officeDocument/2006/relationships/image" Target="/ppt/media/image42.svg" Id="Rea2b6f36d02246fc" /><ns0:Relationship Id="rIdNarrationAudio" Type="http://schemas.openxmlformats.org/officeDocument/2006/relationships/audio" Target="../media/narration-62.mp3" /><ns0:Relationship Id="rIdNarrationMedia" Type="http://schemas.microsoft.com/office/2007/relationships/media" Target="../media/narration-62.mp3" /><ns0:Relationship Id="rIdNarrationIcon" Type="http://schemas.openxmlformats.org/officeDocument/2006/relationships/image" Target="../media/narration-icon.png" /></ns0:Relationships>
</file>

<file path=ppt/slides/_rels/slide63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4e36291e42684574" /><ns0:Relationship Type="http://schemas.openxmlformats.org/officeDocument/2006/relationships/image" Target="/ppt/media/image43.png" Id="R66c6f1e7d3d7438a" /><ns0:Relationship Type="http://schemas.openxmlformats.org/officeDocument/2006/relationships/image" Target="/ppt/media/image43.svg" Id="Rbd6873d735224dcb" /><ns0:Relationship Id="rIdNarrationAudio" Type="http://schemas.openxmlformats.org/officeDocument/2006/relationships/audio" Target="../media/narration-63.mp3" /><ns0:Relationship Id="rIdNarrationMedia" Type="http://schemas.microsoft.com/office/2007/relationships/media" Target="../media/narration-63.mp3" /><ns0:Relationship Id="rIdNarrationIcon" Type="http://schemas.openxmlformats.org/officeDocument/2006/relationships/image" Target="../media/narration-icon.png" /></ns0:Relationships>
</file>

<file path=ppt/slides/_rels/slide64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6fc78723158744a5" /><ns0:Relationship Type="http://schemas.openxmlformats.org/officeDocument/2006/relationships/image" Target="/ppt/media/image44.png" Id="R116e6554d8074c06" /><ns0:Relationship Type="http://schemas.openxmlformats.org/officeDocument/2006/relationships/image" Target="/ppt/media/image44.svg" Id="Rea4a5549364f461d" /><ns0:Relationship Id="rIdNarrationAudio" Type="http://schemas.openxmlformats.org/officeDocument/2006/relationships/audio" Target="../media/narration-64.mp3" /><ns0:Relationship Id="rIdNarrationMedia" Type="http://schemas.microsoft.com/office/2007/relationships/media" Target="../media/narration-64.mp3" /><ns0:Relationship Id="rIdNarrationIcon" Type="http://schemas.openxmlformats.org/officeDocument/2006/relationships/image" Target="../media/narration-icon.png" /></ns0:Relationships>
</file>

<file path=ppt/slides/_rels/slide65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b2bf8726c3274ad7" /><ns0:Relationship Type="http://schemas.openxmlformats.org/officeDocument/2006/relationships/image" Target="/ppt/media/image45.png" Id="R424c35f134064028" /><ns0:Relationship Type="http://schemas.openxmlformats.org/officeDocument/2006/relationships/image" Target="/ppt/media/image45.svg" Id="R3f3c2209eef94768" /><ns0:Relationship Id="rIdNarrationAudio" Type="http://schemas.openxmlformats.org/officeDocument/2006/relationships/audio" Target="../media/narration-65.mp3" /><ns0:Relationship Id="rIdNarrationMedia" Type="http://schemas.microsoft.com/office/2007/relationships/media" Target="../media/narration-65.mp3" /><ns0:Relationship Id="rIdNarrationIcon" Type="http://schemas.openxmlformats.org/officeDocument/2006/relationships/image" Target="../media/narration-icon.png" /></ns0:Relationships>
</file>

<file path=ppt/slides/_rels/slide66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b70b7b815c4c4d0c" /><ns0:Relationship Type="http://schemas.openxmlformats.org/officeDocument/2006/relationships/image" Target="/ppt/media/image46.png" Id="R4ad5c3f82a6041a4" /><ns0:Relationship Type="http://schemas.openxmlformats.org/officeDocument/2006/relationships/image" Target="/ppt/media/image46.svg" Id="Rea952167b9d34a9a" /><ns0:Relationship Id="rIdNarrationAudio" Type="http://schemas.openxmlformats.org/officeDocument/2006/relationships/audio" Target="../media/narration-66.mp3" /><ns0:Relationship Id="rIdNarrationMedia" Type="http://schemas.microsoft.com/office/2007/relationships/media" Target="../media/narration-66.mp3" /><ns0:Relationship Id="rIdNarrationIcon" Type="http://schemas.openxmlformats.org/officeDocument/2006/relationships/image" Target="../media/narration-icon.png" /></ns0:Relationships>
</file>

<file path=ppt/slides/_rels/slide67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91c00e5406c34016" /><ns0:Relationship Type="http://schemas.openxmlformats.org/officeDocument/2006/relationships/image" Target="/ppt/media/image47.png" Id="R87cbe5183d9f46a1" /><ns0:Relationship Type="http://schemas.openxmlformats.org/officeDocument/2006/relationships/image" Target="/ppt/media/image47.svg" Id="R0f32976725e8429a" /><ns0:Relationship Id="rIdNarrationAudio" Type="http://schemas.openxmlformats.org/officeDocument/2006/relationships/audio" Target="../media/narration-67.mp3" /><ns0:Relationship Id="rIdNarrationMedia" Type="http://schemas.microsoft.com/office/2007/relationships/media" Target="../media/narration-67.mp3" /><ns0:Relationship Id="rIdNarrationIcon" Type="http://schemas.openxmlformats.org/officeDocument/2006/relationships/image" Target="../media/narration-icon.png" /></ns0:Relationships>
</file>

<file path=ppt/slides/_rels/slide68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5626274169c3416d" /><ns0:Relationship Type="http://schemas.openxmlformats.org/officeDocument/2006/relationships/image" Target="/ppt/media/image48.png" Id="R64fdeee6e9fd4241" /><ns0:Relationship Type="http://schemas.openxmlformats.org/officeDocument/2006/relationships/image" Target="/ppt/media/image48.svg" Id="R98bb5cc4e7354122" /><ns0:Relationship Id="rIdNarrationAudio" Type="http://schemas.openxmlformats.org/officeDocument/2006/relationships/audio" Target="../media/narration-68.mp3" /><ns0:Relationship Id="rIdNarrationMedia" Type="http://schemas.microsoft.com/office/2007/relationships/media" Target="../media/narration-68.mp3" /><ns0:Relationship Id="rIdNarrationIcon" Type="http://schemas.openxmlformats.org/officeDocument/2006/relationships/image" Target="../media/narration-icon.png" /></ns0:Relationships>
</file>

<file path=ppt/slides/_rels/slide69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b9e5a9b2139d4477" /><ns0:Relationship Type="http://schemas.openxmlformats.org/officeDocument/2006/relationships/image" Target="/ppt/media/image49.png" Id="Rb913b918d42a41b9" /><ns0:Relationship Type="http://schemas.openxmlformats.org/officeDocument/2006/relationships/image" Target="/ppt/media/image49.svg" Id="R4d3af95b6abe45e8" /><ns0:Relationship Id="rIdNarrationAudio" Type="http://schemas.openxmlformats.org/officeDocument/2006/relationships/audio" Target="../media/narration-69.mp3" /><ns0:Relationship Id="rIdNarrationMedia" Type="http://schemas.microsoft.com/office/2007/relationships/media" Target="../media/narration-69.mp3" /><ns0:Relationship Id="rIdNarrationIcon" Type="http://schemas.openxmlformats.org/officeDocument/2006/relationships/image" Target="../media/narration-icon.png" /></ns0:Relationships>
</file>

<file path=ppt/slides/_rels/slide70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a1f7047f09884ad1" /><ns0:Relationship Type="http://schemas.openxmlformats.org/officeDocument/2006/relationships/image" Target="/ppt/media/image50.png" Id="R974846d878e24c86" /><ns0:Relationship Type="http://schemas.openxmlformats.org/officeDocument/2006/relationships/image" Target="/ppt/media/image50.svg" Id="R1d3cfafe95bb466f" /><ns0:Relationship Id="rIdNarrationAudio" Type="http://schemas.openxmlformats.org/officeDocument/2006/relationships/audio" Target="../media/narration-70.mp3" /><ns0:Relationship Id="rIdNarrationMedia" Type="http://schemas.microsoft.com/office/2007/relationships/media" Target="../media/narration-70.mp3" /><ns0:Relationship Id="rIdNarrationIcon" Type="http://schemas.openxmlformats.org/officeDocument/2006/relationships/image" Target="../media/narration-icon.png" /></ns0:Relationships>
</file>

<file path=ppt/slides/_rels/slide71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ee4ad9611be445c8" /><ns0:Relationship Id="rIdNarrationAudio" Type="http://schemas.openxmlformats.org/officeDocument/2006/relationships/audio" Target="../media/narration-71.mp3" /><ns0:Relationship Id="rIdNarrationMedia" Type="http://schemas.microsoft.com/office/2007/relationships/media" Target="../media/narration-71.mp3" /><ns0:Relationship Id="rIdNarrationIcon" Type="http://schemas.openxmlformats.org/officeDocument/2006/relationships/image" Target="../media/narration-icon.png" /></ns0:Relationships>
</file>

<file path=ppt/slides/_rels/slide72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97d09db8091b444a" /><ns0:Relationship Type="http://schemas.openxmlformats.org/officeDocument/2006/relationships/image" Target="/ppt/media/image51.png" Id="R8ecd88a333a240d9" /><ns0:Relationship Type="http://schemas.openxmlformats.org/officeDocument/2006/relationships/image" Target="/ppt/media/image51.svg" Id="R0b20e710cafa4742" /><ns0:Relationship Id="rIdNarrationAudio" Type="http://schemas.openxmlformats.org/officeDocument/2006/relationships/audio" Target="../media/narration-72.mp3" /><ns0:Relationship Id="rIdNarrationMedia" Type="http://schemas.microsoft.com/office/2007/relationships/media" Target="../media/narration-72.mp3" /><ns0:Relationship Id="rIdNarrationIcon" Type="http://schemas.openxmlformats.org/officeDocument/2006/relationships/image" Target="../media/narration-icon.png" /></ns0:Relationships>
</file>

<file path=ppt/slides/_rels/slide73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2e1bb84a5d26458e" /><ns0:Relationship Type="http://schemas.openxmlformats.org/officeDocument/2006/relationships/image" Target="/ppt/media/image52.png" Id="R0d646b6f04a5438c" /><ns0:Relationship Type="http://schemas.openxmlformats.org/officeDocument/2006/relationships/image" Target="/ppt/media/image52.svg" Id="R41d5cd655a794b81" /><ns0:Relationship Id="rIdNarrationAudio" Type="http://schemas.openxmlformats.org/officeDocument/2006/relationships/audio" Target="../media/narration-73.mp3" /><ns0:Relationship Id="rIdNarrationMedia" Type="http://schemas.microsoft.com/office/2007/relationships/media" Target="../media/narration-73.mp3" /><ns0:Relationship Id="rIdNarrationIcon" Type="http://schemas.openxmlformats.org/officeDocument/2006/relationships/image" Target="../media/narration-icon.png" /></ns0:Relationships>
</file>

<file path=ppt/slides/_rels/slide74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d3d0089eef284610" /><ns0:Relationship Type="http://schemas.openxmlformats.org/officeDocument/2006/relationships/image" Target="/ppt/media/image53.png" Id="R7ba05f2a0df74416" /><ns0:Relationship Type="http://schemas.openxmlformats.org/officeDocument/2006/relationships/image" Target="/ppt/media/image53.svg" Id="R1e8aff74ada24b2b" /><ns0:Relationship Id="rIdNarrationAudio" Type="http://schemas.openxmlformats.org/officeDocument/2006/relationships/audio" Target="../media/narration-74.mp3" /><ns0:Relationship Id="rIdNarrationMedia" Type="http://schemas.microsoft.com/office/2007/relationships/media" Target="../media/narration-74.mp3" /><ns0:Relationship Id="rIdNarrationIcon" Type="http://schemas.openxmlformats.org/officeDocument/2006/relationships/image" Target="../media/narration-icon.png" /></ns0:Relationships>
</file>

<file path=ppt/slides/_rels/slide75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2c64d5c7bd734afb" /><ns0:Relationship Type="http://schemas.openxmlformats.org/officeDocument/2006/relationships/image" Target="/ppt/media/image54.png" Id="Rd8140d64564d4205" /><ns0:Relationship Type="http://schemas.openxmlformats.org/officeDocument/2006/relationships/image" Target="/ppt/media/image54.svg" Id="R33b98fbff54648d8" /><ns0:Relationship Id="rIdNarrationAudio" Type="http://schemas.openxmlformats.org/officeDocument/2006/relationships/audio" Target="../media/narration-75.mp3" /><ns0:Relationship Id="rIdNarrationMedia" Type="http://schemas.microsoft.com/office/2007/relationships/media" Target="../media/narration-75.mp3" /><ns0:Relationship Id="rIdNarrationIcon" Type="http://schemas.openxmlformats.org/officeDocument/2006/relationships/image" Target="../media/narration-icon.png" /></ns0:Relationships>
</file>

<file path=ppt/slides/_rels/slide76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d48b4df12f9b42d0" /><ns0:Relationship Type="http://schemas.openxmlformats.org/officeDocument/2006/relationships/image" Target="/ppt/media/image55.png" Id="R53b6857a6f4f45ea" /><ns0:Relationship Type="http://schemas.openxmlformats.org/officeDocument/2006/relationships/image" Target="/ppt/media/image55.svg" Id="Refee52612c3b4b3e" /><ns0:Relationship Id="rIdNarrationAudio" Type="http://schemas.openxmlformats.org/officeDocument/2006/relationships/audio" Target="../media/narration-76.mp3" /><ns0:Relationship Id="rIdNarrationMedia" Type="http://schemas.microsoft.com/office/2007/relationships/media" Target="../media/narration-76.mp3" /><ns0:Relationship Id="rIdNarrationIcon" Type="http://schemas.openxmlformats.org/officeDocument/2006/relationships/image" Target="../media/narration-icon.png" /></ns0:Relationships>
</file>

<file path=ppt/slides/_rels/slide77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660daccc3f824cf2" /><ns0:Relationship Type="http://schemas.openxmlformats.org/officeDocument/2006/relationships/image" Target="/ppt/media/image56.png" Id="Rbf47cb86c2e7435b" /><ns0:Relationship Type="http://schemas.openxmlformats.org/officeDocument/2006/relationships/image" Target="/ppt/media/image56.svg" Id="R8923469b174a4768" /><ns0:Relationship Id="rIdNarrationAudio" Type="http://schemas.openxmlformats.org/officeDocument/2006/relationships/audio" Target="../media/narration-77.mp3" /><ns0:Relationship Id="rIdNarrationMedia" Type="http://schemas.microsoft.com/office/2007/relationships/media" Target="../media/narration-77.mp3" /><ns0:Relationship Id="rIdNarrationIcon" Type="http://schemas.openxmlformats.org/officeDocument/2006/relationships/image" Target="../media/narration-icon.png" /></ns0:Relationships>
</file>

<file path=ppt/slides/_rels/slide78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4f202710ce5043bd" /><ns0:Relationship Type="http://schemas.openxmlformats.org/officeDocument/2006/relationships/image" Target="/ppt/media/image57.png" Id="R30459c988aaa47e7" /><ns0:Relationship Type="http://schemas.openxmlformats.org/officeDocument/2006/relationships/image" Target="/ppt/media/image57.svg" Id="R903bb61958324e1b" /><ns0:Relationship Id="rIdNarrationAudio" Type="http://schemas.openxmlformats.org/officeDocument/2006/relationships/audio" Target="../media/narration-78.mp3" /><ns0:Relationship Id="rIdNarrationMedia" Type="http://schemas.microsoft.com/office/2007/relationships/media" Target="../media/narration-78.mp3" /><ns0:Relationship Id="rIdNarrationIcon" Type="http://schemas.openxmlformats.org/officeDocument/2006/relationships/image" Target="../media/narration-icon.png" /></ns0:Relationships>
</file>

<file path=ppt/slides/_rels/slide79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07bb1221ece744b7" /><ns0:Relationship Type="http://schemas.openxmlformats.org/officeDocument/2006/relationships/image" Target="/ppt/media/image58.png" Id="Rf8a4dc374dba4db1" /><ns0:Relationship Type="http://schemas.openxmlformats.org/officeDocument/2006/relationships/image" Target="/ppt/media/image58.svg" Id="R9b8f36347fd74c30" /><ns0:Relationship Id="rIdNarrationAudio" Type="http://schemas.openxmlformats.org/officeDocument/2006/relationships/audio" Target="../media/narration-79.mp3" /><ns0:Relationship Id="rIdNarrationMedia" Type="http://schemas.microsoft.com/office/2007/relationships/media" Target="../media/narration-79.mp3" /><ns0:Relationship Id="rIdNarrationIcon" Type="http://schemas.openxmlformats.org/officeDocument/2006/relationships/image" Target="../media/narration-icon.png" /></ns0:Relationships>
</file>

<file path=ppt/slides/_rels/slide80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7800ecfd5f324f7e" /><ns0:Relationship Type="http://schemas.openxmlformats.org/officeDocument/2006/relationships/image" Target="/ppt/media/image59.png" Id="R125d5c9d148f4e8c" /><ns0:Relationship Type="http://schemas.openxmlformats.org/officeDocument/2006/relationships/image" Target="/ppt/media/image59.svg" Id="Rcfc6c861b11340e3" /><ns0:Relationship Id="rIdNarrationAudio" Type="http://schemas.openxmlformats.org/officeDocument/2006/relationships/audio" Target="../media/narration-80.mp3" /><ns0:Relationship Id="rIdNarrationMedia" Type="http://schemas.microsoft.com/office/2007/relationships/media" Target="../media/narration-80.mp3" /><ns0:Relationship Id="rIdNarrationIcon" Type="http://schemas.openxmlformats.org/officeDocument/2006/relationships/image" Target="../media/narration-icon.png" /></ns0:Relationships>
</file>

<file path=ppt/slides/_rels/slide81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ce846ad88ed544ae" /><ns0:Relationship Type="http://schemas.openxmlformats.org/officeDocument/2006/relationships/image" Target="/ppt/media/image60.png" Id="Rd28712379fec4390" /><ns0:Relationship Type="http://schemas.openxmlformats.org/officeDocument/2006/relationships/image" Target="/ppt/media/image60.svg" Id="R458a67d55c42448d" /><ns0:Relationship Id="rIdNarrationAudio" Type="http://schemas.openxmlformats.org/officeDocument/2006/relationships/audio" Target="../media/narration-81.mp3" /><ns0:Relationship Id="rIdNarrationMedia" Type="http://schemas.microsoft.com/office/2007/relationships/media" Target="../media/narration-81.mp3" /><ns0:Relationship Id="rIdNarrationIcon" Type="http://schemas.openxmlformats.org/officeDocument/2006/relationships/image" Target="../media/narration-icon.png" /></ns0:Relationships>
</file>

<file path=ppt/slides/_rels/slide82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753c77539cd046f7" /><ns0:Relationship Type="http://schemas.openxmlformats.org/officeDocument/2006/relationships/image" Target="/ppt/media/image61.png" Id="R77facb79923e4f4a" /><ns0:Relationship Type="http://schemas.openxmlformats.org/officeDocument/2006/relationships/image" Target="/ppt/media/image61.svg" Id="R9ee24573dc844fa2" /><ns0:Relationship Id="rIdNarrationAudio" Type="http://schemas.openxmlformats.org/officeDocument/2006/relationships/audio" Target="../media/narration-82.mp3" /><ns0:Relationship Id="rIdNarrationMedia" Type="http://schemas.microsoft.com/office/2007/relationships/media" Target="../media/narration-82.mp3" /><ns0:Relationship Id="rIdNarrationIcon" Type="http://schemas.openxmlformats.org/officeDocument/2006/relationships/image" Target="../media/narration-icon.png" /></ns0:Relationships>
</file>

<file path=ppt/slides/_rels/slide83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96610854ad9a49fc" /><ns0:Relationship Type="http://schemas.openxmlformats.org/officeDocument/2006/relationships/image" Target="/ppt/media/image62.png" Id="R4e051a6582ea423d" /><ns0:Relationship Type="http://schemas.openxmlformats.org/officeDocument/2006/relationships/image" Target="/ppt/media/image62.svg" Id="R80db29097e3e4980" /><ns0:Relationship Id="rIdNarrationAudio" Type="http://schemas.openxmlformats.org/officeDocument/2006/relationships/audio" Target="../media/narration-83.mp3" /><ns0:Relationship Id="rIdNarrationMedia" Type="http://schemas.microsoft.com/office/2007/relationships/media" Target="../media/narration-83.mp3" /><ns0:Relationship Id="rIdNarrationIcon" Type="http://schemas.openxmlformats.org/officeDocument/2006/relationships/image" Target="../media/narration-icon.png" /></ns0:Relationships>
</file>

<file path=ppt/slides/_rels/slide84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3c574082d7a04485" /><ns0:Relationship Type="http://schemas.openxmlformats.org/officeDocument/2006/relationships/image" Target="/ppt/media/image63.png" Id="R3b227b173e2f486a" /><ns0:Relationship Type="http://schemas.openxmlformats.org/officeDocument/2006/relationships/image" Target="/ppt/media/image63.svg" Id="R3c9e8cc9ba324754" /><ns0:Relationship Id="rIdNarrationAudio" Type="http://schemas.openxmlformats.org/officeDocument/2006/relationships/audio" Target="../media/narration-84.mp3" /><ns0:Relationship Id="rIdNarrationMedia" Type="http://schemas.microsoft.com/office/2007/relationships/media" Target="../media/narration-84.mp3" /><ns0:Relationship Id="rIdNarrationIcon" Type="http://schemas.openxmlformats.org/officeDocument/2006/relationships/image" Target="../media/narration-icon.png" /></ns0:Relationships>
</file>

<file path=ppt/slides/_rels/slide85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bf2a54d5851f4da5" /><ns0:Relationship Type="http://schemas.openxmlformats.org/officeDocument/2006/relationships/image" Target="/ppt/media/image64.png" Id="R38de97f8959b4051" /><ns0:Relationship Type="http://schemas.openxmlformats.org/officeDocument/2006/relationships/image" Target="/ppt/media/image64.svg" Id="R640c32140eec4d46" /><ns0:Relationship Id="rIdNarrationAudio" Type="http://schemas.openxmlformats.org/officeDocument/2006/relationships/audio" Target="../media/narration-85.mp3" /><ns0:Relationship Id="rIdNarrationMedia" Type="http://schemas.microsoft.com/office/2007/relationships/media" Target="../media/narration-85.mp3" /><ns0:Relationship Id="rIdNarrationIcon" Type="http://schemas.openxmlformats.org/officeDocument/2006/relationships/image" Target="../media/narration-icon.png" /></ns0:Relationships>
</file>

<file path=ppt/slides/_rels/slide86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c0791bddc75b4a49" /><ns0:Relationship Type="http://schemas.openxmlformats.org/officeDocument/2006/relationships/image" Target="/ppt/media/image65.png" Id="Rbe212b01fa1e4004" /><ns0:Relationship Type="http://schemas.openxmlformats.org/officeDocument/2006/relationships/image" Target="/ppt/media/image65.svg" Id="Rd51734ff2a754d5b" /><ns0:Relationship Id="rIdNarrationAudio" Type="http://schemas.openxmlformats.org/officeDocument/2006/relationships/audio" Target="../media/narration-86.mp3" /><ns0:Relationship Id="rIdNarrationMedia" Type="http://schemas.microsoft.com/office/2007/relationships/media" Target="../media/narration-86.mp3" /><ns0:Relationship Id="rIdNarrationIcon" Type="http://schemas.openxmlformats.org/officeDocument/2006/relationships/image" Target="../media/narration-icon.png" /></ns0:Relationships>
</file>

<file path=ppt/slides/_rels/slide87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da2d9395590543e6" /><ns0:Relationship Type="http://schemas.openxmlformats.org/officeDocument/2006/relationships/image" Target="/ppt/media/image66.png" Id="Re10030a63a324846" /><ns0:Relationship Type="http://schemas.openxmlformats.org/officeDocument/2006/relationships/image" Target="/ppt/media/image66.svg" Id="R9cca326d585f4ca7" /><ns0:Relationship Id="rIdNarrationAudio" Type="http://schemas.openxmlformats.org/officeDocument/2006/relationships/audio" Target="../media/narration-87.mp3" /><ns0:Relationship Id="rIdNarrationMedia" Type="http://schemas.microsoft.com/office/2007/relationships/media" Target="../media/narration-87.mp3" /><ns0:Relationship Id="rIdNarrationIcon" Type="http://schemas.openxmlformats.org/officeDocument/2006/relationships/image" Target="../media/narration-icon.png" /></ns0:Relationships>
</file>

<file path=ppt/slides/_rels/slide88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ec8a0b1aed144403" /><ns0:Relationship Type="http://schemas.openxmlformats.org/officeDocument/2006/relationships/image" Target="/ppt/media/image67.png" Id="R22a8f6c317cf4087" /><ns0:Relationship Type="http://schemas.openxmlformats.org/officeDocument/2006/relationships/image" Target="/ppt/media/image67.svg" Id="R2e674559a8994557" /><ns0:Relationship Id="rIdNarrationAudio" Type="http://schemas.openxmlformats.org/officeDocument/2006/relationships/audio" Target="../media/narration-88.mp3" /><ns0:Relationship Id="rIdNarrationMedia" Type="http://schemas.microsoft.com/office/2007/relationships/media" Target="../media/narration-88.mp3" /><ns0:Relationship Id="rIdNarrationIcon" Type="http://schemas.openxmlformats.org/officeDocument/2006/relationships/image" Target="../media/narration-icon.png" /></ns0:Relationships>
</file>

<file path=ppt/slides/_rels/slide89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8a735af6c32041d9" /><ns0:Relationship Type="http://schemas.openxmlformats.org/officeDocument/2006/relationships/image" Target="/ppt/media/image68.png" Id="R2adf65b14b114752" /><ns0:Relationship Type="http://schemas.openxmlformats.org/officeDocument/2006/relationships/image" Target="/ppt/media/image68.svg" Id="R15b937934add4702" /><ns0:Relationship Id="rIdNarrationAudio" Type="http://schemas.openxmlformats.org/officeDocument/2006/relationships/audio" Target="../media/narration-89.mp3" /><ns0:Relationship Id="rIdNarrationMedia" Type="http://schemas.microsoft.com/office/2007/relationships/media" Target="../media/narration-89.mp3" /><ns0:Relationship Id="rIdNarrationIcon" Type="http://schemas.openxmlformats.org/officeDocument/2006/relationships/image" Target="../media/narration-icon.png" /></ns0:Relationships>
</file>

<file path=ppt/slides/_rels/slide90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dbff45fdec9449c1" /><ns0:Relationship Type="http://schemas.openxmlformats.org/officeDocument/2006/relationships/image" Target="/ppt/media/image69.png" Id="R2587f3b133394b21" /><ns0:Relationship Type="http://schemas.openxmlformats.org/officeDocument/2006/relationships/image" Target="/ppt/media/image69.svg" Id="R1113361eb2624046" /><ns0:Relationship Id="rIdNarrationAudio" Type="http://schemas.openxmlformats.org/officeDocument/2006/relationships/audio" Target="../media/narration-90.mp3" /><ns0:Relationship Id="rIdNarrationMedia" Type="http://schemas.microsoft.com/office/2007/relationships/media" Target="../media/narration-90.mp3" /><ns0:Relationship Id="rIdNarrationIcon" Type="http://schemas.openxmlformats.org/officeDocument/2006/relationships/image" Target="../media/narration-icon.png" /></ns0:Relationships>
</file>

<file path=ppt/slides/_rels/slide91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14d94f97c0bf43a3" /><ns0:Relationship Type="http://schemas.openxmlformats.org/officeDocument/2006/relationships/image" Target="/ppt/media/image70.png" Id="Re20da392dfaf4378" /><ns0:Relationship Type="http://schemas.openxmlformats.org/officeDocument/2006/relationships/image" Target="/ppt/media/image70.svg" Id="R9bfd34c3f7504fac" /><ns0:Relationship Id="rIdNarrationAudio" Type="http://schemas.openxmlformats.org/officeDocument/2006/relationships/audio" Target="../media/narration-91.mp3" /><ns0:Relationship Id="rIdNarrationMedia" Type="http://schemas.microsoft.com/office/2007/relationships/media" Target="../media/narration-91.mp3" /><ns0:Relationship Id="rIdNarrationIcon" Type="http://schemas.openxmlformats.org/officeDocument/2006/relationships/image" Target="../media/narration-icon.png" /></ns0:Relationships>
</file>

<file path=ppt/slides/_rels/slide92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1b45183feb3045ac" /><ns0:Relationship Type="http://schemas.openxmlformats.org/officeDocument/2006/relationships/image" Target="/ppt/media/image71.png" Id="R17eb4af0b9de4258" /><ns0:Relationship Type="http://schemas.openxmlformats.org/officeDocument/2006/relationships/image" Target="/ppt/media/image71.svg" Id="R8b850d9fb08a412f" /><ns0:Relationship Id="rIdNarrationAudio" Type="http://schemas.openxmlformats.org/officeDocument/2006/relationships/audio" Target="../media/narration-92.mp3" /><ns0:Relationship Id="rIdNarrationMedia" Type="http://schemas.microsoft.com/office/2007/relationships/media" Target="../media/narration-92.mp3" /><ns0:Relationship Id="rIdNarrationIcon" Type="http://schemas.openxmlformats.org/officeDocument/2006/relationships/image" Target="../media/narration-icon.png" /></ns0:Relationships>
</file>

<file path=ppt/slides/_rels/slide93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250a29fa18084319" /><ns0:Relationship Type="http://schemas.openxmlformats.org/officeDocument/2006/relationships/image" Target="/ppt/media/image72.png" Id="R3887ab14d1024f2a" /><ns0:Relationship Type="http://schemas.openxmlformats.org/officeDocument/2006/relationships/image" Target="/ppt/media/image72.svg" Id="Re4ba5c32a3bd43e7" /><ns0:Relationship Id="rIdNarrationAudio" Type="http://schemas.openxmlformats.org/officeDocument/2006/relationships/audio" Target="../media/narration-93.mp3" /><ns0:Relationship Id="rIdNarrationMedia" Type="http://schemas.microsoft.com/office/2007/relationships/media" Target="../media/narration-93.mp3" /><ns0:Relationship Id="rIdNarrationIcon" Type="http://schemas.openxmlformats.org/officeDocument/2006/relationships/image" Target="../media/narration-icon.png" /></ns0:Relationships>
</file>

<file path=ppt/slides/_rels/slide94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a79346ae88294c63" /><ns0:Relationship Type="http://schemas.openxmlformats.org/officeDocument/2006/relationships/image" Target="/ppt/media/image73.png" Id="R8034141f0b524f4d" /><ns0:Relationship Type="http://schemas.openxmlformats.org/officeDocument/2006/relationships/image" Target="/ppt/media/image73.svg" Id="R8a346562fa684eab" /><ns0:Relationship Id="rIdNarrationAudio" Type="http://schemas.openxmlformats.org/officeDocument/2006/relationships/audio" Target="../media/narration-94.mp3" /><ns0:Relationship Id="rIdNarrationMedia" Type="http://schemas.microsoft.com/office/2007/relationships/media" Target="../media/narration-94.mp3" /><ns0:Relationship Id="rIdNarrationIcon" Type="http://schemas.openxmlformats.org/officeDocument/2006/relationships/image" Target="../media/narration-icon.png" /></ns0:Relationships>
</file>

<file path=ppt/slides/_rels/slide95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e68aa081cc114648" /><ns0:Relationship Type="http://schemas.openxmlformats.org/officeDocument/2006/relationships/image" Target="/ppt/media/image74.png" Id="Rddf2cadfd995480d" /><ns0:Relationship Type="http://schemas.openxmlformats.org/officeDocument/2006/relationships/image" Target="/ppt/media/image74.svg" Id="R2b2dd57cc0bd49c8" /><ns0:Relationship Id="rIdNarrationAudio" Type="http://schemas.openxmlformats.org/officeDocument/2006/relationships/audio" Target="../media/narration-95.mp3" /><ns0:Relationship Id="rIdNarrationMedia" Type="http://schemas.microsoft.com/office/2007/relationships/media" Target="../media/narration-95.mp3" /><ns0:Relationship Id="rIdNarrationIcon" Type="http://schemas.openxmlformats.org/officeDocument/2006/relationships/image" Target="../media/narration-icon.png" /></ns0:Relationships>
</file>

<file path=ppt/slides/_rels/slide96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066f9a73c0f14001" /><ns0:Relationship Type="http://schemas.openxmlformats.org/officeDocument/2006/relationships/image" Target="/ppt/media/image75.png" Id="R9555a3e518cf4ecb" /><ns0:Relationship Type="http://schemas.openxmlformats.org/officeDocument/2006/relationships/image" Target="/ppt/media/image75.svg" Id="R70184b61be754104" /><ns0:Relationship Id="rIdNarrationAudio" Type="http://schemas.openxmlformats.org/officeDocument/2006/relationships/audio" Target="../media/narration-96.mp3" /><ns0:Relationship Id="rIdNarrationMedia" Type="http://schemas.microsoft.com/office/2007/relationships/media" Target="../media/narration-96.mp3" /><ns0:Relationship Id="rIdNarrationIcon" Type="http://schemas.openxmlformats.org/officeDocument/2006/relationships/image" Target="../media/narration-icon.png" /></ns0:Relationships>
</file>

<file path=ppt/slides/_rels/slide97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9946fc0f97c84c01" /><ns0:Relationship Type="http://schemas.openxmlformats.org/officeDocument/2006/relationships/image" Target="/ppt/media/image76.png" Id="R6da9b9ee933448af" /><ns0:Relationship Type="http://schemas.openxmlformats.org/officeDocument/2006/relationships/image" Target="/ppt/media/image76.svg" Id="R66dbd1cd46364fe5" /><ns0:Relationship Id="rIdNarrationAudio" Type="http://schemas.openxmlformats.org/officeDocument/2006/relationships/audio" Target="../media/narration-97.mp3" /><ns0:Relationship Id="rIdNarrationMedia" Type="http://schemas.microsoft.com/office/2007/relationships/media" Target="../media/narration-97.mp3" /><ns0:Relationship Id="rIdNarrationIcon" Type="http://schemas.openxmlformats.org/officeDocument/2006/relationships/image" Target="../media/narration-icon.png" /></ns0:Relationships>
</file>

<file path=ppt/slides/_rels/slide98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5bf2385c3cba4fdb" /><ns0:Relationship Type="http://schemas.openxmlformats.org/officeDocument/2006/relationships/image" Target="/ppt/media/image77.png" Id="Rb24455f977ea48b5" /><ns0:Relationship Type="http://schemas.openxmlformats.org/officeDocument/2006/relationships/image" Target="/ppt/media/image77.svg" Id="R7590f44866f54d22" /><ns0:Relationship Id="rIdNarrationAudio" Type="http://schemas.openxmlformats.org/officeDocument/2006/relationships/audio" Target="../media/narration-98.mp3" /><ns0:Relationship Id="rIdNarrationMedia" Type="http://schemas.microsoft.com/office/2007/relationships/media" Target="../media/narration-98.mp3" /><ns0:Relationship Id="rIdNarrationIcon" Type="http://schemas.openxmlformats.org/officeDocument/2006/relationships/image" Target="../media/narration-icon.png" /></ns0:Relationships>
</file>

<file path=ppt/slides/_rels/slide99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c2333be8bf0a4292" /><ns0:Relationship Type="http://schemas.openxmlformats.org/officeDocument/2006/relationships/image" Target="/ppt/media/image78.png" Id="Ref987dbb571f42f9" /><ns0:Relationship Type="http://schemas.openxmlformats.org/officeDocument/2006/relationships/image" Target="/ppt/media/image78.svg" Id="R1654a5bdfbaa41e6" /><ns0:Relationship Id="rIdNarrationAudio" Type="http://schemas.openxmlformats.org/officeDocument/2006/relationships/audio" Target="../media/narration-99.mp3" /><ns0:Relationship Id="rIdNarrationMedia" Type="http://schemas.microsoft.com/office/2007/relationships/media" Target="../media/narration-99.mp3" /><ns0:Relationship Id="rIdNarrationIcon" Type="http://schemas.openxmlformats.org/officeDocument/2006/relationships/image" Target="../media/narration-icon.png" /></ns0:Relationships>
</file>

<file path=ppt/slides/_rels/slide100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d7e2e0bfc4624084" /><ns0:Relationship Id="rIdNarrationAudio" Type="http://schemas.openxmlformats.org/officeDocument/2006/relationships/audio" Target="../media/narration-100.mp3" /><ns0:Relationship Id="rIdNarrationMedia" Type="http://schemas.microsoft.com/office/2007/relationships/media" Target="../media/narration-100.mp3" /><ns0:Relationship Id="rIdNarrationIcon" Type="http://schemas.openxmlformats.org/officeDocument/2006/relationships/image" Target="../media/narration-icon.png" /></ns0: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6B0AC17-7A11-4D54-B092-24D3CA0A2D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33375"/>
            <a:ext cx="11201400" cy="5467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Linear programming and duality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DEF709C-4DD4-428C-BEF3-C1C43C4822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524000"/>
            <a:ext cx="4857750" cy="7448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02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02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02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02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02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02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02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02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02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2105623 Optimization of Chemical</a:t>
            </a:r>
          </a:p>
          <a:p xmlns:a="http://schemas.openxmlformats.org/drawingml/2006/main">
            <a:pPr>
              <a:defRPr sz="202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Processes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DD32A97-AC0A-4871-8AB1-6EB3B4BCA4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497455"/>
            <a:ext cx="4857750" cy="410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26 October 2026 · 180-minute class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4FE1945-0DBC-4034-9045-17ABAD3CBD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136582"/>
            <a:ext cx="4857750" cy="7448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Geometry, Simplex, optimality</a:t>
            </a:r>
          </a:p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certificates, and resource values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0EBF29A-D594-45DE-B20D-33DBA3E97F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457950"/>
            <a:ext cx="10001250" cy="261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2105623 · Linear programming and duality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A329FF9-10D1-4243-BB21-F788102ECF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57950"/>
            <a:ext cx="571500" cy="261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0717CC0-7CB5-4DCB-AF67-42E946143F4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719c677162c4701">
            <a:extLst>
              <a:ext uri="{96DAC541-7B7A-43D3-8B79-37D633B846F1}">
                <asvg:svgBlip xmlns:asvg="http://schemas.microsoft.com/office/drawing/2016/SVG/main" r:embed="R3e3694d916364345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5638800" y="1409700"/>
            <a:ext cx="6076950" cy="4552950"/>
          </a:xfrm>
          <a:prstGeom xmlns:a="http://schemas.openxmlformats.org/drawingml/2006/main" prst="rect">
            <a:avLst/>
          </a:prstGeom>
        </p:spPr>
      </p:pic>
      <p:pic xmlns:a="http://schemas.openxmlformats.org/drawingml/2006/main" xmlns:r="http://schemas.openxmlformats.org/officeDocument/2006/relationships">
        <p:nvPicPr>
          <p:cNvPr id="9" name="Narration slide 01" descr="English neural narration for slide 1">
            <a:hlinkClick action="ppaction://media"/>
          </p:cNvPr>
          <p:cNvPicPr>
            <a:picLocks noChangeAspect="1"/>
          </p:cNvPicPr>
          <p:nvPr>
            <a:audioFile r:link="rIdNarrationAudio"/>
            <p:extLst>
              <p:ext uri="{DAA4B4D4-6D71-4841-9C94-3DE7FCFB5A65}">
                <p14:media xmlns:p14="http://schemas.microsoft.com/office/powerpoint/2010/main" r:embed="rIdNarrationMedia"/>
              </p:ext>
            </p:extLst>
          </p:nvPr>
        </p:nvPicPr>
        <p:blipFill>
          <a:blip r:embed="rIdNarrationIcon"/>
          <a:stretch>
            <a:fillRect/>
          </a:stretch>
        </p:blipFill>
        <p:spPr>
          <a:xfrm>
            <a:off x="-914400" y="-914400"/>
            <a:ext cx="91440" cy="9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21881"/>
      </p:ext>
    </p:extLst>
  </p:cSld>
  <p:transition advClick="1" advTm="30767"/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0"/>
                  </p:st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272C4C1-8C50-4951-B830-5B2184A8B4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33375"/>
            <a:ext cx="11201400" cy="5467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Plan for the three-hour class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A0A9681-CA3C-450F-8E6C-F530600DC8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457950"/>
            <a:ext cx="10001250" cy="261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2105623 · Linear programming and duality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7DC8749-C5C0-4904-92DA-9B730CBC4F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57950"/>
            <a:ext cx="571500" cy="261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graphicFrame>
        <p:nvGraphicFrame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88FB5AC-804A-4FAF-96DB-492FC1CF5C6A}"/>
              </a:ext>
            </a:extLst>
          </p:cNvPr>
          <p:cNvGraphicFramePr/>
          <p:nvPr/>
        </p:nvGraphicFramePr>
        <p:xfrm>
          <a:off xmlns:a="http://schemas.openxmlformats.org/drawingml/2006/main" x="590550" y="1381125"/>
          <a:ext xmlns:a="http://schemas.openxmlformats.org/drawingml/2006/main" cx="10972800" cy="36004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381250"/>
                <a:gridCol w="8591550"/>
              </a:tblGrid>
              <a:tr h="51435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Minutes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5DEDC"/>
                      </a:solidFill>
                      <a:prstDash val="solid"/>
                    </a:lnL>
                    <a:lnR w="9525">
                      <a:solidFill>
                        <a:srgbClr val="D5DEDC"/>
                      </a:solidFill>
                      <a:prstDash val="solid"/>
                    </a:lnR>
                    <a:lnT w="9525">
                      <a:solidFill>
                        <a:srgbClr val="D5DEDC"/>
                      </a:solidFill>
                      <a:prstDash val="solid"/>
                    </a:lnT>
                    <a:lnB w="9525">
                      <a:solidFill>
                        <a:srgbClr val="D5DEDC"/>
                      </a:solidFill>
                      <a:prstDash val="solid"/>
                    </a:lnB>
                    <a:solidFill>
                      <a:srgbClr val="0F6E6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Topic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5DEDC"/>
                      </a:solidFill>
                      <a:prstDash val="solid"/>
                    </a:lnR>
                    <a:lnT w="9525">
                      <a:solidFill>
                        <a:srgbClr val="D5DEDC"/>
                      </a:solidFill>
                      <a:prstDash val="solid"/>
                    </a:lnT>
                    <a:lnB w="9525">
                      <a:solidFill>
                        <a:srgbClr val="D5DEDC"/>
                      </a:solidFill>
                      <a:prstDash val="solid"/>
                    </a:lnB>
                    <a:solidFill>
                      <a:srgbClr val="0F6E6B"/>
                    </a:solidFill>
                  </a:tcPr>
                </a:tc>
              </a:tr>
              <a:tr h="5143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333F4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0–23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5DEDC"/>
                      </a:solidFill>
                      <a:prstDash val="solid"/>
                    </a:lnL>
                    <a:lnR w="9525">
                      <a:solidFill>
                        <a:srgbClr val="D5DEDC"/>
                      </a:solidFill>
                      <a:prstDash val="solid"/>
                    </a:lnR>
                    <a:lnB w="9525">
                      <a:solidFill>
                        <a:srgbClr val="D5DED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333F4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LP geometry and corner solutions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5DEDC"/>
                      </a:solidFill>
                      <a:prstDash val="solid"/>
                    </a:lnR>
                    <a:lnB w="9525">
                      <a:solidFill>
                        <a:srgbClr val="D5DED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143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333F4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23–56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5DEDC"/>
                      </a:solidFill>
                      <a:prstDash val="solid"/>
                    </a:lnL>
                    <a:lnR w="9525">
                      <a:solidFill>
                        <a:srgbClr val="D5DEDC"/>
                      </a:solidFill>
                      <a:prstDash val="solid"/>
                    </a:lnR>
                    <a:lnB w="9525">
                      <a:solidFill>
                        <a:srgbClr val="D5DEDC"/>
                      </a:solidFill>
                      <a:prstDash val="solid"/>
                    </a:lnB>
                    <a:solidFill>
                      <a:srgbClr val="F1F5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333F4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Basic feasible solutions and Simplex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5DEDC"/>
                      </a:solidFill>
                      <a:prstDash val="solid"/>
                    </a:lnR>
                    <a:lnB w="9525">
                      <a:solidFill>
                        <a:srgbClr val="D5DEDC"/>
                      </a:solidFill>
                      <a:prstDash val="solid"/>
                    </a:lnB>
                    <a:solidFill>
                      <a:srgbClr val="F1F5F4"/>
                    </a:solidFill>
                  </a:tcPr>
                </a:tc>
              </a:tr>
              <a:tr h="5143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333F4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56–66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5DEDC"/>
                      </a:solidFill>
                      <a:prstDash val="solid"/>
                    </a:lnL>
                    <a:lnR w="9525">
                      <a:solidFill>
                        <a:srgbClr val="D5DEDC"/>
                      </a:solidFill>
                      <a:prstDash val="solid"/>
                    </a:lnR>
                    <a:lnB w="9525">
                      <a:solidFill>
                        <a:srgbClr val="D5DED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333F4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Break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5DEDC"/>
                      </a:solidFill>
                      <a:prstDash val="solid"/>
                    </a:lnR>
                    <a:lnB w="9525">
                      <a:solidFill>
                        <a:srgbClr val="D5DED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143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333F4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66–103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5DEDC"/>
                      </a:solidFill>
                      <a:prstDash val="solid"/>
                    </a:lnL>
                    <a:lnR w="9525">
                      <a:solidFill>
                        <a:srgbClr val="D5DEDC"/>
                      </a:solidFill>
                      <a:prstDash val="solid"/>
                    </a:lnR>
                    <a:lnB w="9525">
                      <a:solidFill>
                        <a:srgbClr val="D5DEDC"/>
                      </a:solidFill>
                      <a:prstDash val="solid"/>
                    </a:lnB>
                    <a:solidFill>
                      <a:srgbClr val="F1F5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333F4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Duality and complementary slackness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5DEDC"/>
                      </a:solidFill>
                      <a:prstDash val="solid"/>
                    </a:lnR>
                    <a:lnB w="9525">
                      <a:solidFill>
                        <a:srgbClr val="D5DEDC"/>
                      </a:solidFill>
                      <a:prstDash val="solid"/>
                    </a:lnB>
                    <a:solidFill>
                      <a:srgbClr val="F1F5F4"/>
                    </a:solidFill>
                  </a:tcPr>
                </a:tc>
              </a:tr>
              <a:tr h="5143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333F4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103–163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5DEDC"/>
                      </a:solidFill>
                      <a:prstDash val="solid"/>
                    </a:lnL>
                    <a:lnR w="9525">
                      <a:solidFill>
                        <a:srgbClr val="D5DEDC"/>
                      </a:solidFill>
                      <a:prstDash val="solid"/>
                    </a:lnR>
                    <a:lnB w="9525">
                      <a:solidFill>
                        <a:srgbClr val="D5DED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333F4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Sensitivity, solver output, capacity decisions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5DEDC"/>
                      </a:solidFill>
                      <a:prstDash val="solid"/>
                    </a:lnR>
                    <a:lnB w="9525">
                      <a:solidFill>
                        <a:srgbClr val="D5DED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143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333F4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163–180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5DEDC"/>
                      </a:solidFill>
                      <a:prstDash val="solid"/>
                    </a:lnL>
                    <a:lnR w="9525">
                      <a:solidFill>
                        <a:srgbClr val="D5DEDC"/>
                      </a:solidFill>
                      <a:prstDash val="solid"/>
                    </a:lnR>
                    <a:lnB w="9525">
                      <a:solidFill>
                        <a:srgbClr val="D5DEDC"/>
                      </a:solidFill>
                      <a:prstDash val="solid"/>
                    </a:lnB>
                    <a:solidFill>
                      <a:srgbClr val="F1F5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333F4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Exit ticket, solutions, and connected recap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5DEDC"/>
                      </a:solidFill>
                      <a:prstDash val="solid"/>
                    </a:lnR>
                    <a:lnB w="9525">
                      <a:solidFill>
                        <a:srgbClr val="D5DEDC"/>
                      </a:solidFill>
                      <a:prstDash val="solid"/>
                    </a:lnB>
                    <a:solidFill>
                      <a:srgbClr val="F1F5F4"/>
                    </a:solidFill>
                  </a:tcPr>
                </a:tc>
              </a:tr>
            </a:tbl>
          </a:graphicData>
        </a:graphic>
      </p:graphicFrame>
      <p:pic xmlns:a="http://schemas.openxmlformats.org/drawingml/2006/main" xmlns:r="http://schemas.openxmlformats.org/officeDocument/2006/relationships">
        <p:nvPicPr>
          <p:cNvPr id="6" name="Narration slide 02" descr="English neural narration for slide 2">
            <a:hlinkClick action="ppaction://media"/>
          </p:cNvPr>
          <p:cNvPicPr>
            <a:picLocks noChangeAspect="1"/>
          </p:cNvPicPr>
          <p:nvPr>
            <a:audioFile r:link="rIdNarrationAudio"/>
            <p:extLst>
              <p:ext uri="{DAA4B4D4-6D71-4841-9C94-3DE7FCFB5A65}">
                <p14:media xmlns:p14="http://schemas.microsoft.com/office/powerpoint/2010/main" r:embed="rIdNarrationMedia"/>
              </p:ext>
            </p:extLst>
          </p:nvPr>
        </p:nvPicPr>
        <p:blipFill>
          <a:blip r:embed="rIdNarrationIcon"/>
          <a:stretch>
            <a:fillRect/>
          </a:stretch>
        </p:blipFill>
        <p:spPr>
          <a:xfrm>
            <a:off x="-914400" y="-914400"/>
            <a:ext cx="91440" cy="9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7217235"/>
      </p:ext>
    </p:extLst>
  </p:cSld>
  <p:transition advClick="1" advTm="30033"/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0"/>
                  </p:st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7482AB4-6A78-4F4C-8D69-DF73F34809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33375"/>
            <a:ext cx="11201400" cy="5467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What makes a model linear?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6CD3BC9-B24D-4E22-8194-9BB4E44D68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619250"/>
            <a:ext cx="1095375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max cᵀx subject to Ax ≤ b, x ≥ 0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A4C1CD7-7840-4388-A370-0C47C73D6B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314575"/>
            <a:ext cx="1095375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Coefficients are fixed; decision variables are continuous.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DEC11E4-9ED1-457E-AE7E-DD5A4F8D28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009900"/>
            <a:ext cx="1095375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x + 2y is linear. xy and x² are not.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641FA91-4443-45F2-86E8-28A32639DB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705225"/>
            <a:ext cx="1095375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A binary restriction changes an LP into a MILP.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453ECBE-A150-4B8C-AE6B-D626F47F09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457950"/>
            <a:ext cx="10001250" cy="261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2105623 · Linear programming and duality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AB7D38E-4EA2-4D6A-B018-A01A79CC36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57950"/>
            <a:ext cx="571500" cy="261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pic xmlns:a="http://schemas.openxmlformats.org/drawingml/2006/main" xmlns:r="http://schemas.openxmlformats.org/officeDocument/2006/relationships">
        <p:nvPicPr>
          <p:cNvPr id="9" name="Narration slide 03" descr="English neural narration for slide 3">
            <a:hlinkClick action="ppaction://media"/>
          </p:cNvPr>
          <p:cNvPicPr>
            <a:picLocks noChangeAspect="1"/>
          </p:cNvPicPr>
          <p:nvPr>
            <a:audioFile r:link="rIdNarrationAudio"/>
            <p:extLst>
              <p:ext uri="{DAA4B4D4-6D71-4841-9C94-3DE7FCFB5A65}">
                <p14:media xmlns:p14="http://schemas.microsoft.com/office/powerpoint/2010/main" r:embed="rIdNarrationMedia"/>
              </p:ext>
            </p:extLst>
          </p:nvPr>
        </p:nvPicPr>
        <p:blipFill>
          <a:blip r:embed="rIdNarrationIcon"/>
          <a:stretch>
            <a:fillRect/>
          </a:stretch>
        </p:blipFill>
        <p:spPr>
          <a:xfrm>
            <a:off x="-914400" y="-914400"/>
            <a:ext cx="91440" cy="9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0588048"/>
      </p:ext>
    </p:extLst>
  </p:cSld>
  <p:transition advClick="1" advTm="30033"/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0"/>
                  </p:st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3963806-A024-4415-97DE-425EFE51D6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33375"/>
            <a:ext cx="11201400" cy="5467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Running example: two production routes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33B26F0-6BC8-4957-AE48-5798F16429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609975"/>
            <a:ext cx="10972800" cy="36099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7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x, y = tonnes/day; contribution = $100/day units.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A9F7C12-A49D-4AB8-8CCC-F9D7E7AE68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037648"/>
            <a:ext cx="10972800" cy="36099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7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Choose continuous production; no fixed startup cost.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ED504FC-035F-4A94-A106-D45F83DBD6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457950"/>
            <a:ext cx="10001250" cy="261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2105623 · Linear programming and duality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AB98D80-B8BF-4E8C-AC43-416EC62719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57950"/>
            <a:ext cx="571500" cy="261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graphicFrame>
        <p:nvGraphicFrame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67358F9-BF0B-4D89-9C3B-B796AD47DDAD}"/>
              </a:ext>
            </a:extLst>
          </p:cNvPr>
          <p:cNvGraphicFramePr/>
          <p:nvPr/>
        </p:nvGraphicFramePr>
        <p:xfrm>
          <a:off xmlns:a="http://schemas.openxmlformats.org/drawingml/2006/main" x="590550" y="1381125"/>
          <a:ext xmlns:a="http://schemas.openxmlformats.org/drawingml/2006/main" cx="10972800" cy="20574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476500"/>
                <a:gridCol w="2667000"/>
                <a:gridCol w="2667000"/>
                <a:gridCol w="3162300"/>
              </a:tblGrid>
              <a:tr h="51435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Item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5DEDC"/>
                      </a:solidFill>
                      <a:prstDash val="solid"/>
                    </a:lnL>
                    <a:lnR w="9525">
                      <a:solidFill>
                        <a:srgbClr val="D5DEDC"/>
                      </a:solidFill>
                      <a:prstDash val="solid"/>
                    </a:lnR>
                    <a:lnT w="9525">
                      <a:solidFill>
                        <a:srgbClr val="D5DEDC"/>
                      </a:solidFill>
                      <a:prstDash val="solid"/>
                    </a:lnT>
                    <a:lnB w="9525">
                      <a:solidFill>
                        <a:srgbClr val="D5DEDC"/>
                      </a:solidFill>
                      <a:prstDash val="solid"/>
                    </a:lnB>
                    <a:solidFill>
                      <a:srgbClr val="0F6E6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Route x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5DEDC"/>
                      </a:solidFill>
                      <a:prstDash val="solid"/>
                    </a:lnR>
                    <a:lnT w="9525">
                      <a:solidFill>
                        <a:srgbClr val="D5DEDC"/>
                      </a:solidFill>
                      <a:prstDash val="solid"/>
                    </a:lnT>
                    <a:lnB w="9525">
                      <a:solidFill>
                        <a:srgbClr val="D5DEDC"/>
                      </a:solidFill>
                      <a:prstDash val="solid"/>
                    </a:lnB>
                    <a:solidFill>
                      <a:srgbClr val="0F6E6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Route y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5DEDC"/>
                      </a:solidFill>
                      <a:prstDash val="solid"/>
                    </a:lnR>
                    <a:lnT w="9525">
                      <a:solidFill>
                        <a:srgbClr val="D5DEDC"/>
                      </a:solidFill>
                      <a:prstDash val="solid"/>
                    </a:lnT>
                    <a:lnB w="9525">
                      <a:solidFill>
                        <a:srgbClr val="D5DEDC"/>
                      </a:solidFill>
                      <a:prstDash val="solid"/>
                    </a:lnB>
                    <a:solidFill>
                      <a:srgbClr val="0F6E6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Daily limit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5DEDC"/>
                      </a:solidFill>
                      <a:prstDash val="solid"/>
                    </a:lnR>
                    <a:lnT w="9525">
                      <a:solidFill>
                        <a:srgbClr val="D5DEDC"/>
                      </a:solidFill>
                      <a:prstDash val="solid"/>
                    </a:lnT>
                    <a:lnB w="9525">
                      <a:solidFill>
                        <a:srgbClr val="D5DEDC"/>
                      </a:solidFill>
                      <a:prstDash val="solid"/>
                    </a:lnB>
                    <a:solidFill>
                      <a:srgbClr val="0F6E6B"/>
                    </a:solidFill>
                  </a:tcPr>
                </a:tc>
              </a:tr>
              <a:tr h="5143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333F4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Resource 1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5DEDC"/>
                      </a:solidFill>
                      <a:prstDash val="solid"/>
                    </a:lnL>
                    <a:lnR w="9525">
                      <a:solidFill>
                        <a:srgbClr val="D5DEDC"/>
                      </a:solidFill>
                      <a:prstDash val="solid"/>
                    </a:lnR>
                    <a:lnB w="9525">
                      <a:solidFill>
                        <a:srgbClr val="D5DED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333F4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 unit/t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5DEDC"/>
                      </a:solidFill>
                      <a:prstDash val="solid"/>
                    </a:lnR>
                    <a:lnB w="9525">
                      <a:solidFill>
                        <a:srgbClr val="D5DED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333F4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 unit/t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5DEDC"/>
                      </a:solidFill>
                      <a:prstDash val="solid"/>
                    </a:lnR>
                    <a:lnB w="9525">
                      <a:solidFill>
                        <a:srgbClr val="D5DED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333F4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4 units/day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5DEDC"/>
                      </a:solidFill>
                      <a:prstDash val="solid"/>
                    </a:lnR>
                    <a:lnB w="9525">
                      <a:solidFill>
                        <a:srgbClr val="D5DED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143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333F4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Resource 2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5DEDC"/>
                      </a:solidFill>
                      <a:prstDash val="solid"/>
                    </a:lnL>
                    <a:lnR w="9525">
                      <a:solidFill>
                        <a:srgbClr val="D5DEDC"/>
                      </a:solidFill>
                      <a:prstDash val="solid"/>
                    </a:lnR>
                    <a:lnB w="9525">
                      <a:solidFill>
                        <a:srgbClr val="D5DEDC"/>
                      </a:solidFill>
                      <a:prstDash val="solid"/>
                    </a:lnB>
                    <a:solidFill>
                      <a:srgbClr val="F1F5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333F4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 units/t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5DEDC"/>
                      </a:solidFill>
                      <a:prstDash val="solid"/>
                    </a:lnR>
                    <a:lnB w="9525">
                      <a:solidFill>
                        <a:srgbClr val="D5DEDC"/>
                      </a:solidFill>
                      <a:prstDash val="solid"/>
                    </a:lnB>
                    <a:solidFill>
                      <a:srgbClr val="F1F5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333F4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 unit/t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5DEDC"/>
                      </a:solidFill>
                      <a:prstDash val="solid"/>
                    </a:lnR>
                    <a:lnB w="9525">
                      <a:solidFill>
                        <a:srgbClr val="D5DEDC"/>
                      </a:solidFill>
                      <a:prstDash val="solid"/>
                    </a:lnB>
                    <a:solidFill>
                      <a:srgbClr val="F1F5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333F4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5 units/day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5DEDC"/>
                      </a:solidFill>
                      <a:prstDash val="solid"/>
                    </a:lnR>
                    <a:lnB w="9525">
                      <a:solidFill>
                        <a:srgbClr val="D5DEDC"/>
                      </a:solidFill>
                      <a:prstDash val="solid"/>
                    </a:lnB>
                    <a:solidFill>
                      <a:srgbClr val="F1F5F4"/>
                    </a:solidFill>
                  </a:tcPr>
                </a:tc>
              </a:tr>
              <a:tr h="5143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333F4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Contribution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5DEDC"/>
                      </a:solidFill>
                      <a:prstDash val="solid"/>
                    </a:lnL>
                    <a:lnR w="9525">
                      <a:solidFill>
                        <a:srgbClr val="D5DEDC"/>
                      </a:solidFill>
                      <a:prstDash val="solid"/>
                    </a:lnR>
                    <a:lnB w="9525">
                      <a:solidFill>
                        <a:srgbClr val="D5DED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333F4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3 × $100/t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5DEDC"/>
                      </a:solidFill>
                      <a:prstDash val="solid"/>
                    </a:lnR>
                    <a:lnB w="9525">
                      <a:solidFill>
                        <a:srgbClr val="D5DED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333F4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 × $100/t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5DEDC"/>
                      </a:solidFill>
                      <a:prstDash val="solid"/>
                    </a:lnR>
                    <a:lnB w="9525">
                      <a:solidFill>
                        <a:srgbClr val="D5DED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333F4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Maximize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5DEDC"/>
                      </a:solidFill>
                      <a:prstDash val="solid"/>
                    </a:lnR>
                    <a:lnB w="9525">
                      <a:solidFill>
                        <a:srgbClr val="D5DED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pic xmlns:a="http://schemas.openxmlformats.org/drawingml/2006/main" xmlns:r="http://schemas.openxmlformats.org/officeDocument/2006/relationships">
        <p:nvPicPr>
          <p:cNvPr id="8" name="Narration slide 04" descr="English neural narration for slide 4">
            <a:hlinkClick action="ppaction://media"/>
          </p:cNvPr>
          <p:cNvPicPr>
            <a:picLocks noChangeAspect="1"/>
          </p:cNvPicPr>
          <p:nvPr>
            <a:audioFile r:link="rIdNarrationAudio"/>
            <p:extLst>
              <p:ext uri="{DAA4B4D4-6D71-4841-9C94-3DE7FCFB5A65}">
                <p14:media xmlns:p14="http://schemas.microsoft.com/office/powerpoint/2010/main" r:embed="rIdNarrationMedia"/>
              </p:ext>
            </p:extLst>
          </p:nvPr>
        </p:nvPicPr>
        <p:blipFill>
          <a:blip r:embed="rIdNarrationIcon"/>
          <a:stretch>
            <a:fillRect/>
          </a:stretch>
        </p:blipFill>
        <p:spPr>
          <a:xfrm>
            <a:off x="-914400" y="-914400"/>
            <a:ext cx="91440" cy="9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2559822"/>
      </p:ext>
    </p:extLst>
  </p:cSld>
  <p:transition advClick="1" advTm="27400"/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0"/>
                  </p:st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ADAF468-7606-4736-B845-627F4437B7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33375"/>
            <a:ext cx="11201400" cy="5467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The production LP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C6D4B73-ED92-4FA3-8DB6-AA298A0430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524000"/>
            <a:ext cx="4857750" cy="410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02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02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02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02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02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02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02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02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02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max z = 3x + 2y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1F086A4-7484-42DE-BFB0-0DC1796F70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163128"/>
            <a:ext cx="4857750" cy="410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x + y ≤ 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DF22073-E75A-493E-AB5B-8772F9F9BA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802255"/>
            <a:ext cx="4857750" cy="410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2x + y ≤ 5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8EB94F4-BF88-4311-ADAE-DFE9A5C85C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441382"/>
            <a:ext cx="4857750" cy="410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x ≥ 0, y ≥ 0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B82EDA2-4197-4C5A-8BE2-E46658EA9C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457950"/>
            <a:ext cx="10001250" cy="261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2105623 · Linear programming and duality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9B52164-ACD6-45FB-908C-F470C44F95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57950"/>
            <a:ext cx="571500" cy="261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05</a:t>
            </a:r>
          </a:p>
        </p:txBody>
      </p:sp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1119D31-D872-41AA-B405-B42C6C7662D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7b1d766fa3a432d">
            <a:extLst>
              <a:ext uri="{96DAC541-7B7A-43D3-8B79-37D633B846F1}">
                <asvg:svgBlip xmlns:asvg="http://schemas.microsoft.com/office/drawing/2016/SVG/main" r:embed="R4aa4d8cda02b4b06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5638800" y="1409700"/>
            <a:ext cx="6076950" cy="4552950"/>
          </a:xfrm>
          <a:prstGeom xmlns:a="http://schemas.openxmlformats.org/drawingml/2006/main" prst="rect">
            <a:avLst/>
          </a:prstGeom>
        </p:spPr>
      </p:pic>
      <p:pic xmlns:a="http://schemas.openxmlformats.org/drawingml/2006/main" xmlns:r="http://schemas.openxmlformats.org/officeDocument/2006/relationships">
        <p:nvPicPr>
          <p:cNvPr id="10" name="Narration slide 05" descr="English neural narration for slide 5">
            <a:hlinkClick action="ppaction://media"/>
          </p:cNvPr>
          <p:cNvPicPr>
            <a:picLocks noChangeAspect="1"/>
          </p:cNvPicPr>
          <p:nvPr>
            <a:audioFile r:link="rIdNarrationAudio"/>
            <p:extLst>
              <p:ext uri="{DAA4B4D4-6D71-4841-9C94-3DE7FCFB5A65}">
                <p14:media xmlns:p14="http://schemas.microsoft.com/office/powerpoint/2010/main" r:embed="rIdNarrationMedia"/>
              </p:ext>
            </p:extLst>
          </p:nvPr>
        </p:nvPicPr>
        <p:blipFill>
          <a:blip r:embed="rIdNarrationIcon"/>
          <a:stretch>
            <a:fillRect/>
          </a:stretch>
        </p:blipFill>
        <p:spPr>
          <a:xfrm>
            <a:off x="-914400" y="-914400"/>
            <a:ext cx="91440" cy="9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0040062"/>
      </p:ext>
    </p:extLst>
  </p:cSld>
  <p:transition advClick="1" advTm="25600"/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0"/>
                  </p:st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DDFC5FA-1632-4FEA-BC26-EA072D7D81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33375"/>
            <a:ext cx="11201400" cy="5467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Objective contours and the best feasible point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DF437B9-0253-47BD-B783-401F79D718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524000"/>
            <a:ext cx="4857750" cy="410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02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02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02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02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02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02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02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02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02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3x + 2y = z gives parallel lines.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D074C4C-F27E-4E44-915A-9C7A1F6FB2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163128"/>
            <a:ext cx="4857750" cy="410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Move the line toward larger z.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B0E615E-F589-407F-9962-AEDDAE25E4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802255"/>
            <a:ext cx="4857750" cy="410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The last contact is (x*, y*) = (1, 3).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6465507-ED32-43F4-A403-16F24E47A7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441382"/>
            <a:ext cx="4857750" cy="410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z* = 9, or $900/day.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508F630-7418-48B8-A29D-D33BA0873E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457950"/>
            <a:ext cx="10001250" cy="261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2105623 · Linear programming and duality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A35DC52-E455-43D8-A334-7E68A35171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57950"/>
            <a:ext cx="571500" cy="261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06</a:t>
            </a:r>
          </a:p>
        </p:txBody>
      </p:sp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4F86ED5-63D7-4CF8-8604-B8133EB445D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f4d6d7abccb4de9">
            <a:extLst>
              <a:ext uri="{96DAC541-7B7A-43D3-8B79-37D633B846F1}">
                <asvg:svgBlip xmlns:asvg="http://schemas.microsoft.com/office/drawing/2016/SVG/main" r:embed="R45585b8f269c4828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5638800" y="1409700"/>
            <a:ext cx="6076950" cy="4552950"/>
          </a:xfrm>
          <a:prstGeom xmlns:a="http://schemas.openxmlformats.org/drawingml/2006/main" prst="rect">
            <a:avLst/>
          </a:prstGeom>
        </p:spPr>
      </p:pic>
      <p:pic xmlns:a="http://schemas.openxmlformats.org/drawingml/2006/main" xmlns:r="http://schemas.openxmlformats.org/officeDocument/2006/relationships">
        <p:nvPicPr>
          <p:cNvPr id="10" name="Narration slide 06" descr="English neural narration for slide 6">
            <a:hlinkClick action="ppaction://media"/>
          </p:cNvPr>
          <p:cNvPicPr>
            <a:picLocks noChangeAspect="1"/>
          </p:cNvPicPr>
          <p:nvPr>
            <a:audioFile r:link="rIdNarrationAudio"/>
            <p:extLst>
              <p:ext uri="{DAA4B4D4-6D71-4841-9C94-3DE7FCFB5A65}">
                <p14:media xmlns:p14="http://schemas.microsoft.com/office/powerpoint/2010/main" r:embed="rIdNarrationMedia"/>
              </p:ext>
            </p:extLst>
          </p:nvPr>
        </p:nvPicPr>
        <p:blipFill>
          <a:blip r:embed="rIdNarrationIcon"/>
          <a:stretch>
            <a:fillRect/>
          </a:stretch>
        </p:blipFill>
        <p:spPr>
          <a:xfrm>
            <a:off x="-914400" y="-914400"/>
            <a:ext cx="91440" cy="9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2090986"/>
      </p:ext>
    </p:extLst>
  </p:cSld>
  <p:transition advClick="1" advTm="29033"/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0"/>
                  </p:st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4E038A9-143F-47A0-B15D-4BBF422520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33375"/>
            <a:ext cx="11201400" cy="5467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Why compare extreme points?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5F1A952-5B5F-4A9B-A61E-84BB53C181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124325"/>
            <a:ext cx="10972800" cy="36099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7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On a nonempty bounded polytope, a linear objective has an optimal extreme point.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C91011C-3139-416F-A1CE-ECC7078DE1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551998"/>
            <a:ext cx="10972800" cy="36099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7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A convex combination cannot beat all vertices used in that combination.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1882B4A-E714-4DA6-A35D-4C7CAEBCF6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457950"/>
            <a:ext cx="10001250" cy="261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2105623 · Linear programming and duality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C48A29B-1B7C-40A8-BD23-17349936B1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57950"/>
            <a:ext cx="571500" cy="261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07</a:t>
            </a:r>
          </a:p>
        </p:txBody>
      </p:sp>
      <p:graphicFrame>
        <p:nvGraphicFrame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9431CD8-21C1-4CFE-98A1-E96521B0096B}"/>
              </a:ext>
            </a:extLst>
          </p:cNvPr>
          <p:cNvGraphicFramePr/>
          <p:nvPr/>
        </p:nvGraphicFramePr>
        <p:xfrm>
          <a:off xmlns:a="http://schemas.openxmlformats.org/drawingml/2006/main" x="590550" y="1381125"/>
          <a:ext xmlns:a="http://schemas.openxmlformats.org/drawingml/2006/main" cx="10972800" cy="25717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5715000"/>
                <a:gridCol w="5257800"/>
              </a:tblGrid>
              <a:tr h="51435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Vertex (x, y)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5DEDC"/>
                      </a:solidFill>
                      <a:prstDash val="solid"/>
                    </a:lnL>
                    <a:lnR w="9525">
                      <a:solidFill>
                        <a:srgbClr val="D5DEDC"/>
                      </a:solidFill>
                      <a:prstDash val="solid"/>
                    </a:lnR>
                    <a:lnT w="9525">
                      <a:solidFill>
                        <a:srgbClr val="D5DEDC"/>
                      </a:solidFill>
                      <a:prstDash val="solid"/>
                    </a:lnT>
                    <a:lnB w="9525">
                      <a:solidFill>
                        <a:srgbClr val="D5DEDC"/>
                      </a:solidFill>
                      <a:prstDash val="solid"/>
                    </a:lnB>
                    <a:solidFill>
                      <a:srgbClr val="0F6E6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z = 3x + 2y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5DEDC"/>
                      </a:solidFill>
                      <a:prstDash val="solid"/>
                    </a:lnR>
                    <a:lnT w="9525">
                      <a:solidFill>
                        <a:srgbClr val="D5DEDC"/>
                      </a:solidFill>
                      <a:prstDash val="solid"/>
                    </a:lnT>
                    <a:lnB w="9525">
                      <a:solidFill>
                        <a:srgbClr val="D5DEDC"/>
                      </a:solidFill>
                      <a:prstDash val="solid"/>
                    </a:lnB>
                    <a:solidFill>
                      <a:srgbClr val="0F6E6B"/>
                    </a:solidFill>
                  </a:tcPr>
                </a:tc>
              </a:tr>
              <a:tr h="5143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333F4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(0, 0)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5DEDC"/>
                      </a:solidFill>
                      <a:prstDash val="solid"/>
                    </a:lnL>
                    <a:lnR w="9525">
                      <a:solidFill>
                        <a:srgbClr val="D5DEDC"/>
                      </a:solidFill>
                      <a:prstDash val="solid"/>
                    </a:lnR>
                    <a:lnB w="9525">
                      <a:solidFill>
                        <a:srgbClr val="D5DED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333F4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5DEDC"/>
                      </a:solidFill>
                      <a:prstDash val="solid"/>
                    </a:lnR>
                    <a:lnB w="9525">
                      <a:solidFill>
                        <a:srgbClr val="D5DED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143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333F4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(2.5, 0)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5DEDC"/>
                      </a:solidFill>
                      <a:prstDash val="solid"/>
                    </a:lnL>
                    <a:lnR w="9525">
                      <a:solidFill>
                        <a:srgbClr val="D5DEDC"/>
                      </a:solidFill>
                      <a:prstDash val="solid"/>
                    </a:lnR>
                    <a:lnB w="9525">
                      <a:solidFill>
                        <a:srgbClr val="D5DEDC"/>
                      </a:solidFill>
                      <a:prstDash val="solid"/>
                    </a:lnB>
                    <a:solidFill>
                      <a:srgbClr val="F1F5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333F4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7.5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5DEDC"/>
                      </a:solidFill>
                      <a:prstDash val="solid"/>
                    </a:lnR>
                    <a:lnB w="9525">
                      <a:solidFill>
                        <a:srgbClr val="D5DEDC"/>
                      </a:solidFill>
                      <a:prstDash val="solid"/>
                    </a:lnB>
                    <a:solidFill>
                      <a:srgbClr val="F1F5F4"/>
                    </a:solidFill>
                  </a:tcPr>
                </a:tc>
              </a:tr>
              <a:tr h="5143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333F4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(1, 3)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5DEDC"/>
                      </a:solidFill>
                      <a:prstDash val="solid"/>
                    </a:lnL>
                    <a:lnR w="9525">
                      <a:solidFill>
                        <a:srgbClr val="D5DEDC"/>
                      </a:solidFill>
                      <a:prstDash val="solid"/>
                    </a:lnR>
                    <a:lnB w="9525">
                      <a:solidFill>
                        <a:srgbClr val="D5DED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333F4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9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5DEDC"/>
                      </a:solidFill>
                      <a:prstDash val="solid"/>
                    </a:lnR>
                    <a:lnB w="9525">
                      <a:solidFill>
                        <a:srgbClr val="D5DED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143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333F4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(0, 4)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5DEDC"/>
                      </a:solidFill>
                      <a:prstDash val="solid"/>
                    </a:lnL>
                    <a:lnR w="9525">
                      <a:solidFill>
                        <a:srgbClr val="D5DEDC"/>
                      </a:solidFill>
                      <a:prstDash val="solid"/>
                    </a:lnR>
                    <a:lnB w="9525">
                      <a:solidFill>
                        <a:srgbClr val="D5DEDC"/>
                      </a:solidFill>
                      <a:prstDash val="solid"/>
                    </a:lnB>
                    <a:solidFill>
                      <a:srgbClr val="F1F5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333F4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8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5DEDC"/>
                      </a:solidFill>
                      <a:prstDash val="solid"/>
                    </a:lnR>
                    <a:lnB w="9525">
                      <a:solidFill>
                        <a:srgbClr val="D5DEDC"/>
                      </a:solidFill>
                      <a:prstDash val="solid"/>
                    </a:lnB>
                    <a:solidFill>
                      <a:srgbClr val="F1F5F4"/>
                    </a:solidFill>
                  </a:tcPr>
                </a:tc>
              </a:tr>
            </a:tbl>
          </a:graphicData>
        </a:graphic>
      </p:graphicFrame>
      <p:pic xmlns:a="http://schemas.openxmlformats.org/drawingml/2006/main" xmlns:r="http://schemas.openxmlformats.org/officeDocument/2006/relationships">
        <p:nvPicPr>
          <p:cNvPr id="8" name="Narration slide 07" descr="English neural narration for slide 7">
            <a:hlinkClick action="ppaction://media"/>
          </p:cNvPr>
          <p:cNvPicPr>
            <a:picLocks noChangeAspect="1"/>
          </p:cNvPicPr>
          <p:nvPr>
            <a:audioFile r:link="rIdNarrationAudio"/>
            <p:extLst>
              <p:ext uri="{DAA4B4D4-6D71-4841-9C94-3DE7FCFB5A65}">
                <p14:media xmlns:p14="http://schemas.microsoft.com/office/powerpoint/2010/main" r:embed="rIdNarrationMedia"/>
              </p:ext>
            </p:extLst>
          </p:nvPr>
        </p:nvPicPr>
        <p:blipFill>
          <a:blip r:embed="rIdNarrationIcon"/>
          <a:stretch>
            <a:fillRect/>
          </a:stretch>
        </p:blipFill>
        <p:spPr>
          <a:xfrm>
            <a:off x="-914400" y="-914400"/>
            <a:ext cx="91440" cy="9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2371782"/>
      </p:ext>
    </p:extLst>
  </p:cSld>
  <p:transition advClick="1" advTm="29133"/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0"/>
                  </p:st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57E8116-08E9-4FAB-A5B6-855C18A08F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33375"/>
            <a:ext cx="11201400" cy="5467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An LP can have many optimal solutions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8C00252-83A9-4CDF-9CBB-50DA9CB110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524000"/>
            <a:ext cx="4857750" cy="7448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02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02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02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02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02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02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02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02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02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Change only the objective to max x</a:t>
            </a:r>
          </a:p>
          <a:p xmlns:a="http://schemas.openxmlformats.org/drawingml/2006/main">
            <a:pPr>
              <a:defRPr sz="202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+ y.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B404807-9D24-4FEB-8E56-1D4B5936C5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497455"/>
            <a:ext cx="4857750" cy="7448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Every point from (0,4) to (1,3) is</a:t>
            </a:r>
          </a:p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optimal.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2693A4D-BD01-494D-A59E-F7616704B2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470910"/>
            <a:ext cx="4857750" cy="410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The entire optimal edge has value 4.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A9C2C08-62E2-48B8-B43C-E4923D0CC7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457950"/>
            <a:ext cx="10001250" cy="261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2105623 · Linear programming and duality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D4F179A-B7BC-487F-A76D-0C30F5E78A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57950"/>
            <a:ext cx="571500" cy="261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08</a:t>
            </a:r>
          </a:p>
        </p:txBody>
      </p:sp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8EF1858-686F-4DAF-9A79-F88BE47A278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9d2f9fb56a84ce8">
            <a:extLst>
              <a:ext uri="{96DAC541-7B7A-43D3-8B79-37D633B846F1}">
                <asvg:svgBlip xmlns:asvg="http://schemas.microsoft.com/office/drawing/2016/SVG/main" r:embed="Raa9d1356e18e4c95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5638800" y="1409700"/>
            <a:ext cx="6076950" cy="4552950"/>
          </a:xfrm>
          <a:prstGeom xmlns:a="http://schemas.openxmlformats.org/drawingml/2006/main" prst="rect">
            <a:avLst/>
          </a:prstGeom>
        </p:spPr>
      </p:pic>
      <p:pic xmlns:a="http://schemas.openxmlformats.org/drawingml/2006/main" xmlns:r="http://schemas.openxmlformats.org/officeDocument/2006/relationships">
        <p:nvPicPr>
          <p:cNvPr id="9" name="Narration slide 08" descr="English neural narration for slide 8">
            <a:hlinkClick action="ppaction://media"/>
          </p:cNvPr>
          <p:cNvPicPr>
            <a:picLocks noChangeAspect="1"/>
          </p:cNvPicPr>
          <p:nvPr>
            <a:audioFile r:link="rIdNarrationAudio"/>
            <p:extLst>
              <p:ext uri="{DAA4B4D4-6D71-4841-9C94-3DE7FCFB5A65}">
                <p14:media xmlns:p14="http://schemas.microsoft.com/office/powerpoint/2010/main" r:embed="rIdNarrationMedia"/>
              </p:ext>
            </p:extLst>
          </p:nvPr>
        </p:nvPicPr>
        <p:blipFill>
          <a:blip r:embed="rIdNarrationIcon"/>
          <a:stretch>
            <a:fillRect/>
          </a:stretch>
        </p:blipFill>
        <p:spPr>
          <a:xfrm>
            <a:off x="-914400" y="-914400"/>
            <a:ext cx="91440" cy="9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400927"/>
      </p:ext>
    </p:extLst>
  </p:cSld>
  <p:transition advClick="1" advTm="29467"/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0"/>
                  </p:st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FBA3261-EFC3-486B-A268-E1F141ACA3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33375"/>
            <a:ext cx="11201400" cy="5467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Infeasible and unbounded are different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307FC9F-FFEA-4799-9A8B-8F70ED46AC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524000"/>
            <a:ext cx="4857750" cy="7448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02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02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02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02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02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02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02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02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02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Infeasible: x ≤ 1 and x ≥ 2 cannot</a:t>
            </a:r>
          </a:p>
          <a:p xmlns:a="http://schemas.openxmlformats.org/drawingml/2006/main">
            <a:pPr>
              <a:defRPr sz="202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both hold.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DCCA823-BEC8-4B43-AEDA-B9A7B9E471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497455"/>
            <a:ext cx="4857750" cy="7448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Unbounded: max x with only x ≥ 0</a:t>
            </a:r>
          </a:p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has no finite maximum.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4027034-16FC-438B-B6D0-284CB9D53F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457950"/>
            <a:ext cx="10001250" cy="261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2105623 · Linear programming and duality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E127EC6-43FB-4379-A6FC-7D03885A27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57950"/>
            <a:ext cx="571500" cy="261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09</a:t>
            </a:r>
          </a:p>
        </p:txBody>
      </p:sp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332A499-5350-44F7-913E-3B7EA03C86A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4878c382b484ae6">
            <a:extLst>
              <a:ext uri="{96DAC541-7B7A-43D3-8B79-37D633B846F1}">
                <asvg:svgBlip xmlns:asvg="http://schemas.microsoft.com/office/drawing/2016/SVG/main" r:embed="R8db705fcd9ce42fc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5638800" y="1409700"/>
            <a:ext cx="6076950" cy="4552950"/>
          </a:xfrm>
          <a:prstGeom xmlns:a="http://schemas.openxmlformats.org/drawingml/2006/main" prst="rect">
            <a:avLst/>
          </a:prstGeom>
        </p:spPr>
      </p:pic>
      <p:pic xmlns:a="http://schemas.openxmlformats.org/drawingml/2006/main" xmlns:r="http://schemas.openxmlformats.org/officeDocument/2006/relationships">
        <p:nvPicPr>
          <p:cNvPr id="8" name="Narration slide 09" descr="English neural narration for slide 9">
            <a:hlinkClick action="ppaction://media"/>
          </p:cNvPr>
          <p:cNvPicPr>
            <a:picLocks noChangeAspect="1"/>
          </p:cNvPicPr>
          <p:nvPr>
            <a:audioFile r:link="rIdNarrationAudio"/>
            <p:extLst>
              <p:ext uri="{DAA4B4D4-6D71-4841-9C94-3DE7FCFB5A65}">
                <p14:media xmlns:p14="http://schemas.microsoft.com/office/powerpoint/2010/main" r:embed="rIdNarrationMedia"/>
              </p:ext>
            </p:extLst>
          </p:nvPr>
        </p:nvPicPr>
        <p:blipFill>
          <a:blip r:embed="rIdNarrationIcon"/>
          <a:stretch>
            <a:fillRect/>
          </a:stretch>
        </p:blipFill>
        <p:spPr>
          <a:xfrm>
            <a:off x="-914400" y="-914400"/>
            <a:ext cx="91440" cy="9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8277556"/>
      </p:ext>
    </p:extLst>
  </p:cSld>
  <p:transition advClick="1" advTm="29167"/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0"/>
                  </p:st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9DA200C-FA59-4A47-BF3B-463A2768CC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33375"/>
            <a:ext cx="11201400" cy="5467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Quick check: feasibility before profit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DAD4AA3-AFDF-499E-8ACB-B784D6A715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619250"/>
            <a:ext cx="1095375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Original LP: max 3x+2y; x+y≤4, 2x+y≤5, x,y≥0.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68CC76A-3738-4BC1-90E3-A91E32B884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314575"/>
            <a:ext cx="1095375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A: (2,2) gives z=10. B: (1,3) gives z=9.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BA9087B-B105-4EBD-8F86-0F43E858F9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009900"/>
            <a:ext cx="1095375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Which point can be accepted? Explain the failed constraint.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1B8DCC9-F80C-4A6A-8A0A-C11CBC104A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457950"/>
            <a:ext cx="10001250" cy="261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2105623 · Linear programming and duality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0A17271-F913-40A1-B54B-8793B80373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57950"/>
            <a:ext cx="571500" cy="261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10</a:t>
            </a:r>
          </a:p>
        </p:txBody>
      </p:sp>
      <p:pic xmlns:a="http://schemas.openxmlformats.org/drawingml/2006/main" xmlns:r="http://schemas.openxmlformats.org/officeDocument/2006/relationships">
        <p:nvPicPr>
          <p:cNvPr id="8" name="Narration slide 10" descr="English neural narration for slide 10">
            <a:hlinkClick action="ppaction://media"/>
          </p:cNvPr>
          <p:cNvPicPr>
            <a:picLocks noChangeAspect="1"/>
          </p:cNvPicPr>
          <p:nvPr>
            <a:audioFile r:link="rIdNarrationAudio"/>
            <p:extLst>
              <p:ext uri="{DAA4B4D4-6D71-4841-9C94-3DE7FCFB5A65}">
                <p14:media xmlns:p14="http://schemas.microsoft.com/office/powerpoint/2010/main" r:embed="rIdNarrationMedia"/>
              </p:ext>
            </p:extLst>
          </p:nvPr>
        </p:nvPicPr>
        <p:blipFill>
          <a:blip r:embed="rIdNarrationIcon"/>
          <a:stretch>
            <a:fillRect/>
          </a:stretch>
        </p:blipFill>
        <p:spPr>
          <a:xfrm>
            <a:off x="-914400" y="-914400"/>
            <a:ext cx="91440" cy="9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8014528"/>
      </p:ext>
    </p:extLst>
  </p:cSld>
  <p:transition advClick="1" advTm="27967"/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0"/>
                  </p:st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153018C-6C28-49F8-818C-C1F13CFDD4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33375"/>
            <a:ext cx="11201400" cy="5467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Slack variables and standard form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86DE449-2193-46BD-9E86-0DFA85CF81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524000"/>
            <a:ext cx="4857750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x + y + s₁ = 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B2F3CB1-92AC-4D90-849D-F7952372A3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081213"/>
            <a:ext cx="4857750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2x + y + s₂ = 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84B1A33-E809-460E-8612-3437EE0B00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638425"/>
            <a:ext cx="4857750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x, y, s₁, s₂ ≥ 0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D5FFF2C-9AC4-4798-8851-B5827D5F04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195638"/>
            <a:ext cx="4857750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s₁ and s₂ measure unused resources.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D94CDE0-BD73-47E9-BA89-D3795D1CAB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752850"/>
            <a:ext cx="4857750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Shown: (x,y)=(2.5,0), so (s₁,s₂)=(1.5,0).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26E702B-018E-4C80-9CE9-3ADFA914E5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457950"/>
            <a:ext cx="10001250" cy="261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2105623 · Linear programming and duality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AF742CC-4D0E-42D6-A27F-F28D500896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57950"/>
            <a:ext cx="571500" cy="261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11</a:t>
            </a:r>
          </a:p>
        </p:txBody>
      </p:sp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DD5608C-0F8F-43A4-9256-889B41FB2FA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eb8e6e079a844d0">
            <a:extLst>
              <a:ext uri="{96DAC541-7B7A-43D3-8B79-37D633B846F1}">
                <asvg:svgBlip xmlns:asvg="http://schemas.microsoft.com/office/drawing/2016/SVG/main" r:embed="Ra5e5ae25601d4705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5638800" y="1409700"/>
            <a:ext cx="6076950" cy="4552950"/>
          </a:xfrm>
          <a:prstGeom xmlns:a="http://schemas.openxmlformats.org/drawingml/2006/main" prst="rect">
            <a:avLst/>
          </a:prstGeom>
        </p:spPr>
      </p:pic>
      <p:pic xmlns:a="http://schemas.openxmlformats.org/drawingml/2006/main" xmlns:r="http://schemas.openxmlformats.org/officeDocument/2006/relationships">
        <p:nvPicPr>
          <p:cNvPr id="11" name="Narration slide 11" descr="English neural narration for slide 11">
            <a:hlinkClick action="ppaction://media"/>
          </p:cNvPr>
          <p:cNvPicPr>
            <a:picLocks noChangeAspect="1"/>
          </p:cNvPicPr>
          <p:nvPr>
            <a:audioFile r:link="rIdNarrationAudio"/>
            <p:extLst>
              <p:ext uri="{DAA4B4D4-6D71-4841-9C94-3DE7FCFB5A65}">
                <p14:media xmlns:p14="http://schemas.microsoft.com/office/powerpoint/2010/main" r:embed="rIdNarrationMedia"/>
              </p:ext>
            </p:extLst>
          </p:nvPr>
        </p:nvPicPr>
        <p:blipFill>
          <a:blip r:embed="rIdNarrationIcon"/>
          <a:stretch>
            <a:fillRect/>
          </a:stretch>
        </p:blipFill>
        <p:spPr>
          <a:xfrm>
            <a:off x="-914400" y="-914400"/>
            <a:ext cx="91440" cy="9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2289879"/>
      </p:ext>
    </p:extLst>
  </p:cSld>
  <p:transition advClick="1" advTm="27000"/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0"/>
                  </p:st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E47EC3B-CFA6-49B0-89B4-3495F2640C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33375"/>
            <a:ext cx="11201400" cy="5467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A basis selects the variables we solve for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55C0797-1168-4135-9140-2DA6D2F253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609975"/>
            <a:ext cx="10972800" cy="36099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7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Choose two independent columns as a basis for the two equations.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D23DC16-6DC7-40B1-9888-65A0B475DF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037648"/>
            <a:ext cx="10972800" cy="36099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7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Set the other two variables to zero, then solve.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A1C9568-E794-4682-92D0-15208A2934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465320"/>
            <a:ext cx="10972800" cy="36099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7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A basic solution is feasible only if every variable is nonnegative.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5820850-2ABB-4700-9701-00CCBBEA75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457950"/>
            <a:ext cx="10001250" cy="261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2105623 · Linear programming and duality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A7C1955-50CC-4268-A877-5B9CB6D326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57950"/>
            <a:ext cx="571500" cy="261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12</a:t>
            </a:r>
          </a:p>
        </p:txBody>
      </p:sp>
      <p:graphicFrame>
        <p:nvGraphicFrame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E93858A-C506-4131-BA54-EAC7F212533A}"/>
              </a:ext>
            </a:extLst>
          </p:cNvPr>
          <p:cNvGraphicFramePr/>
          <p:nvPr/>
        </p:nvGraphicFramePr>
        <p:xfrm>
          <a:off xmlns:a="http://schemas.openxmlformats.org/drawingml/2006/main" x="590550" y="1381125"/>
          <a:ext xmlns:a="http://schemas.openxmlformats.org/drawingml/2006/main" cx="10972800" cy="20574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857500"/>
                <a:gridCol w="2857500"/>
                <a:gridCol w="5257800"/>
              </a:tblGrid>
              <a:tr h="51435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Basis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5DEDC"/>
                      </a:solidFill>
                      <a:prstDash val="solid"/>
                    </a:lnL>
                    <a:lnR w="9525">
                      <a:solidFill>
                        <a:srgbClr val="D5DEDC"/>
                      </a:solidFill>
                      <a:prstDash val="solid"/>
                    </a:lnR>
                    <a:lnT w="9525">
                      <a:solidFill>
                        <a:srgbClr val="D5DEDC"/>
                      </a:solidFill>
                      <a:prstDash val="solid"/>
                    </a:lnT>
                    <a:lnB w="9525">
                      <a:solidFill>
                        <a:srgbClr val="D5DEDC"/>
                      </a:solidFill>
                      <a:prstDash val="solid"/>
                    </a:lnB>
                    <a:solidFill>
                      <a:srgbClr val="0F6E6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Nonbasic variables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5DEDC"/>
                      </a:solidFill>
                      <a:prstDash val="solid"/>
                    </a:lnR>
                    <a:lnT w="9525">
                      <a:solidFill>
                        <a:srgbClr val="D5DEDC"/>
                      </a:solidFill>
                      <a:prstDash val="solid"/>
                    </a:lnT>
                    <a:lnB w="9525">
                      <a:solidFill>
                        <a:srgbClr val="D5DEDC"/>
                      </a:solidFill>
                      <a:prstDash val="solid"/>
                    </a:lnB>
                    <a:solidFill>
                      <a:srgbClr val="0F6E6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Basic solution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5DEDC"/>
                      </a:solidFill>
                      <a:prstDash val="solid"/>
                    </a:lnR>
                    <a:lnT w="9525">
                      <a:solidFill>
                        <a:srgbClr val="D5DEDC"/>
                      </a:solidFill>
                      <a:prstDash val="solid"/>
                    </a:lnT>
                    <a:lnB w="9525">
                      <a:solidFill>
                        <a:srgbClr val="D5DEDC"/>
                      </a:solidFill>
                      <a:prstDash val="solid"/>
                    </a:lnB>
                    <a:solidFill>
                      <a:srgbClr val="0F6E6B"/>
                    </a:solidFill>
                  </a:tcPr>
                </a:tc>
              </a:tr>
              <a:tr h="5143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333F4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{s₁, s₂}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5DEDC"/>
                      </a:solidFill>
                      <a:prstDash val="solid"/>
                    </a:lnL>
                    <a:lnR w="9525">
                      <a:solidFill>
                        <a:srgbClr val="D5DEDC"/>
                      </a:solidFill>
                      <a:prstDash val="solid"/>
                    </a:lnR>
                    <a:lnB w="9525">
                      <a:solidFill>
                        <a:srgbClr val="D5DED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333F4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x=y=0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5DEDC"/>
                      </a:solidFill>
                      <a:prstDash val="solid"/>
                    </a:lnR>
                    <a:lnB w="9525">
                      <a:solidFill>
                        <a:srgbClr val="D5DED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333F4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s₁=4, s₂=5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5DEDC"/>
                      </a:solidFill>
                      <a:prstDash val="solid"/>
                    </a:lnR>
                    <a:lnB w="9525">
                      <a:solidFill>
                        <a:srgbClr val="D5DED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143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333F4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{x, s₁}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5DEDC"/>
                      </a:solidFill>
                      <a:prstDash val="solid"/>
                    </a:lnL>
                    <a:lnR w="9525">
                      <a:solidFill>
                        <a:srgbClr val="D5DEDC"/>
                      </a:solidFill>
                      <a:prstDash val="solid"/>
                    </a:lnR>
                    <a:lnB w="9525">
                      <a:solidFill>
                        <a:srgbClr val="D5DEDC"/>
                      </a:solidFill>
                      <a:prstDash val="solid"/>
                    </a:lnB>
                    <a:solidFill>
                      <a:srgbClr val="F1F5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333F4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y=s₂=0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5DEDC"/>
                      </a:solidFill>
                      <a:prstDash val="solid"/>
                    </a:lnR>
                    <a:lnB w="9525">
                      <a:solidFill>
                        <a:srgbClr val="D5DEDC"/>
                      </a:solidFill>
                      <a:prstDash val="solid"/>
                    </a:lnB>
                    <a:solidFill>
                      <a:srgbClr val="F1F5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333F4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x=2.5, s₁=1.5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5DEDC"/>
                      </a:solidFill>
                      <a:prstDash val="solid"/>
                    </a:lnR>
                    <a:lnB w="9525">
                      <a:solidFill>
                        <a:srgbClr val="D5DEDC"/>
                      </a:solidFill>
                      <a:prstDash val="solid"/>
                    </a:lnB>
                    <a:solidFill>
                      <a:srgbClr val="F1F5F4"/>
                    </a:solidFill>
                  </a:tcPr>
                </a:tc>
              </a:tr>
              <a:tr h="5143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333F4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{x, y}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5DEDC"/>
                      </a:solidFill>
                      <a:prstDash val="solid"/>
                    </a:lnL>
                    <a:lnR w="9525">
                      <a:solidFill>
                        <a:srgbClr val="D5DEDC"/>
                      </a:solidFill>
                      <a:prstDash val="solid"/>
                    </a:lnR>
                    <a:lnB w="9525">
                      <a:solidFill>
                        <a:srgbClr val="D5DED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333F4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s₁=s₂=0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5DEDC"/>
                      </a:solidFill>
                      <a:prstDash val="solid"/>
                    </a:lnR>
                    <a:lnB w="9525">
                      <a:solidFill>
                        <a:srgbClr val="D5DED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333F4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x=1, y=3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5DEDC"/>
                      </a:solidFill>
                      <a:prstDash val="solid"/>
                    </a:lnR>
                    <a:lnB w="9525">
                      <a:solidFill>
                        <a:srgbClr val="D5DED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pic xmlns:a="http://schemas.openxmlformats.org/drawingml/2006/main" xmlns:r="http://schemas.openxmlformats.org/officeDocument/2006/relationships">
        <p:nvPicPr>
          <p:cNvPr id="9" name="Narration slide 12" descr="English neural narration for slide 12">
            <a:hlinkClick action="ppaction://media"/>
          </p:cNvPr>
          <p:cNvPicPr>
            <a:picLocks noChangeAspect="1"/>
          </p:cNvPicPr>
          <p:nvPr>
            <a:audioFile r:link="rIdNarrationAudio"/>
            <p:extLst>
              <p:ext uri="{DAA4B4D4-6D71-4841-9C94-3DE7FCFB5A65}">
                <p14:media xmlns:p14="http://schemas.microsoft.com/office/powerpoint/2010/main" r:embed="rIdNarrationMedia"/>
              </p:ext>
            </p:extLst>
          </p:nvPr>
        </p:nvPicPr>
        <p:blipFill>
          <a:blip r:embed="rIdNarrationIcon"/>
          <a:stretch>
            <a:fillRect/>
          </a:stretch>
        </p:blipFill>
        <p:spPr>
          <a:xfrm>
            <a:off x="-914400" y="-914400"/>
            <a:ext cx="91440" cy="9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6996319"/>
      </p:ext>
    </p:extLst>
  </p:cSld>
  <p:transition advClick="1" advTm="27533"/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0"/>
                  </p:st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BD44644-B180-4EDD-9DD3-533A68E37A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33375"/>
            <a:ext cx="11201400" cy="5467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The Simplex decision at each step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28C3B82-DC1E-443E-9FDE-90C8D405D6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524000"/>
            <a:ext cx="4857750" cy="7448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02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02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02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02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02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02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02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02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02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1. Choose an improving nonbasic</a:t>
            </a:r>
          </a:p>
          <a:p xmlns:a="http://schemas.openxmlformats.org/drawingml/2006/main">
            <a:pPr>
              <a:defRPr sz="202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variable.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6189DE4-51DD-437C-B594-2C8E312BD1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497455"/>
            <a:ext cx="4857750" cy="7448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2. Increase it until a basic variable</a:t>
            </a:r>
          </a:p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reaches zero.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C2F8F71-DE9B-4197-A86A-AB2A58EB80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470910"/>
            <a:ext cx="4857750" cy="7448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3. Pivot: exchange the entering and</a:t>
            </a:r>
          </a:p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leaving variables.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3032BBC-BE71-4262-90B5-D917BB0F1D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444365"/>
            <a:ext cx="4857750" cy="7448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Positive reduced cost improves z if a</a:t>
            </a:r>
          </a:p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positive feasible step exists.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F9870F0-5416-4236-941F-E4342EED54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457950"/>
            <a:ext cx="10001250" cy="261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2105623 · Linear programming and duality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13BA76B-F993-46E0-9DAA-D06E22B279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57950"/>
            <a:ext cx="571500" cy="261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13</a:t>
            </a:r>
          </a:p>
        </p:txBody>
      </p:sp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80CFEF6-4C44-4A34-9162-93C46096043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2826294dd7f4ea7">
            <a:extLst>
              <a:ext uri="{96DAC541-7B7A-43D3-8B79-37D633B846F1}">
                <asvg:svgBlip xmlns:asvg="http://schemas.microsoft.com/office/drawing/2016/SVG/main" r:embed="Rb366b171c5354a62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5638800" y="1409700"/>
            <a:ext cx="6076950" cy="4552950"/>
          </a:xfrm>
          <a:prstGeom xmlns:a="http://schemas.openxmlformats.org/drawingml/2006/main" prst="rect">
            <a:avLst/>
          </a:prstGeom>
        </p:spPr>
      </p:pic>
      <p:pic xmlns:a="http://schemas.openxmlformats.org/drawingml/2006/main" xmlns:r="http://schemas.openxmlformats.org/officeDocument/2006/relationships">
        <p:nvPicPr>
          <p:cNvPr id="10" name="Narration slide 13" descr="English neural narration for slide 13">
            <a:hlinkClick action="ppaction://media"/>
          </p:cNvPr>
          <p:cNvPicPr>
            <a:picLocks noChangeAspect="1"/>
          </p:cNvPicPr>
          <p:nvPr>
            <a:audioFile r:link="rIdNarrationAudio"/>
            <p:extLst>
              <p:ext uri="{DAA4B4D4-6D71-4841-9C94-3DE7FCFB5A65}">
                <p14:media xmlns:p14="http://schemas.microsoft.com/office/powerpoint/2010/main" r:embed="rIdNarrationMedia"/>
              </p:ext>
            </p:extLst>
          </p:nvPr>
        </p:nvPicPr>
        <p:blipFill>
          <a:blip r:embed="rIdNarrationIcon"/>
          <a:stretch>
            <a:fillRect/>
          </a:stretch>
        </p:blipFill>
        <p:spPr>
          <a:xfrm>
            <a:off x="-914400" y="-914400"/>
            <a:ext cx="91440" cy="9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8009904"/>
      </p:ext>
    </p:extLst>
  </p:cSld>
  <p:transition advClick="1" advTm="27500"/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0"/>
                  </p:st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8BA67EC-8E27-423D-9546-F6813E5938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33375"/>
            <a:ext cx="11201400" cy="5467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Pivot 1: x enters, s₂ leaves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F6B0B01-20BC-41B8-94D0-E7733D1E22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524000"/>
            <a:ext cx="4857750" cy="410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02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02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02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02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02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02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02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02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02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At the origin: z = 3x + 2y. Choose x.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BC8EF5B-9267-49DA-919B-62449F0FAF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163128"/>
            <a:ext cx="4857750" cy="410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With y=0: s₁=4−x; s₂=5−2x.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CB721CC-1EC0-469F-9629-B540F1CBA4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802255"/>
            <a:ext cx="4857750" cy="410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Ratio test: 4/1=4; 5/2=2.5.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48D5740-F890-4401-9008-57846567DC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441382"/>
            <a:ext cx="4857750" cy="410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Move to (2.5,0); z=7.5.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E78DA2D-14B6-473B-973E-8C09CF35BE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457950"/>
            <a:ext cx="10001250" cy="261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2105623 · Linear programming and duality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7942454-1CDA-466D-98B8-EC1AFA20BB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57950"/>
            <a:ext cx="571500" cy="261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14</a:t>
            </a:r>
          </a:p>
        </p:txBody>
      </p:sp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0812926-A517-40A9-9CC1-5CBBB09A9DF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df5285c15374db5">
            <a:extLst>
              <a:ext uri="{96DAC541-7B7A-43D3-8B79-37D633B846F1}">
                <asvg:svgBlip xmlns:asvg="http://schemas.microsoft.com/office/drawing/2016/SVG/main" r:embed="R958896a945984d4a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5638800" y="1409700"/>
            <a:ext cx="6076950" cy="4552950"/>
          </a:xfrm>
          <a:prstGeom xmlns:a="http://schemas.openxmlformats.org/drawingml/2006/main" prst="rect">
            <a:avLst/>
          </a:prstGeom>
        </p:spPr>
      </p:pic>
      <p:pic xmlns:a="http://schemas.openxmlformats.org/drawingml/2006/main" xmlns:r="http://schemas.openxmlformats.org/officeDocument/2006/relationships">
        <p:nvPicPr>
          <p:cNvPr id="10" name="Narration slide 14" descr="English neural narration for slide 14">
            <a:hlinkClick action="ppaction://media"/>
          </p:cNvPr>
          <p:cNvPicPr>
            <a:picLocks noChangeAspect="1"/>
          </p:cNvPicPr>
          <p:nvPr>
            <a:audioFile r:link="rIdNarrationAudio"/>
            <p:extLst>
              <p:ext uri="{DAA4B4D4-6D71-4841-9C94-3DE7FCFB5A65}">
                <p14:media xmlns:p14="http://schemas.microsoft.com/office/powerpoint/2010/main" r:embed="rIdNarrationMedia"/>
              </p:ext>
            </p:extLst>
          </p:nvPr>
        </p:nvPicPr>
        <p:blipFill>
          <a:blip r:embed="rIdNarrationIcon"/>
          <a:stretch>
            <a:fillRect/>
          </a:stretch>
        </p:blipFill>
        <p:spPr>
          <a:xfrm>
            <a:off x="-914400" y="-914400"/>
            <a:ext cx="91440" cy="9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209743"/>
      </p:ext>
    </p:extLst>
  </p:cSld>
  <p:transition advClick="1" advTm="28367"/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0"/>
                  </p:st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BA7D4EE-783D-4CB3-A587-F44850D8B7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33375"/>
            <a:ext cx="11201400" cy="5467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Dictionary after the first pivot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C728CBF-F940-4A36-8FEE-03D6DC898E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619250"/>
            <a:ext cx="1095375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x = 2.5 − 0.5y − 0.5s₂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F0EE0EE-E658-46AA-A86B-1FD549A6E0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314575"/>
            <a:ext cx="1095375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s₁ = 1.5 − 0.5y + 0.5s₂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CAA8DDE-C571-46FD-BE19-9CB8366FA5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009900"/>
            <a:ext cx="1095375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z = 7.5 + 0.5y − 1.5s₂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2703A0E-8E33-413A-9B73-9C297AB8C3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705225"/>
            <a:ext cx="1095375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Nonbasic: y=s₂=0. The +0.5 coefficient means y can improve z.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D7A26F3-7DF4-49FD-92E9-631BF24F73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457950"/>
            <a:ext cx="10001250" cy="261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2105623 · Linear programming and duality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8663E68-DF94-4D90-A421-57EBBD05EE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57950"/>
            <a:ext cx="571500" cy="261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15</a:t>
            </a:r>
          </a:p>
        </p:txBody>
      </p:sp>
      <p:pic xmlns:a="http://schemas.openxmlformats.org/drawingml/2006/main" xmlns:r="http://schemas.openxmlformats.org/officeDocument/2006/relationships">
        <p:nvPicPr>
          <p:cNvPr id="9" name="Narration slide 15" descr="English neural narration for slide 15">
            <a:hlinkClick action="ppaction://media"/>
          </p:cNvPr>
          <p:cNvPicPr>
            <a:picLocks noChangeAspect="1"/>
          </p:cNvPicPr>
          <p:nvPr>
            <a:audioFile r:link="rIdNarrationAudio"/>
            <p:extLst>
              <p:ext uri="{DAA4B4D4-6D71-4841-9C94-3DE7FCFB5A65}">
                <p14:media xmlns:p14="http://schemas.microsoft.com/office/powerpoint/2010/main" r:embed="rIdNarrationMedia"/>
              </p:ext>
            </p:extLst>
          </p:nvPr>
        </p:nvPicPr>
        <p:blipFill>
          <a:blip r:embed="rIdNarrationIcon"/>
          <a:stretch>
            <a:fillRect/>
          </a:stretch>
        </p:blipFill>
        <p:spPr>
          <a:xfrm>
            <a:off x="-914400" y="-914400"/>
            <a:ext cx="91440" cy="9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8705836"/>
      </p:ext>
    </p:extLst>
  </p:cSld>
  <p:transition advClick="1" advTm="28100"/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0"/>
                  </p:st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C225111-BE67-49C0-AE17-0148E2E85D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33375"/>
            <a:ext cx="11201400" cy="5467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Pivot 2: y enters, s₁ leaves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2C16D48-045C-4FE3-B1C6-9D8C81B26A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524000"/>
            <a:ext cx="4857750" cy="410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02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02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02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02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02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02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02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02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02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Hold s₂=0 and increase y.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58A0F28-B4C2-471F-9292-403E2CCBF5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163128"/>
            <a:ext cx="4857750" cy="410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x≥0 gives y≤2.5/0.5=5.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E8FC5B7-97A7-4865-A6EA-70E6B34364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802255"/>
            <a:ext cx="4857750" cy="410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s₁≥0 gives y≤1.5/0.5=3.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576358A-7F61-44A8-BF91-484C878E3E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441382"/>
            <a:ext cx="4857750" cy="410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Thus y=3, x=1, s₁=s₂=0; z=9.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CF5731C-2537-43E5-9C2E-42C893FD39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457950"/>
            <a:ext cx="10001250" cy="261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2105623 · Linear programming and duality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3E9C8FA-0193-48A7-8B93-2306C1CD8D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57950"/>
            <a:ext cx="571500" cy="261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16</a:t>
            </a:r>
          </a:p>
        </p:txBody>
      </p:sp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06886E7-868C-4913-870C-E499201C93B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9c31828d03b4235">
            <a:extLst>
              <a:ext uri="{96DAC541-7B7A-43D3-8B79-37D633B846F1}">
                <asvg:svgBlip xmlns:asvg="http://schemas.microsoft.com/office/drawing/2016/SVG/main" r:embed="R37640e48443945bf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5638800" y="1409700"/>
            <a:ext cx="6076950" cy="4552950"/>
          </a:xfrm>
          <a:prstGeom xmlns:a="http://schemas.openxmlformats.org/drawingml/2006/main" prst="rect">
            <a:avLst/>
          </a:prstGeom>
        </p:spPr>
      </p:pic>
      <p:pic xmlns:a="http://schemas.openxmlformats.org/drawingml/2006/main" xmlns:r="http://schemas.openxmlformats.org/officeDocument/2006/relationships">
        <p:nvPicPr>
          <p:cNvPr id="10" name="Narration slide 16" descr="English neural narration for slide 16">
            <a:hlinkClick action="ppaction://media"/>
          </p:cNvPr>
          <p:cNvPicPr>
            <a:picLocks noChangeAspect="1"/>
          </p:cNvPicPr>
          <p:nvPr>
            <a:audioFile r:link="rIdNarrationAudio"/>
            <p:extLst>
              <p:ext uri="{DAA4B4D4-6D71-4841-9C94-3DE7FCFB5A65}">
                <p14:media xmlns:p14="http://schemas.microsoft.com/office/powerpoint/2010/main" r:embed="rIdNarrationMedia"/>
              </p:ext>
            </p:extLst>
          </p:nvPr>
        </p:nvPicPr>
        <p:blipFill>
          <a:blip r:embed="rIdNarrationIcon"/>
          <a:stretch>
            <a:fillRect/>
          </a:stretch>
        </p:blipFill>
        <p:spPr>
          <a:xfrm>
            <a:off x="-914400" y="-914400"/>
            <a:ext cx="91440" cy="9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623875"/>
      </p:ext>
    </p:extLst>
  </p:cSld>
  <p:transition advClick="1" advTm="27167"/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0"/>
                  </p:st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98EEA75-4410-419D-8FA6-AAE32A6F52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33375"/>
            <a:ext cx="11201400" cy="5467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The final dictionary certifies optimality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1C95562-AD9D-4BB6-A3A2-B9F37A9A51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619250"/>
            <a:ext cx="1095375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x = 1 + s₁ − s₂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8C6D015-599F-4864-A845-4D156E5864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314575"/>
            <a:ext cx="1095375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y = 3 − 2s₁ + s₂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4F55C0B-80FE-4D92-B305-93B58D74A5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009900"/>
            <a:ext cx="1095375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z = 9 − s₁ − s₂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D4C501A-0A8C-4E0C-8D7F-7188C8243C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705225"/>
            <a:ext cx="1095375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Because s₁,s₂≥0, every feasible point satisfies z≤9.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4925C0D-5A26-40F6-926C-EC55287B9D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457950"/>
            <a:ext cx="10001250" cy="261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2105623 · Linear programming and duality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D8441AB-C71F-44BE-9E4E-BB8FE30429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57950"/>
            <a:ext cx="571500" cy="261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17</a:t>
            </a:r>
          </a:p>
        </p:txBody>
      </p:sp>
      <p:pic xmlns:a="http://schemas.openxmlformats.org/drawingml/2006/main" xmlns:r="http://schemas.openxmlformats.org/officeDocument/2006/relationships">
        <p:nvPicPr>
          <p:cNvPr id="9" name="Narration slide 17" descr="English neural narration for slide 17">
            <a:hlinkClick action="ppaction://media"/>
          </p:cNvPr>
          <p:cNvPicPr>
            <a:picLocks noChangeAspect="1"/>
          </p:cNvPicPr>
          <p:nvPr>
            <a:audioFile r:link="rIdNarrationAudio"/>
            <p:extLst>
              <p:ext uri="{DAA4B4D4-6D71-4841-9C94-3DE7FCFB5A65}">
                <p14:media xmlns:p14="http://schemas.microsoft.com/office/powerpoint/2010/main" r:embed="rIdNarrationMedia"/>
              </p:ext>
            </p:extLst>
          </p:nvPr>
        </p:nvPicPr>
        <p:blipFill>
          <a:blip r:embed="rIdNarrationIcon"/>
          <a:stretch>
            <a:fillRect/>
          </a:stretch>
        </p:blipFill>
        <p:spPr>
          <a:xfrm>
            <a:off x="-914400" y="-914400"/>
            <a:ext cx="91440" cy="9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7236754"/>
      </p:ext>
    </p:extLst>
  </p:cSld>
  <p:transition advClick="1" advTm="26867"/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0"/>
                  </p:st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99F2AD6-5EA2-4B2B-9ED3-02D3FFC9EC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33375"/>
            <a:ext cx="11201400" cy="5467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Degeneracy and starting feasibility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6528B31-FC37-49AF-BEC4-986864041B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524000"/>
            <a:ext cx="4857750" cy="7448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02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02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02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02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02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02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02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02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02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A degenerate BFS has at least one</a:t>
            </a:r>
          </a:p>
          <a:p xmlns:a="http://schemas.openxmlformats.org/drawingml/2006/main">
            <a:pPr>
              <a:defRPr sz="202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zero basic variable.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98EE51E-763B-496B-B232-528DBB5750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497455"/>
            <a:ext cx="4857750" cy="7448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A pivot may change the basis</a:t>
            </a:r>
          </a:p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without improving the point.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B7A2424-7796-474E-AF5B-C08A63811D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470910"/>
            <a:ext cx="4857750" cy="7448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At b=(4,8), the basis {x,y} gives</a:t>
            </a:r>
          </a:p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x=4, y=0.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1125F18-AF11-4BCC-BEFF-B4E983C119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444365"/>
            <a:ext cx="4857750" cy="107918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If a feasible slack basis is</a:t>
            </a:r>
          </a:p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unavailable, use Phase I or another</a:t>
            </a:r>
          </a:p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initialization.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FE9B209-AE20-4591-935A-B5ECF783D5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457950"/>
            <a:ext cx="10001250" cy="261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2105623 · Linear programming and duality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C45B2E9-B3A4-40FC-9212-21D26E410C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57950"/>
            <a:ext cx="571500" cy="261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18</a:t>
            </a:r>
          </a:p>
        </p:txBody>
      </p:sp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0EAA3DA-1B50-47C7-B9EB-2003A6269AB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454fe2e8ba44960">
            <a:extLst>
              <a:ext uri="{96DAC541-7B7A-43D3-8B79-37D633B846F1}">
                <asvg:svgBlip xmlns:asvg="http://schemas.microsoft.com/office/drawing/2016/SVG/main" r:embed="Rbc05335bc8b94eae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5638800" y="1409700"/>
            <a:ext cx="6076950" cy="4552950"/>
          </a:xfrm>
          <a:prstGeom xmlns:a="http://schemas.openxmlformats.org/drawingml/2006/main" prst="rect">
            <a:avLst/>
          </a:prstGeom>
        </p:spPr>
      </p:pic>
      <p:pic xmlns:a="http://schemas.openxmlformats.org/drawingml/2006/main" xmlns:r="http://schemas.openxmlformats.org/officeDocument/2006/relationships">
        <p:nvPicPr>
          <p:cNvPr id="10" name="Narration slide 18" descr="English neural narration for slide 18">
            <a:hlinkClick action="ppaction://media"/>
          </p:cNvPr>
          <p:cNvPicPr>
            <a:picLocks noChangeAspect="1"/>
          </p:cNvPicPr>
          <p:nvPr>
            <a:audioFile r:link="rIdNarrationAudio"/>
            <p:extLst>
              <p:ext uri="{DAA4B4D4-6D71-4841-9C94-3DE7FCFB5A65}">
                <p14:media xmlns:p14="http://schemas.microsoft.com/office/powerpoint/2010/main" r:embed="rIdNarrationMedia"/>
              </p:ext>
            </p:extLst>
          </p:nvPr>
        </p:nvPicPr>
        <p:blipFill>
          <a:blip r:embed="rIdNarrationIcon"/>
          <a:stretch>
            <a:fillRect/>
          </a:stretch>
        </p:blipFill>
        <p:spPr>
          <a:xfrm>
            <a:off x="-914400" y="-914400"/>
            <a:ext cx="91440" cy="9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7586371"/>
      </p:ext>
    </p:extLst>
  </p:cSld>
  <p:transition advClick="1" advTm="26900"/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0"/>
                  </p:st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37F43C1-4B97-42D1-8F44-E8BC840429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33375"/>
            <a:ext cx="11201400" cy="5467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Practice: change the contribution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E426399-F37C-4807-95C3-BFE11AA7AA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619250"/>
            <a:ext cx="1095375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Keep x+y≤4, 2x+y≤5, x,y≥0.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D2A2B96-CC4E-4C0C-A34E-612653B886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314575"/>
            <a:ext cx="1095375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Change the objective to max z=x+3y.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705763A-95FC-4B3E-B261-29A0ACED8F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009900"/>
            <a:ext cx="1095375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Choose the first entering variable and apply the ratio test.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CD50210-CB45-4E72-84A0-8BC7EAEDF9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705225"/>
            <a:ext cx="1095375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Predict the optimum and write a stopping argument.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D572745-07FE-40B6-BC6D-27B5FF968E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457950"/>
            <a:ext cx="10001250" cy="261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2105623 · Linear programming and duality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910834D-C10C-421F-A30C-4C0EFAB1FB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57950"/>
            <a:ext cx="571500" cy="261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19</a:t>
            </a:r>
          </a:p>
        </p:txBody>
      </p:sp>
      <p:pic xmlns:a="http://schemas.openxmlformats.org/drawingml/2006/main" xmlns:r="http://schemas.openxmlformats.org/officeDocument/2006/relationships">
        <p:nvPicPr>
          <p:cNvPr id="9" name="Narration slide 19" descr="English neural narration for slide 19">
            <a:hlinkClick action="ppaction://media"/>
          </p:cNvPr>
          <p:cNvPicPr>
            <a:picLocks noChangeAspect="1"/>
          </p:cNvPicPr>
          <p:nvPr>
            <a:audioFile r:link="rIdNarrationAudio"/>
            <p:extLst>
              <p:ext uri="{DAA4B4D4-6D71-4841-9C94-3DE7FCFB5A65}">
                <p14:media xmlns:p14="http://schemas.microsoft.com/office/powerpoint/2010/main" r:embed="rIdNarrationMedia"/>
              </p:ext>
            </p:extLst>
          </p:nvPr>
        </p:nvPicPr>
        <p:blipFill>
          <a:blip r:embed="rIdNarrationIcon"/>
          <a:stretch>
            <a:fillRect/>
          </a:stretch>
        </p:blipFill>
        <p:spPr>
          <a:xfrm>
            <a:off x="-914400" y="-914400"/>
            <a:ext cx="91440" cy="9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183664"/>
      </p:ext>
    </p:extLst>
  </p:cSld>
  <p:transition advClick="1" advTm="27600"/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0"/>
                  </p:st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8AFCFE0-5A82-49E0-89F5-931D626CB0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33375"/>
            <a:ext cx="11201400" cy="5467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Practice solution: one pivot is enough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70FF37B-0A7D-4F59-BEF7-4735046431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524000"/>
            <a:ext cx="4857750" cy="7448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02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02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02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02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02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02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02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02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02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y enters; min(4/1,5/1)=4, so s₁</a:t>
            </a:r>
          </a:p>
          <a:p xmlns:a="http://schemas.openxmlformats.org/drawingml/2006/main">
            <a:pPr>
              <a:defRPr sz="202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leaves.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9FD96FA-8803-4B9F-A70E-3D20D4A29D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497455"/>
            <a:ext cx="4857750" cy="410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y=4−x−s₁; s₂=1−x+s₁.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B9728B1-BED0-4534-9FD6-7F742BBA5A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136582"/>
            <a:ext cx="4857750" cy="410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z=x+3y=12−2x−3s₁≤12.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D292C0B-5BC9-49DC-BD9E-9DA5F10D50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775710"/>
            <a:ext cx="4857750" cy="7448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Optimal: (x,y)=(0,4), slack=(0,1),</a:t>
            </a:r>
          </a:p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z*=12.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A89D601-DC83-47A4-90F7-FD164D1F96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457950"/>
            <a:ext cx="10001250" cy="261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2105623 · Linear programming and duality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81A0CAB-5DDE-4612-9CFB-2498DA751D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57950"/>
            <a:ext cx="571500" cy="261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20</a:t>
            </a:r>
          </a:p>
        </p:txBody>
      </p:sp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278DE09-71E5-4BB4-A29E-1B644DCFFEB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f54ce1a5f0d4096">
            <a:extLst>
              <a:ext uri="{96DAC541-7B7A-43D3-8B79-37D633B846F1}">
                <asvg:svgBlip xmlns:asvg="http://schemas.microsoft.com/office/drawing/2016/SVG/main" r:embed="R1f054b1aa876435b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5638800" y="1409700"/>
            <a:ext cx="6076950" cy="4552950"/>
          </a:xfrm>
          <a:prstGeom xmlns:a="http://schemas.openxmlformats.org/drawingml/2006/main" prst="rect">
            <a:avLst/>
          </a:prstGeom>
        </p:spPr>
      </p:pic>
      <p:pic xmlns:a="http://schemas.openxmlformats.org/drawingml/2006/main" xmlns:r="http://schemas.openxmlformats.org/officeDocument/2006/relationships">
        <p:nvPicPr>
          <p:cNvPr id="10" name="Narration slide 20" descr="English neural narration for slide 20">
            <a:hlinkClick action="ppaction://media"/>
          </p:cNvPr>
          <p:cNvPicPr>
            <a:picLocks noChangeAspect="1"/>
          </p:cNvPicPr>
          <p:nvPr>
            <a:audioFile r:link="rIdNarrationAudio"/>
            <p:extLst>
              <p:ext uri="{DAA4B4D4-6D71-4841-9C94-3DE7FCFB5A65}">
                <p14:media xmlns:p14="http://schemas.microsoft.com/office/powerpoint/2010/main" r:embed="rIdNarrationMedia"/>
              </p:ext>
            </p:extLst>
          </p:nvPr>
        </p:nvPicPr>
        <p:blipFill>
          <a:blip r:embed="rIdNarrationIcon"/>
          <a:stretch>
            <a:fillRect/>
          </a:stretch>
        </p:blipFill>
        <p:spPr>
          <a:xfrm>
            <a:off x="-914400" y="-914400"/>
            <a:ext cx="91440" cy="9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2611306"/>
      </p:ext>
    </p:extLst>
  </p:cSld>
  <p:transition advClick="1" advTm="25733"/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0"/>
                  </p:st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1B39E0C-6D4F-43CD-A44F-A9C558D2FB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33375"/>
            <a:ext cx="11201400" cy="5467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Break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2E43E74-2CC4-4B27-B23A-D121A567AA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619250"/>
            <a:ext cx="1095375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10 minutes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C47E30D-1CF4-4DAA-8F16-611FE9569E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314575"/>
            <a:ext cx="1095375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After the break: what is one more unit of a resource worth?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CEA6339-4BDF-4876-84CD-EE81BA18C6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457950"/>
            <a:ext cx="10001250" cy="261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2105623 · Linear programming and duality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F2F67A4-9955-4AC4-A12A-0FCCE93B29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57950"/>
            <a:ext cx="571500" cy="261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21</a:t>
            </a:r>
          </a:p>
        </p:txBody>
      </p:sp>
      <p:pic xmlns:a="http://schemas.openxmlformats.org/drawingml/2006/main" xmlns:r="http://schemas.openxmlformats.org/officeDocument/2006/relationships">
        <p:nvPicPr>
          <p:cNvPr id="7" name="Narration slide 21" descr="English neural narration for slide 21">
            <a:hlinkClick action="ppaction://media"/>
          </p:cNvPr>
          <p:cNvPicPr>
            <a:picLocks noChangeAspect="1"/>
          </p:cNvPicPr>
          <p:nvPr>
            <a:audioFile r:link="rIdNarrationAudio"/>
            <p:extLst>
              <p:ext uri="{DAA4B4D4-6D71-4841-9C94-3DE7FCFB5A65}">
                <p14:media xmlns:p14="http://schemas.microsoft.com/office/powerpoint/2010/main" r:embed="rIdNarrationMedia"/>
              </p:ext>
            </p:extLst>
          </p:nvPr>
        </p:nvPicPr>
        <p:blipFill>
          <a:blip r:embed="rIdNarrationIcon"/>
          <a:stretch>
            <a:fillRect/>
          </a:stretch>
        </p:blipFill>
        <p:spPr>
          <a:xfrm>
            <a:off x="-914400" y="-914400"/>
            <a:ext cx="91440" cy="9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712270"/>
      </p:ext>
    </p:extLst>
  </p:cSld>
  <p:transition advClick="1" advTm="23667"/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0"/>
                  </p:st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1D0BB6E-C4B4-4153-94F3-159DE3A164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33375"/>
            <a:ext cx="11201400" cy="5467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The dual prices the resources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0578A2B-7065-44BB-9014-279CF98923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524000"/>
            <a:ext cx="4857750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Return to max z=3x+2y, b=(4,5).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88A0143-546D-4424-A55B-EA42FEE87D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081213"/>
            <a:ext cx="48577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u, v price resources 1 and 2</a:t>
            </a:r>
          </a:p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($100/unit).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08827F0-ED38-470F-86D0-A2EFD3ADE5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947988"/>
            <a:ext cx="48577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A tonne of x uses resources worth</a:t>
            </a:r>
          </a:p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u+2v.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B8A660C-EA25-403C-B470-1AA54FD34C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814763"/>
            <a:ext cx="4857750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A tonne of y uses resources worth u+v.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B111FB1-9E36-4129-ABD5-F0810D897B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371975"/>
            <a:ext cx="4857750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Cover contributions: u+2v≥3, u+v≥2.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85F6E36-75E1-42E5-A7D4-8CB33C5392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457950"/>
            <a:ext cx="10001250" cy="261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2105623 · Linear programming and duality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2BD0E54-D6C5-4670-9285-1F93C7DCFE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57950"/>
            <a:ext cx="571500" cy="261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22</a:t>
            </a:r>
          </a:p>
        </p:txBody>
      </p:sp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F19563C-BA05-440E-8BD6-F42AC51B431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81ef8cfebd94997">
            <a:extLst>
              <a:ext uri="{96DAC541-7B7A-43D3-8B79-37D633B846F1}">
                <asvg:svgBlip xmlns:asvg="http://schemas.microsoft.com/office/drawing/2016/SVG/main" r:embed="R514b11f7fa0e43fe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5638800" y="1409700"/>
            <a:ext cx="6076950" cy="4552950"/>
          </a:xfrm>
          <a:prstGeom xmlns:a="http://schemas.openxmlformats.org/drawingml/2006/main" prst="rect">
            <a:avLst/>
          </a:prstGeom>
        </p:spPr>
      </p:pic>
      <p:pic xmlns:a="http://schemas.openxmlformats.org/drawingml/2006/main" xmlns:r="http://schemas.openxmlformats.org/officeDocument/2006/relationships">
        <p:nvPicPr>
          <p:cNvPr id="11" name="Narration slide 22" descr="English neural narration for slide 22">
            <a:hlinkClick action="ppaction://media"/>
          </p:cNvPr>
          <p:cNvPicPr>
            <a:picLocks noChangeAspect="1"/>
          </p:cNvPicPr>
          <p:nvPr>
            <a:audioFile r:link="rIdNarrationAudio"/>
            <p:extLst>
              <p:ext uri="{DAA4B4D4-6D71-4841-9C94-3DE7FCFB5A65}">
                <p14:media xmlns:p14="http://schemas.microsoft.com/office/powerpoint/2010/main" r:embed="rIdNarrationMedia"/>
              </p:ext>
            </p:extLst>
          </p:nvPr>
        </p:nvPicPr>
        <p:blipFill>
          <a:blip r:embed="rIdNarrationIcon"/>
          <a:stretch>
            <a:fillRect/>
          </a:stretch>
        </p:blipFill>
        <p:spPr>
          <a:xfrm>
            <a:off x="-914400" y="-914400"/>
            <a:ext cx="91440" cy="9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0531657"/>
      </p:ext>
    </p:extLst>
  </p:cSld>
  <p:transition advClick="1" advTm="27900"/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0"/>
                  </p:st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696E3DE-6C9D-4B10-8639-D2BBF0B226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33375"/>
            <a:ext cx="11201400" cy="5467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Primal and dual side by side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67446F9-BA69-4C5B-9A0C-FFFEB0E91C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619250"/>
            <a:ext cx="1095375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Primal: max cᵀx, subject to Ax≤b, x≥0.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0D12DA7-3C31-40F9-AF63-82956CC84F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314575"/>
            <a:ext cx="1095375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Dual: min bᵀu, subject to Aᵀu≥c, u≥0.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84137BB-124E-484B-8096-E4A3470D57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009900"/>
            <a:ext cx="1095375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Here: min w=4u+5v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BC62248-3732-495D-894D-9B4F598800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705225"/>
            <a:ext cx="1095375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subject to u+2v≥3, u+v≥2, u,v≥0.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B063624-D258-4E79-841D-A01FCADBDA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457950"/>
            <a:ext cx="10001250" cy="261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2105623 · Linear programming and duality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3A7D013-1145-4CF1-A253-114FF9016E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57950"/>
            <a:ext cx="571500" cy="261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23</a:t>
            </a:r>
          </a:p>
        </p:txBody>
      </p:sp>
      <p:pic xmlns:a="http://schemas.openxmlformats.org/drawingml/2006/main" xmlns:r="http://schemas.openxmlformats.org/officeDocument/2006/relationships">
        <p:nvPicPr>
          <p:cNvPr id="9" name="Narration slide 23" descr="English neural narration for slide 23">
            <a:hlinkClick action="ppaction://media"/>
          </p:cNvPr>
          <p:cNvPicPr>
            <a:picLocks noChangeAspect="1"/>
          </p:cNvPicPr>
          <p:nvPr>
            <a:audioFile r:link="rIdNarrationAudio"/>
            <p:extLst>
              <p:ext uri="{DAA4B4D4-6D71-4841-9C94-3DE7FCFB5A65}">
                <p14:media xmlns:p14="http://schemas.microsoft.com/office/powerpoint/2010/main" r:embed="rIdNarrationMedia"/>
              </p:ext>
            </p:extLst>
          </p:nvPr>
        </p:nvPicPr>
        <p:blipFill>
          <a:blip r:embed="rIdNarrationIcon"/>
          <a:stretch>
            <a:fillRect/>
          </a:stretch>
        </p:blipFill>
        <p:spPr>
          <a:xfrm>
            <a:off x="-914400" y="-914400"/>
            <a:ext cx="91440" cy="9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7644263"/>
      </p:ext>
    </p:extLst>
  </p:cSld>
  <p:transition advClick="1" advTm="27400"/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0"/>
                  </p:st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037CBA8-1A55-4A20-A467-0B2D4D9882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33375"/>
            <a:ext cx="11201400" cy="5467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Signs depend on the formulation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8A9621D-0432-4042-BF69-426FE911CC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162050"/>
            <a:ext cx="10972800" cy="3733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0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0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0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0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0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0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0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0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0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0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For a maximization primal: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92E0401-F90B-4048-9AA5-5092AB4BE7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457950"/>
            <a:ext cx="10001250" cy="261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2105623 · Linear programming and duality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EB1BCB4-90B5-4B39-ACEC-E21F3B344E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57950"/>
            <a:ext cx="571500" cy="261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24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D07BF87-4283-46F6-823B-071A1F51EDBD}"/>
              </a:ext>
            </a:extLst>
          </p:cNvPr>
          <p:cNvGraphicFramePr/>
          <p:nvPr/>
        </p:nvGraphicFramePr>
        <p:xfrm>
          <a:off xmlns:a="http://schemas.openxmlformats.org/drawingml/2006/main" x="590550" y="1714500"/>
          <a:ext xmlns:a="http://schemas.openxmlformats.org/drawingml/2006/main" cx="10972800" cy="36004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5715000"/>
                <a:gridCol w="5257800"/>
              </a:tblGrid>
              <a:tr h="51435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Primal feature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5DEDC"/>
                      </a:solidFill>
                      <a:prstDash val="solid"/>
                    </a:lnL>
                    <a:lnR w="9525">
                      <a:solidFill>
                        <a:srgbClr val="D5DEDC"/>
                      </a:solidFill>
                      <a:prstDash val="solid"/>
                    </a:lnR>
                    <a:lnT w="9525">
                      <a:solidFill>
                        <a:srgbClr val="D5DEDC"/>
                      </a:solidFill>
                      <a:prstDash val="solid"/>
                    </a:lnT>
                    <a:lnB w="9525">
                      <a:solidFill>
                        <a:srgbClr val="D5DEDC"/>
                      </a:solidFill>
                      <a:prstDash val="solid"/>
                    </a:lnB>
                    <a:solidFill>
                      <a:srgbClr val="0F6E6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Dual counterpart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5DEDC"/>
                      </a:solidFill>
                      <a:prstDash val="solid"/>
                    </a:lnR>
                    <a:lnT w="9525">
                      <a:solidFill>
                        <a:srgbClr val="D5DEDC"/>
                      </a:solidFill>
                      <a:prstDash val="solid"/>
                    </a:lnT>
                    <a:lnB w="9525">
                      <a:solidFill>
                        <a:srgbClr val="D5DEDC"/>
                      </a:solidFill>
                      <a:prstDash val="solid"/>
                    </a:lnB>
                    <a:solidFill>
                      <a:srgbClr val="0F6E6B"/>
                    </a:solidFill>
                  </a:tcPr>
                </a:tc>
              </a:tr>
              <a:tr h="5143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333F4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Constraint aᵢᵀx ≤ bᵢ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5DEDC"/>
                      </a:solidFill>
                      <a:prstDash val="solid"/>
                    </a:lnL>
                    <a:lnR w="9525">
                      <a:solidFill>
                        <a:srgbClr val="D5DEDC"/>
                      </a:solidFill>
                      <a:prstDash val="solid"/>
                    </a:lnR>
                    <a:lnB w="9525">
                      <a:solidFill>
                        <a:srgbClr val="D5DED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333F4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uᵢ ≥ 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5DEDC"/>
                      </a:solidFill>
                      <a:prstDash val="solid"/>
                    </a:lnR>
                    <a:lnB w="9525">
                      <a:solidFill>
                        <a:srgbClr val="D5DED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143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333F4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Constraint aᵢᵀx ≥ bᵢ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5DEDC"/>
                      </a:solidFill>
                      <a:prstDash val="solid"/>
                    </a:lnL>
                    <a:lnR w="9525">
                      <a:solidFill>
                        <a:srgbClr val="D5DEDC"/>
                      </a:solidFill>
                      <a:prstDash val="solid"/>
                    </a:lnR>
                    <a:lnB w="9525">
                      <a:solidFill>
                        <a:srgbClr val="D5DEDC"/>
                      </a:solidFill>
                      <a:prstDash val="solid"/>
                    </a:lnB>
                    <a:solidFill>
                      <a:srgbClr val="F1F5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333F4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uᵢ ≤ 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5DEDC"/>
                      </a:solidFill>
                      <a:prstDash val="solid"/>
                    </a:lnR>
                    <a:lnB w="9525">
                      <a:solidFill>
                        <a:srgbClr val="D5DEDC"/>
                      </a:solidFill>
                      <a:prstDash val="solid"/>
                    </a:lnB>
                    <a:solidFill>
                      <a:srgbClr val="F1F5F4"/>
                    </a:solidFill>
                  </a:tcPr>
                </a:tc>
              </a:tr>
              <a:tr h="5143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333F4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Constraint aᵢᵀx = bᵢ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5DEDC"/>
                      </a:solidFill>
                      <a:prstDash val="solid"/>
                    </a:lnL>
                    <a:lnR w="9525">
                      <a:solidFill>
                        <a:srgbClr val="D5DEDC"/>
                      </a:solidFill>
                      <a:prstDash val="solid"/>
                    </a:lnR>
                    <a:lnB w="9525">
                      <a:solidFill>
                        <a:srgbClr val="D5DED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333F4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uᵢ is free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5DEDC"/>
                      </a:solidFill>
                      <a:prstDash val="solid"/>
                    </a:lnR>
                    <a:lnB w="9525">
                      <a:solidFill>
                        <a:srgbClr val="D5DED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143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333F4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Variable xⱼ ≥ 0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5DEDC"/>
                      </a:solidFill>
                      <a:prstDash val="solid"/>
                    </a:lnL>
                    <a:lnR w="9525">
                      <a:solidFill>
                        <a:srgbClr val="D5DEDC"/>
                      </a:solidFill>
                      <a:prstDash val="solid"/>
                    </a:lnR>
                    <a:lnB w="9525">
                      <a:solidFill>
                        <a:srgbClr val="D5DEDC"/>
                      </a:solidFill>
                      <a:prstDash val="solid"/>
                    </a:lnB>
                    <a:solidFill>
                      <a:srgbClr val="F1F5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333F4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(Aᵀu)ⱼ ≥ cⱼ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5DEDC"/>
                      </a:solidFill>
                      <a:prstDash val="solid"/>
                    </a:lnR>
                    <a:lnB w="9525">
                      <a:solidFill>
                        <a:srgbClr val="D5DEDC"/>
                      </a:solidFill>
                      <a:prstDash val="solid"/>
                    </a:lnB>
                    <a:solidFill>
                      <a:srgbClr val="F1F5F4"/>
                    </a:solidFill>
                  </a:tcPr>
                </a:tc>
              </a:tr>
              <a:tr h="5143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333F4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Variable xⱼ ≤ 0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5DEDC"/>
                      </a:solidFill>
                      <a:prstDash val="solid"/>
                    </a:lnL>
                    <a:lnR w="9525">
                      <a:solidFill>
                        <a:srgbClr val="D5DEDC"/>
                      </a:solidFill>
                      <a:prstDash val="solid"/>
                    </a:lnR>
                    <a:lnB w="9525">
                      <a:solidFill>
                        <a:srgbClr val="D5DED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333F4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(Aᵀu)ⱼ ≤ cⱼ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5DEDC"/>
                      </a:solidFill>
                      <a:prstDash val="solid"/>
                    </a:lnR>
                    <a:lnB w="9525">
                      <a:solidFill>
                        <a:srgbClr val="D5DED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14350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333F4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Variable xⱼ is free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5DEDC"/>
                      </a:solidFill>
                      <a:prstDash val="solid"/>
                    </a:lnL>
                    <a:lnR w="9525">
                      <a:solidFill>
                        <a:srgbClr val="D5DEDC"/>
                      </a:solidFill>
                      <a:prstDash val="solid"/>
                    </a:lnR>
                    <a:lnB w="9525">
                      <a:solidFill>
                        <a:srgbClr val="D5DEDC"/>
                      </a:solidFill>
                      <a:prstDash val="solid"/>
                    </a:lnB>
                    <a:solidFill>
                      <a:srgbClr val="F1F5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333F4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(Aᵀu)ⱼ = cⱼ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5DEDC"/>
                      </a:solidFill>
                      <a:prstDash val="solid"/>
                    </a:lnR>
                    <a:lnB w="9525">
                      <a:solidFill>
                        <a:srgbClr val="D5DEDC"/>
                      </a:solidFill>
                      <a:prstDash val="solid"/>
                    </a:lnB>
                    <a:solidFill>
                      <a:srgbClr val="F1F5F4"/>
                    </a:solidFill>
                  </a:tcPr>
                </a:tc>
              </a:tr>
            </a:tbl>
          </a:graphicData>
        </a:graphic>
      </p:graphicFrame>
      <p:pic xmlns:a="http://schemas.openxmlformats.org/drawingml/2006/main" xmlns:r="http://schemas.openxmlformats.org/officeDocument/2006/relationships">
        <p:nvPicPr>
          <p:cNvPr id="7" name="Narration slide 24" descr="English neural narration for slide 24">
            <a:hlinkClick action="ppaction://media"/>
          </p:cNvPr>
          <p:cNvPicPr>
            <a:picLocks noChangeAspect="1"/>
          </p:cNvPicPr>
          <p:nvPr>
            <a:audioFile r:link="rIdNarrationAudio"/>
            <p:extLst>
              <p:ext uri="{DAA4B4D4-6D71-4841-9C94-3DE7FCFB5A65}">
                <p14:media xmlns:p14="http://schemas.microsoft.com/office/powerpoint/2010/main" r:embed="rIdNarrationMedia"/>
              </p:ext>
            </p:extLst>
          </p:nvPr>
        </p:nvPicPr>
        <p:blipFill>
          <a:blip r:embed="rIdNarrationIcon"/>
          <a:stretch>
            <a:fillRect/>
          </a:stretch>
        </p:blipFill>
        <p:spPr>
          <a:xfrm>
            <a:off x="-914400" y="-914400"/>
            <a:ext cx="91440" cy="9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8243545"/>
      </p:ext>
    </p:extLst>
  </p:cSld>
  <p:transition advClick="1" advTm="32233"/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0"/>
                  </p:st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1F73FC2-3E18-4C47-B29C-2C3CB26A48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33375"/>
            <a:ext cx="11201400" cy="5467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Weak duality gives an upper bound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E0FDA60-050D-4D38-A0FF-4AACF14A31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619250"/>
            <a:ext cx="1095375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For any primal-feasible x and dual-feasible u: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F69EDE9-8C5B-4DA8-A570-A2653B7786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314575"/>
            <a:ext cx="1095375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cᵀx ≤ xᵀAᵀu = uᵀAx ≤ uᵀb.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F932940-059F-46C6-B247-3D05528187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009900"/>
            <a:ext cx="1095375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Example: (u,v)=(2,1) is feasible; w=13.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DCB6B2F-B986-401A-B406-6FC00C6A19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705225"/>
            <a:ext cx="1095375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Therefore every feasible production plan has z≤13.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E1C2283-19EA-4C99-B18A-B1B75DBE81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457950"/>
            <a:ext cx="10001250" cy="261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2105623 · Linear programming and duality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4EC34EB-FB10-49B0-8950-FC17010D46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57950"/>
            <a:ext cx="571500" cy="261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25</a:t>
            </a:r>
          </a:p>
        </p:txBody>
      </p:sp>
      <p:pic xmlns:a="http://schemas.openxmlformats.org/drawingml/2006/main" xmlns:r="http://schemas.openxmlformats.org/officeDocument/2006/relationships">
        <p:nvPicPr>
          <p:cNvPr id="9" name="Narration slide 25" descr="English neural narration for slide 25">
            <a:hlinkClick action="ppaction://media"/>
          </p:cNvPr>
          <p:cNvPicPr>
            <a:picLocks noChangeAspect="1"/>
          </p:cNvPicPr>
          <p:nvPr>
            <a:audioFile r:link="rIdNarrationAudio"/>
            <p:extLst>
              <p:ext uri="{DAA4B4D4-6D71-4841-9C94-3DE7FCFB5A65}">
                <p14:media xmlns:p14="http://schemas.microsoft.com/office/powerpoint/2010/main" r:embed="rIdNarrationMedia"/>
              </p:ext>
            </p:extLst>
          </p:nvPr>
        </p:nvPicPr>
        <p:blipFill>
          <a:blip r:embed="rIdNarrationIcon"/>
          <a:stretch>
            <a:fillRect/>
          </a:stretch>
        </p:blipFill>
        <p:spPr>
          <a:xfrm>
            <a:off x="-914400" y="-914400"/>
            <a:ext cx="91440" cy="9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1963128"/>
      </p:ext>
    </p:extLst>
  </p:cSld>
  <p:transition advClick="1" advTm="27500"/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0"/>
                  </p:st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9E4B0B7-EB2D-4A04-AB1D-0777E8ECFD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33375"/>
            <a:ext cx="11201400" cy="5467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Dual geometry: tighten the upper bound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A49B4C3-65D6-46A5-9F92-49120FCFD3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524000"/>
            <a:ext cx="4857750" cy="7448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02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02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02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02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02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02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02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02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02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The dual feasible set lies above both</a:t>
            </a:r>
          </a:p>
          <a:p xmlns:a="http://schemas.openxmlformats.org/drawingml/2006/main">
            <a:pPr>
              <a:defRPr sz="202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price lines.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0400C61-A6EC-468F-92AA-D761D370E1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497455"/>
            <a:ext cx="4857750" cy="410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Minimize 4u+5v over that set.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DD199D4-B801-4688-9559-55A9D2379E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136582"/>
            <a:ext cx="4857750" cy="7448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Candidate corner prices: (3,0), (1,1),</a:t>
            </a:r>
          </a:p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(0,2).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A6AAA1F-C73F-4A7E-B385-ED3FAE7C2D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110037"/>
            <a:ext cx="4857750" cy="410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Their bounds are 12, 9, and 10.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4968D63-542B-4E3A-8405-D7B10837AD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457950"/>
            <a:ext cx="10001250" cy="261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2105623 · Linear programming and duality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840A801-1A1A-4AD4-AC05-143AB03CC8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57950"/>
            <a:ext cx="571500" cy="261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26</a:t>
            </a:r>
          </a:p>
        </p:txBody>
      </p:sp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9EDB4A0-8361-47F4-A50A-0F4497E362C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ce3fad863694fab">
            <a:extLst>
              <a:ext uri="{96DAC541-7B7A-43D3-8B79-37D633B846F1}">
                <asvg:svgBlip xmlns:asvg="http://schemas.microsoft.com/office/drawing/2016/SVG/main" r:embed="Rafafc02826da422d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5638800" y="1409700"/>
            <a:ext cx="6076950" cy="4552950"/>
          </a:xfrm>
          <a:prstGeom xmlns:a="http://schemas.openxmlformats.org/drawingml/2006/main" prst="rect">
            <a:avLst/>
          </a:prstGeom>
        </p:spPr>
      </p:pic>
      <p:pic xmlns:a="http://schemas.openxmlformats.org/drawingml/2006/main" xmlns:r="http://schemas.openxmlformats.org/officeDocument/2006/relationships">
        <p:nvPicPr>
          <p:cNvPr id="10" name="Narration slide 26" descr="English neural narration for slide 26">
            <a:hlinkClick action="ppaction://media"/>
          </p:cNvPr>
          <p:cNvPicPr>
            <a:picLocks noChangeAspect="1"/>
          </p:cNvPicPr>
          <p:nvPr>
            <a:audioFile r:link="rIdNarrationAudio"/>
            <p:extLst>
              <p:ext uri="{DAA4B4D4-6D71-4841-9C94-3DE7FCFB5A65}">
                <p14:media xmlns:p14="http://schemas.microsoft.com/office/powerpoint/2010/main" r:embed="rIdNarrationMedia"/>
              </p:ext>
            </p:extLst>
          </p:nvPr>
        </p:nvPicPr>
        <p:blipFill>
          <a:blip r:embed="rIdNarrationIcon"/>
          <a:stretch>
            <a:fillRect/>
          </a:stretch>
        </p:blipFill>
        <p:spPr>
          <a:xfrm>
            <a:off x="-914400" y="-914400"/>
            <a:ext cx="91440" cy="9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4731351"/>
      </p:ext>
    </p:extLst>
  </p:cSld>
  <p:transition advClick="1" advTm="29733"/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0"/>
                  </p:st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279EC9D-2CF9-4F5A-9AFE-456B4B28DF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33375"/>
            <a:ext cx="11201400" cy="5467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Solve the dual and compare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E6FAF0F-90F8-4674-94A2-9A346A5BBD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524000"/>
            <a:ext cx="4857750" cy="410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02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02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02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02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02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02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02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02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02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u+2v=3 and u+v=2 → u=v=1.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EA801E9-287E-4624-8128-6A4D6E8F44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163128"/>
            <a:ext cx="4857750" cy="410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Dual value: 4(1)+5(1)=9.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01C7182-FB12-4ED3-B8C7-35224D15E3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802255"/>
            <a:ext cx="4857750" cy="7448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Primal point (1,3) is feasible and</a:t>
            </a:r>
          </a:p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gives 9.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AD12FCF-4C0B-4022-B0E9-53A79DB55D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775710"/>
            <a:ext cx="4857750" cy="7448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Feasible values meet: both solutions</a:t>
            </a:r>
          </a:p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are optimal.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96C7B6E-E812-4787-916B-11D9F37DED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457950"/>
            <a:ext cx="10001250" cy="261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2105623 · Linear programming and duality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6DCEC94-385B-4D40-8EB7-0C63EDCFBE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57950"/>
            <a:ext cx="571500" cy="261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27</a:t>
            </a:r>
          </a:p>
        </p:txBody>
      </p:sp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9E89870-E3A0-4804-8E95-EED8390A2A1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8de76c1d2334c03">
            <a:extLst>
              <a:ext uri="{96DAC541-7B7A-43D3-8B79-37D633B846F1}">
                <asvg:svgBlip xmlns:asvg="http://schemas.microsoft.com/office/drawing/2016/SVG/main" r:embed="Rae35dcba43874ace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5638800" y="1409700"/>
            <a:ext cx="6076950" cy="4552950"/>
          </a:xfrm>
          <a:prstGeom xmlns:a="http://schemas.openxmlformats.org/drawingml/2006/main" prst="rect">
            <a:avLst/>
          </a:prstGeom>
        </p:spPr>
      </p:pic>
      <p:pic xmlns:a="http://schemas.openxmlformats.org/drawingml/2006/main" xmlns:r="http://schemas.openxmlformats.org/officeDocument/2006/relationships">
        <p:nvPicPr>
          <p:cNvPr id="10" name="Narration slide 27" descr="English neural narration for slide 27">
            <a:hlinkClick action="ppaction://media"/>
          </p:cNvPr>
          <p:cNvPicPr>
            <a:picLocks noChangeAspect="1"/>
          </p:cNvPicPr>
          <p:nvPr>
            <a:audioFile r:link="rIdNarrationAudio"/>
            <p:extLst>
              <p:ext uri="{DAA4B4D4-6D71-4841-9C94-3DE7FCFB5A65}">
                <p14:media xmlns:p14="http://schemas.microsoft.com/office/powerpoint/2010/main" r:embed="rIdNarrationMedia"/>
              </p:ext>
            </p:extLst>
          </p:nvPr>
        </p:nvPicPr>
        <p:blipFill>
          <a:blip r:embed="rIdNarrationIcon"/>
          <a:stretch>
            <a:fillRect/>
          </a:stretch>
        </p:blipFill>
        <p:spPr>
          <a:xfrm>
            <a:off x="-914400" y="-914400"/>
            <a:ext cx="91440" cy="9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290892"/>
      </p:ext>
    </p:extLst>
  </p:cSld>
  <p:transition advClick="1" advTm="28100"/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0"/>
                  </p:st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9B644CD-2DAE-4E7B-97F0-245DFE09DE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33375"/>
            <a:ext cx="11201400" cy="5467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Strong duality for linear programs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781D614-D405-4AEC-BD12-DABABB4AF4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619250"/>
            <a:ext cx="1095375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If an LP is feasible with a finite optimum, its dual also has an optimum with</a:t>
            </a:r>
          </a:p>
          <a:p xmlns:a="http://schemas.openxmlformats.org/drawingml/2006/main">
            <a: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the same value.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14C661F-12B1-4B69-AC4E-6CEE58438B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686050"/>
            <a:ext cx="1095375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A primal unbounded above implies the dual is infeasible.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0E86FCE-917C-44E5-8C59-E76CF009F3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81375"/>
            <a:ext cx="1095375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Primal infeasible does not by itself imply dual unbounded.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C372B1D-D932-4F98-955B-AFF9D67776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457950"/>
            <a:ext cx="10001250" cy="261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2105623 · Linear programming and duality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1271CB4-4649-4EAC-8FDE-C54477428B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57950"/>
            <a:ext cx="571500" cy="261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28</a:t>
            </a:r>
          </a:p>
        </p:txBody>
      </p:sp>
      <p:pic xmlns:a="http://schemas.openxmlformats.org/drawingml/2006/main" xmlns:r="http://schemas.openxmlformats.org/officeDocument/2006/relationships">
        <p:nvPicPr>
          <p:cNvPr id="8" name="Narration slide 28" descr="English neural narration for slide 28">
            <a:hlinkClick action="ppaction://media"/>
          </p:cNvPr>
          <p:cNvPicPr>
            <a:picLocks noChangeAspect="1"/>
          </p:cNvPicPr>
          <p:nvPr>
            <a:audioFile r:link="rIdNarrationAudio"/>
            <p:extLst>
              <p:ext uri="{DAA4B4D4-6D71-4841-9C94-3DE7FCFB5A65}">
                <p14:media xmlns:p14="http://schemas.microsoft.com/office/powerpoint/2010/main" r:embed="rIdNarrationMedia"/>
              </p:ext>
            </p:extLst>
          </p:nvPr>
        </p:nvPicPr>
        <p:blipFill>
          <a:blip r:embed="rIdNarrationIcon"/>
          <a:stretch>
            <a:fillRect/>
          </a:stretch>
        </p:blipFill>
        <p:spPr>
          <a:xfrm>
            <a:off x="-914400" y="-914400"/>
            <a:ext cx="91440" cy="9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3293654"/>
      </p:ext>
    </p:extLst>
  </p:cSld>
  <p:transition advClick="1" advTm="28100"/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0"/>
                  </p:st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16CFDD9-E569-4809-8715-B663BBA61A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33375"/>
            <a:ext cx="11201400" cy="5467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The duality gap separates two kinds of waste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9BF8298-A5AB-4359-9F99-D887FAF7D2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619250"/>
            <a:ext cx="1095375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s=b−Ax≥0; r=Aᵀu−c≥0.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50C2AEA-0BF4-4BF0-92C9-1E0426452D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314575"/>
            <a:ext cx="1095375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w−z = uᵀs + xᵀr ≥ 0.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4B1492E-C5F9-494C-942A-01D43B38BE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009900"/>
            <a:ext cx="1095375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Unused priced resources contribute uᵀs.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A689C42-A503-41DA-8C8F-6CB4A70C8E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705225"/>
            <a:ext cx="1095375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Producing below the assigned resource cost contributes xᵀr.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5AC4723-F12A-4204-B436-E9D8581C3E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457950"/>
            <a:ext cx="10001250" cy="261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2105623 · Linear programming and duality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3C0C658-E5B6-4D4C-B62E-D5DDD1FBAA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57950"/>
            <a:ext cx="571500" cy="261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29</a:t>
            </a:r>
          </a:p>
        </p:txBody>
      </p:sp>
      <p:pic xmlns:a="http://schemas.openxmlformats.org/drawingml/2006/main" xmlns:r="http://schemas.openxmlformats.org/officeDocument/2006/relationships">
        <p:nvPicPr>
          <p:cNvPr id="9" name="Narration slide 29" descr="English neural narration for slide 29">
            <a:hlinkClick action="ppaction://media"/>
          </p:cNvPr>
          <p:cNvPicPr>
            <a:picLocks noChangeAspect="1"/>
          </p:cNvPicPr>
          <p:nvPr>
            <a:audioFile r:link="rIdNarrationAudio"/>
            <p:extLst>
              <p:ext uri="{DAA4B4D4-6D71-4841-9C94-3DE7FCFB5A65}">
                <p14:media xmlns:p14="http://schemas.microsoft.com/office/powerpoint/2010/main" r:embed="rIdNarrationMedia"/>
              </p:ext>
            </p:extLst>
          </p:nvPr>
        </p:nvPicPr>
        <p:blipFill>
          <a:blip r:embed="rIdNarrationIcon"/>
          <a:stretch>
            <a:fillRect/>
          </a:stretch>
        </p:blipFill>
        <p:spPr>
          <a:xfrm>
            <a:off x="-914400" y="-914400"/>
            <a:ext cx="91440" cy="9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58038"/>
      </p:ext>
    </p:extLst>
  </p:cSld>
  <p:transition advClick="1" advTm="29667"/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0"/>
                  </p:st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D3F6F35-8A36-4BFC-B15A-0F160D8A14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33375"/>
            <a:ext cx="11201400" cy="5467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Complementary slackness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EFA5EDC-BA59-4AC4-B4DB-F255974CB3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619250"/>
            <a:ext cx="1095375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For primal-feasible x and dual-feasible u: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7365DE7-08E9-48D5-91FD-79BD688319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314575"/>
            <a:ext cx="1095375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uᵢ(bᵢ−aᵢᵀx)=0 for each resource.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762397B-8EFF-488B-97E1-478547440B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009900"/>
            <a:ext cx="1095375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xⱼ((Aᵀu)ⱼ−cⱼ)=0 for each product.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1B333B6-3C96-46F3-BA24-FE42FBD606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705225"/>
            <a:ext cx="1095375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Unused resource implies zero price. Positive output implies a tight dual</a:t>
            </a:r>
          </a:p>
          <a:p xmlns:a="http://schemas.openxmlformats.org/drawingml/2006/main">
            <a: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constraint.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692A0D1-AAF3-4D52-B5D2-CD85C288A7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772025"/>
            <a:ext cx="1095375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A binding resource can have zero price.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51EC5F9-D317-4782-B6DE-F155A3B5AA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457950"/>
            <a:ext cx="10001250" cy="261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2105623 · Linear programming and duality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B1816F5-A294-46EA-B52A-1958BA24D8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57950"/>
            <a:ext cx="571500" cy="261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30</a:t>
            </a:r>
          </a:p>
        </p:txBody>
      </p:sp>
      <p:pic xmlns:a="http://schemas.openxmlformats.org/drawingml/2006/main" xmlns:r="http://schemas.openxmlformats.org/officeDocument/2006/relationships">
        <p:nvPicPr>
          <p:cNvPr id="10" name="Narration slide 30" descr="English neural narration for slide 30">
            <a:hlinkClick action="ppaction://media"/>
          </p:cNvPr>
          <p:cNvPicPr>
            <a:picLocks noChangeAspect="1"/>
          </p:cNvPicPr>
          <p:nvPr>
            <a:audioFile r:link="rIdNarrationAudio"/>
            <p:extLst>
              <p:ext uri="{DAA4B4D4-6D71-4841-9C94-3DE7FCFB5A65}">
                <p14:media xmlns:p14="http://schemas.microsoft.com/office/powerpoint/2010/main" r:embed="rIdNarrationMedia"/>
              </p:ext>
            </p:extLst>
          </p:nvPr>
        </p:nvPicPr>
        <p:blipFill>
          <a:blip r:embed="rIdNarrationIcon"/>
          <a:stretch>
            <a:fillRect/>
          </a:stretch>
        </p:blipFill>
        <p:spPr>
          <a:xfrm>
            <a:off x="-914400" y="-914400"/>
            <a:ext cx="91440" cy="9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7084003"/>
      </p:ext>
    </p:extLst>
  </p:cSld>
  <p:transition advClick="1" advTm="30300"/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0"/>
                  </p:st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2DF8546-BCDA-4031-B5EA-A7DAC73958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33375"/>
            <a:ext cx="11201400" cy="5467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LP duality is KKT in a special form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BBDAAA9-DBE1-4E35-8D65-5B06C5F3F8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619250"/>
            <a:ext cx="1095375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Rewrite max cᵀx as min −cᵀx.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57A6487-B69D-4D43-B356-65E31A2E84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314575"/>
            <a:ext cx="1095375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L = −cᵀx + uᵀ(Ax−b) − rᵀx.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4DFA01B-7EA9-45FB-A75E-51E2B944DB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009900"/>
            <a:ext cx="1095375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Stationarity: −c + Aᵀu − r = 0.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744AB71-AF42-4481-9651-327539015C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705225"/>
            <a:ext cx="1095375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Primal feasibility, u,r≥0, and complementarity complete the optimality</a:t>
            </a:r>
          </a:p>
          <a:p xmlns:a="http://schemas.openxmlformats.org/drawingml/2006/main">
            <a: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conditions.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4D60B93-D69D-4312-8B65-90EAD2279F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457950"/>
            <a:ext cx="10001250" cy="261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2105623 · Linear programming and duality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7EFF630-7E60-4ACC-9089-CA0C7F5308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57950"/>
            <a:ext cx="571500" cy="261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31</a:t>
            </a:r>
          </a:p>
        </p:txBody>
      </p:sp>
      <p:pic xmlns:a="http://schemas.openxmlformats.org/drawingml/2006/main" xmlns:r="http://schemas.openxmlformats.org/officeDocument/2006/relationships">
        <p:nvPicPr>
          <p:cNvPr id="9" name="Narration slide 31" descr="English neural narration for slide 31">
            <a:hlinkClick action="ppaction://media"/>
          </p:cNvPr>
          <p:cNvPicPr>
            <a:picLocks noChangeAspect="1"/>
          </p:cNvPicPr>
          <p:nvPr>
            <a:audioFile r:link="rIdNarrationAudio"/>
            <p:extLst>
              <p:ext uri="{DAA4B4D4-6D71-4841-9C94-3DE7FCFB5A65}">
                <p14:media xmlns:p14="http://schemas.microsoft.com/office/powerpoint/2010/main" r:embed="rIdNarrationMedia"/>
              </p:ext>
            </p:extLst>
          </p:nvPr>
        </p:nvPicPr>
        <p:blipFill>
          <a:blip r:embed="rIdNarrationIcon"/>
          <a:stretch>
            <a:fillRect/>
          </a:stretch>
        </p:blipFill>
        <p:spPr>
          <a:xfrm>
            <a:off x="-914400" y="-914400"/>
            <a:ext cx="91440" cy="9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5092882"/>
      </p:ext>
    </p:extLst>
  </p:cSld>
  <p:transition advClick="1" advTm="32433"/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0"/>
                  </p:st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D0BEA47-D2A8-4B7B-8BF0-E4D61BB1A2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33375"/>
            <a:ext cx="11201400" cy="5467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Practice: a dual certificate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2FD50F1-AC3F-4EAC-864D-7A81768A02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619250"/>
            <a:ext cx="1095375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For max x+3y with the same two resource constraints: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665A354-10D6-42C8-82AA-63DD7BE44A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314575"/>
            <a:ext cx="1095375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1. Write the dual.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01168F5-90D9-4849-A13E-7DFB45EC6B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009900"/>
            <a:ext cx="1095375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2. Test primal (0,4) and dual (u,v)=(3,0).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CE95735-7751-440F-BD06-7CD446B664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705225"/>
            <a:ext cx="1095375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3. Check both objectives and all complementarity products.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8115FF7-D000-44DD-A504-FA1C58D426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457950"/>
            <a:ext cx="10001250" cy="261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2105623 · Linear programming and duality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2785FA4-CA8D-4C6D-A8C4-B165AF878B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57950"/>
            <a:ext cx="571500" cy="261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32</a:t>
            </a:r>
          </a:p>
        </p:txBody>
      </p:sp>
      <p:pic xmlns:a="http://schemas.openxmlformats.org/drawingml/2006/main" xmlns:r="http://schemas.openxmlformats.org/officeDocument/2006/relationships">
        <p:nvPicPr>
          <p:cNvPr id="9" name="Narration slide 32" descr="English neural narration for slide 32">
            <a:hlinkClick action="ppaction://media"/>
          </p:cNvPr>
          <p:cNvPicPr>
            <a:picLocks noChangeAspect="1"/>
          </p:cNvPicPr>
          <p:nvPr>
            <a:audioFile r:link="rIdNarrationAudio"/>
            <p:extLst>
              <p:ext uri="{DAA4B4D4-6D71-4841-9C94-3DE7FCFB5A65}">
                <p14:media xmlns:p14="http://schemas.microsoft.com/office/powerpoint/2010/main" r:embed="rIdNarrationMedia"/>
              </p:ext>
            </p:extLst>
          </p:nvPr>
        </p:nvPicPr>
        <p:blipFill>
          <a:blip r:embed="rIdNarrationIcon"/>
          <a:stretch>
            <a:fillRect/>
          </a:stretch>
        </p:blipFill>
        <p:spPr>
          <a:xfrm>
            <a:off x="-914400" y="-914400"/>
            <a:ext cx="91440" cy="9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377999"/>
      </p:ext>
    </p:extLst>
  </p:cSld>
  <p:transition advClick="1" advTm="27967"/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0"/>
                  </p:st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3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8AFE2E7-942E-4DB9-B85A-EFA54ACE0E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33375"/>
            <a:ext cx="11201400" cy="5467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Practice solution: zero price for unused capacity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772B39F-4CAE-49FD-AD30-C34AAC3B10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619250"/>
            <a:ext cx="1095375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Dual: min 4u+5v; u+2v≥1, u+v≥3; u,v≥0.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0294814-E1AD-43D4-8269-9F23A56970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314575"/>
            <a:ext cx="1095375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At (3,0): w=12=z(0,4).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EB01F81-3A4A-4FE1-8037-84CFCF7C32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009900"/>
            <a:ext cx="1095375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Resource slack: (0,1). Dual slack: (2,0).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2BE5BD3-3904-4583-8F83-89A83302AA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705225"/>
            <a:ext cx="1095375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Products: 3·0=0, 0·1=0, 0·2=0, 4·0=0.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6421A0C-4673-4297-BDE7-E4F8816900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457950"/>
            <a:ext cx="10001250" cy="261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2105623 · Linear programming and duality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06F7A0B-C1E4-4B9D-952A-5CD60B8A55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57950"/>
            <a:ext cx="571500" cy="261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33</a:t>
            </a:r>
          </a:p>
        </p:txBody>
      </p:sp>
      <p:pic xmlns:a="http://schemas.openxmlformats.org/drawingml/2006/main" xmlns:r="http://schemas.openxmlformats.org/officeDocument/2006/relationships">
        <p:nvPicPr>
          <p:cNvPr id="9" name="Narration slide 33" descr="English neural narration for slide 33">
            <a:hlinkClick action="ppaction://media"/>
          </p:cNvPr>
          <p:cNvPicPr>
            <a:picLocks noChangeAspect="1"/>
          </p:cNvPicPr>
          <p:nvPr>
            <a:audioFile r:link="rIdNarrationAudio"/>
            <p:extLst>
              <p:ext uri="{DAA4B4D4-6D71-4841-9C94-3DE7FCFB5A65}">
                <p14:media xmlns:p14="http://schemas.microsoft.com/office/powerpoint/2010/main" r:embed="rIdNarrationMedia"/>
              </p:ext>
            </p:extLst>
          </p:nvPr>
        </p:nvPicPr>
        <p:blipFill>
          <a:blip r:embed="rIdNarrationIcon"/>
          <a:stretch>
            <a:fillRect/>
          </a:stretch>
        </p:blipFill>
        <p:spPr>
          <a:xfrm>
            <a:off x="-914400" y="-914400"/>
            <a:ext cx="91440" cy="9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8356868"/>
      </p:ext>
    </p:extLst>
  </p:cSld>
  <p:transition advClick="1" advTm="31500"/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0"/>
                  </p:st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3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927D14C-9F3A-45B7-81F5-5174BAD6F2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33375"/>
            <a:ext cx="11201400" cy="5467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Shadow prices: value per extra unit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4B2F432-6640-42AD-95C4-301585983D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619250"/>
            <a:ext cx="1095375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Return to c=(3,2), b=(4,5): u*=v*=1.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4E3225B-40F8-4B26-935C-03A4B00F49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314575"/>
            <a:ext cx="1095375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Hold A and c fixed; keep the same basis feasible and optimal.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88B7392-C99F-417B-87E3-24D5A4C0D4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009900"/>
            <a:ext cx="1095375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Then Δz* = u*Δb₁ + v*Δb₂ exactly.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508F7DF-A5E0-4B40-819E-5D10742EEF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705225"/>
            <a:ext cx="1095375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Each additional resource unit is worth $100 within this region.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ED7FD1C-2486-4A18-9BF7-F1EB11A15F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457950"/>
            <a:ext cx="10001250" cy="261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2105623 · Linear programming and duality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87F955A-524D-4AAF-97A3-B4A7236B02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57950"/>
            <a:ext cx="571500" cy="261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34</a:t>
            </a:r>
          </a:p>
        </p:txBody>
      </p:sp>
      <p:pic xmlns:a="http://schemas.openxmlformats.org/drawingml/2006/main" xmlns:r="http://schemas.openxmlformats.org/officeDocument/2006/relationships">
        <p:nvPicPr>
          <p:cNvPr id="9" name="Narration slide 34" descr="English neural narration for slide 34">
            <a:hlinkClick action="ppaction://media"/>
          </p:cNvPr>
          <p:cNvPicPr>
            <a:picLocks noChangeAspect="1"/>
          </p:cNvPicPr>
          <p:nvPr>
            <a:audioFile r:link="rIdNarrationAudio"/>
            <p:extLst>
              <p:ext uri="{DAA4B4D4-6D71-4841-9C94-3DE7FCFB5A65}">
                <p14:media xmlns:p14="http://schemas.microsoft.com/office/powerpoint/2010/main" r:embed="rIdNarrationMedia"/>
              </p:ext>
            </p:extLst>
          </p:nvPr>
        </p:nvPicPr>
        <p:blipFill>
          <a:blip r:embed="rIdNarrationIcon"/>
          <a:stretch>
            <a:fillRect/>
          </a:stretch>
        </p:blipFill>
        <p:spPr>
          <a:xfrm>
            <a:off x="-914400" y="-914400"/>
            <a:ext cx="91440" cy="9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5456557"/>
      </p:ext>
    </p:extLst>
  </p:cSld>
  <p:transition advClick="1" advTm="26900"/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0"/>
                  </p:st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3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095D1E7-A0DC-4818-BC2F-3F555968F1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33375"/>
            <a:ext cx="11201400" cy="5467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1. Resource 1 changes, resource 2 stays fixed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66C4515-9F2A-4809-BC0E-5F24C49D42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524000"/>
            <a:ext cx="4857750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Maximize z = 3x + 2y.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9A98052-46B0-4363-A5C6-6411207550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081213"/>
            <a:ext cx="4857750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x + y ≤ b₁, 2x + y ≤ 5, x,y ≥ 0.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D519D5F-6450-487B-9A1D-CD9E14C4B3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638425"/>
            <a:ext cx="4857750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At b₁ = 4: (x,y) = (1,3), z* = 9.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B4B9BEB-9207-4ED9-8EC5-C129EDB033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195638"/>
            <a:ext cx="48577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How far can we change b₁ and keep its</a:t>
            </a:r>
          </a:p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shadow price equal to 1?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163A607-6E16-4929-A142-203B7AF4D7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457950"/>
            <a:ext cx="10001250" cy="261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2105623 · Linear programming and duality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F8CCA2B-FA58-4972-974A-9C4ACB504F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57950"/>
            <a:ext cx="571500" cy="261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35</a:t>
            </a:r>
          </a:p>
        </p:txBody>
      </p:sp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F6A12EC-4BEA-47BD-99E8-CB0562EE692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2865b9b187e43de">
            <a:extLst>
              <a:ext uri="{96DAC541-7B7A-43D3-8B79-37D633B846F1}">
                <asvg:svgBlip xmlns:asvg="http://schemas.microsoft.com/office/drawing/2016/SVG/main" r:embed="Re96ec53d7ae3472e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5638800" y="1409700"/>
            <a:ext cx="6076950" cy="4552950"/>
          </a:xfrm>
          <a:prstGeom xmlns:a="http://schemas.openxmlformats.org/drawingml/2006/main" prst="rect">
            <a:avLst/>
          </a:prstGeom>
        </p:spPr>
      </p:pic>
      <p:pic xmlns:a="http://schemas.openxmlformats.org/drawingml/2006/main" xmlns:r="http://schemas.openxmlformats.org/officeDocument/2006/relationships">
        <p:nvPicPr>
          <p:cNvPr id="10" name="Narration slide 35" descr="English neural narration for slide 35">
            <a:hlinkClick action="ppaction://media"/>
          </p:cNvPr>
          <p:cNvPicPr>
            <a:picLocks noChangeAspect="1"/>
          </p:cNvPicPr>
          <p:nvPr>
            <a:audioFile r:link="rIdNarrationAudio"/>
            <p:extLst>
              <p:ext uri="{DAA4B4D4-6D71-4841-9C94-3DE7FCFB5A65}">
                <p14:media xmlns:p14="http://schemas.microsoft.com/office/powerpoint/2010/main" r:embed="rIdNarrationMedia"/>
              </p:ext>
            </p:extLst>
          </p:nvPr>
        </p:nvPicPr>
        <p:blipFill>
          <a:blip r:embed="rIdNarrationIcon"/>
          <a:stretch>
            <a:fillRect/>
          </a:stretch>
        </p:blipFill>
        <p:spPr>
          <a:xfrm>
            <a:off x="-914400" y="-914400"/>
            <a:ext cx="91440" cy="9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4628684"/>
      </p:ext>
    </p:extLst>
  </p:cSld>
  <p:transition advClick="1" advTm="27800"/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0"/>
                  </p:st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3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A176E97-955A-4260-A8F4-307EE6326B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33375"/>
            <a:ext cx="11201400" cy="5467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2. The intersection moves with b₁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76A59EF-2B73-4DCB-8B59-D710C2718D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524000"/>
            <a:ext cx="48577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Suppose both resources remain fully</a:t>
            </a:r>
          </a:p>
          <a:p xmlns:a="http://schemas.openxmlformats.org/drawingml/2006/main">
            <a: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used.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BD93B1D-2005-4A63-B033-41CFDCD14F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390775"/>
            <a:ext cx="4857750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x + y = b₁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A738EAA-1485-41C5-9DBD-9FB0A40A29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947988"/>
            <a:ext cx="4857750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2x + y = 5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E6A3CF8-862F-4949-9298-F1513CDD04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505200"/>
            <a:ext cx="4857750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Subtract the equations: x = 5 − b₁.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194920E-CDAB-4010-B48B-9AA36CAEC5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062413"/>
            <a:ext cx="4857750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Substitute back: y = 2b₁ − 5.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E9092E3-B697-4F51-9815-A24CC64B99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457950"/>
            <a:ext cx="10001250" cy="261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2105623 · Linear programming and duality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E4F82DE-1648-405F-B4BD-093C54E05A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57950"/>
            <a:ext cx="571500" cy="261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36</a:t>
            </a:r>
          </a:p>
        </p:txBody>
      </p:sp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080B5D3-544D-4FD6-9876-FEB24884675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4be760edc0a4896">
            <a:extLst>
              <a:ext uri="{96DAC541-7B7A-43D3-8B79-37D633B846F1}">
                <asvg:svgBlip xmlns:asvg="http://schemas.microsoft.com/office/drawing/2016/SVG/main" r:embed="R7f4608bb3ac044a4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5638800" y="1409700"/>
            <a:ext cx="6076950" cy="4552950"/>
          </a:xfrm>
          <a:prstGeom xmlns:a="http://schemas.openxmlformats.org/drawingml/2006/main" prst="rect">
            <a:avLst/>
          </a:prstGeom>
        </p:spPr>
      </p:pic>
      <p:pic xmlns:a="http://schemas.openxmlformats.org/drawingml/2006/main" xmlns:r="http://schemas.openxmlformats.org/officeDocument/2006/relationships">
        <p:nvPicPr>
          <p:cNvPr id="11" name="Narration slide 36" descr="English neural narration for slide 36">
            <a:hlinkClick action="ppaction://media"/>
          </p:cNvPr>
          <p:cNvPicPr>
            <a:picLocks noChangeAspect="1"/>
          </p:cNvPicPr>
          <p:nvPr>
            <a:audioFile r:link="rIdNarrationAudio"/>
            <p:extLst>
              <p:ext uri="{DAA4B4D4-6D71-4841-9C94-3DE7FCFB5A65}">
                <p14:media xmlns:p14="http://schemas.microsoft.com/office/powerpoint/2010/main" r:embed="rIdNarrationMedia"/>
              </p:ext>
            </p:extLst>
          </p:nvPr>
        </p:nvPicPr>
        <p:blipFill>
          <a:blip r:embed="rIdNarrationIcon"/>
          <a:stretch>
            <a:fillRect/>
          </a:stretch>
        </p:blipFill>
        <p:spPr>
          <a:xfrm>
            <a:off x="-914400" y="-914400"/>
            <a:ext cx="91440" cy="9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6525693"/>
      </p:ext>
    </p:extLst>
  </p:cSld>
  <p:transition advClick="1" advTm="26700"/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0"/>
                  </p:st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3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1316E14-10EB-4EBD-9557-D4E87B8C16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33375"/>
            <a:ext cx="11201400" cy="5467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3. Nonnegativity gives the allowable range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6320782-8182-430B-A355-D59F261B57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524000"/>
            <a:ext cx="4857750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x = 5 − b₁ ≥ 0 requires b₁ ≤ 5.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381DDBA-86F8-4419-98C4-580FBAFCC8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081213"/>
            <a:ext cx="4857750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y = 2b₁ − 5 ≥ 0 requires b₁ ≥ 2.5.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49E2D53-A765-4A37-946A-793EB2589D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638425"/>
            <a:ext cx="4857750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Together: 2.5 ≤ b₁ ≤ 5.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A709E76-84A5-4847-B16C-4311E68A71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195638"/>
            <a:ext cx="4857750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At 2.5: (x,y) = (2.5,0).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389E843-1BF5-491A-8DE1-77DFE023DE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752850"/>
            <a:ext cx="4857750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At 5: (x,y) = (0,5).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BC4B0FA-6F47-42EB-81D3-C14E4A7C06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457950"/>
            <a:ext cx="10001250" cy="261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2105623 · Linear programming and duality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2AED491-BE05-41FC-85B2-FBF816CB43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57950"/>
            <a:ext cx="571500" cy="261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37</a:t>
            </a:r>
          </a:p>
        </p:txBody>
      </p:sp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D2F68AC-2651-4994-B916-5E5BC014A1F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d7cf28732d34b48">
            <a:extLst>
              <a:ext uri="{96DAC541-7B7A-43D3-8B79-37D633B846F1}">
                <asvg:svgBlip xmlns:asvg="http://schemas.microsoft.com/office/drawing/2016/SVG/main" r:embed="R1a0684c3944f4279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5638800" y="1409700"/>
            <a:ext cx="6076950" cy="4552950"/>
          </a:xfrm>
          <a:prstGeom xmlns:a="http://schemas.openxmlformats.org/drawingml/2006/main" prst="rect">
            <a:avLst/>
          </a:prstGeom>
        </p:spPr>
      </p:pic>
      <p:pic xmlns:a="http://schemas.openxmlformats.org/drawingml/2006/main" xmlns:r="http://schemas.openxmlformats.org/officeDocument/2006/relationships">
        <p:nvPicPr>
          <p:cNvPr id="11" name="Narration slide 37" descr="English neural narration for slide 37">
            <a:hlinkClick action="ppaction://media"/>
          </p:cNvPr>
          <p:cNvPicPr>
            <a:picLocks noChangeAspect="1"/>
          </p:cNvPicPr>
          <p:nvPr>
            <a:audioFile r:link="rIdNarrationAudio"/>
            <p:extLst>
              <p:ext uri="{DAA4B4D4-6D71-4841-9C94-3DE7FCFB5A65}">
                <p14:media xmlns:p14="http://schemas.microsoft.com/office/powerpoint/2010/main" r:embed="rIdNarrationMedia"/>
              </p:ext>
            </p:extLst>
          </p:nvPr>
        </p:nvPicPr>
        <p:blipFill>
          <a:blip r:embed="rIdNarrationIcon"/>
          <a:stretch>
            <a:fillRect/>
          </a:stretch>
        </p:blipFill>
        <p:spPr>
          <a:xfrm>
            <a:off x="-914400" y="-914400"/>
            <a:ext cx="91440" cy="9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0144345"/>
      </p:ext>
    </p:extLst>
  </p:cSld>
  <p:transition advClick="1" advTm="26267"/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0"/>
                  </p:st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3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318AEC7-CBCE-4781-A895-D4187A726A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33375"/>
            <a:ext cx="11201400" cy="5467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4. Inside the range: b₁ = 4.5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A81C90D-92CF-4170-960C-A49213B263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524000"/>
            <a:ext cx="4857750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x = 5 − 4.5 = 0.5.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5C4263A-8AF8-4EB3-B4A1-1DA2C13B3F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081213"/>
            <a:ext cx="4857750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y = 2(4.5) − 5 = 4.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03F4BD5-246C-462A-905E-38E691AB67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638425"/>
            <a:ext cx="4857750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z* = 3(0.5) + 2(4) = 9.5.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BE9FB17-0E02-4ADB-9DD2-A36A6E815A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195638"/>
            <a:ext cx="4857750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From b₁ = 4: Δb₁ = 0.5, Δz* = 0.5.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A3D67D9-E69B-4509-AE39-E97EB8FE6B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752850"/>
            <a:ext cx="4857750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The extra contribution is $50.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B116D15-17EA-480D-9668-8A5C1F2E98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457950"/>
            <a:ext cx="10001250" cy="261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2105623 · Linear programming and duality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08AD0A3-81E2-486F-83A9-0B8F08546F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57950"/>
            <a:ext cx="571500" cy="261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38</a:t>
            </a:r>
          </a:p>
        </p:txBody>
      </p:sp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A150855-314F-44C2-A721-35D1A332D6A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564a8eb937649ec">
            <a:extLst>
              <a:ext uri="{96DAC541-7B7A-43D3-8B79-37D633B846F1}">
                <asvg:svgBlip xmlns:asvg="http://schemas.microsoft.com/office/drawing/2016/SVG/main" r:embed="Ra22f8b2deeae46df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5638800" y="1409700"/>
            <a:ext cx="6076950" cy="4552950"/>
          </a:xfrm>
          <a:prstGeom xmlns:a="http://schemas.openxmlformats.org/drawingml/2006/main" prst="rect">
            <a:avLst/>
          </a:prstGeom>
        </p:spPr>
      </p:pic>
      <p:pic xmlns:a="http://schemas.openxmlformats.org/drawingml/2006/main" xmlns:r="http://schemas.openxmlformats.org/officeDocument/2006/relationships">
        <p:nvPicPr>
          <p:cNvPr id="11" name="Narration slide 38" descr="English neural narration for slide 38">
            <a:hlinkClick action="ppaction://media"/>
          </p:cNvPr>
          <p:cNvPicPr>
            <a:picLocks noChangeAspect="1"/>
          </p:cNvPicPr>
          <p:nvPr>
            <a:audioFile r:link="rIdNarrationAudio"/>
            <p:extLst>
              <p:ext uri="{DAA4B4D4-6D71-4841-9C94-3DE7FCFB5A65}">
                <p14:media xmlns:p14="http://schemas.microsoft.com/office/powerpoint/2010/main" r:embed="rIdNarrationMedia"/>
              </p:ext>
            </p:extLst>
          </p:nvPr>
        </p:nvPicPr>
        <p:blipFill>
          <a:blip r:embed="rIdNarrationIcon"/>
          <a:stretch>
            <a:fillRect/>
          </a:stretch>
        </p:blipFill>
        <p:spPr>
          <a:xfrm>
            <a:off x="-914400" y="-914400"/>
            <a:ext cx="91440" cy="9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1949338"/>
      </p:ext>
    </p:extLst>
  </p:cSld>
  <p:transition advClick="1" advTm="26800"/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0"/>
                  </p:st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3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A47BADE-4AAC-4290-A9D6-06A4592465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33375"/>
            <a:ext cx="11201400" cy="5467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5. Duality confirms the shadow price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2697874-7397-4134-98A7-5875A7C57E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524000"/>
            <a:ext cx="48577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At the intersection: z* = 3(5−b₁) +</a:t>
            </a:r>
          </a:p>
          <a:p xmlns:a="http://schemas.openxmlformats.org/drawingml/2006/main">
            <a: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2(2b₁−5) = b₁ + 5.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6921D35-E541-441B-A851-B7A2B99CA0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390775"/>
            <a:ext cx="48577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Dual prices (u,v) = (1,1) remain</a:t>
            </a:r>
          </a:p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feasible.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3738183-70F9-45D0-9433-3C034CCE10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257550"/>
            <a:ext cx="4857750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Dual value: w = b₁u + 5v = b₁ + 5.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6EA24B4-D932-40FF-B84B-94E1667A7E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814763"/>
            <a:ext cx="48577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Primal value = dual value, so both are</a:t>
            </a:r>
          </a:p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optimal.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03A2928-E273-4368-BE69-D0BD5FC10D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681538"/>
            <a:ext cx="4857750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Within the range: Δz* = 1 × Δb₁.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30B9853-CF01-4B17-99A4-3506F49405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457950"/>
            <a:ext cx="10001250" cy="261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2105623 · Linear programming and duality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ECED239-766F-4D06-BF03-E2E6D69DD4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57950"/>
            <a:ext cx="571500" cy="261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39</a:t>
            </a:r>
          </a:p>
        </p:txBody>
      </p:sp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0F84EA1-7320-4CCA-BE76-57B3B3ACA4C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15ea09a1ab343ff">
            <a:extLst>
              <a:ext uri="{96DAC541-7B7A-43D3-8B79-37D633B846F1}">
                <asvg:svgBlip xmlns:asvg="http://schemas.microsoft.com/office/drawing/2016/SVG/main" r:embed="R4487c5c24c374d6f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5638800" y="1409700"/>
            <a:ext cx="6076950" cy="4552950"/>
          </a:xfrm>
          <a:prstGeom xmlns:a="http://schemas.openxmlformats.org/drawingml/2006/main" prst="rect">
            <a:avLst/>
          </a:prstGeom>
        </p:spPr>
      </p:pic>
      <p:pic xmlns:a="http://schemas.openxmlformats.org/drawingml/2006/main" xmlns:r="http://schemas.openxmlformats.org/officeDocument/2006/relationships">
        <p:nvPicPr>
          <p:cNvPr id="11" name="Narration slide 39" descr="English neural narration for slide 39">
            <a:hlinkClick action="ppaction://media"/>
          </p:cNvPr>
          <p:cNvPicPr>
            <a:picLocks noChangeAspect="1"/>
          </p:cNvPicPr>
          <p:nvPr>
            <a:audioFile r:link="rIdNarrationAudio"/>
            <p:extLst>
              <p:ext uri="{DAA4B4D4-6D71-4841-9C94-3DE7FCFB5A65}">
                <p14:media xmlns:p14="http://schemas.microsoft.com/office/powerpoint/2010/main" r:embed="rIdNarrationMedia"/>
              </p:ext>
            </p:extLst>
          </p:nvPr>
        </p:nvPicPr>
        <p:blipFill>
          <a:blip r:embed="rIdNarrationIcon"/>
          <a:stretch>
            <a:fillRect/>
          </a:stretch>
        </p:blipFill>
        <p:spPr>
          <a:xfrm>
            <a:off x="-914400" y="-914400"/>
            <a:ext cx="91440" cy="9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106855"/>
      </p:ext>
    </p:extLst>
  </p:cSld>
  <p:transition advClick="1" advTm="29900"/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0"/>
                  </p:st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4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3C1E594-1795-4D23-95E2-EDC1E4440E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33375"/>
            <a:ext cx="11201400" cy="5467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6. Below the range: b₁ = 2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111810D-8B10-4579-9D93-77DECC3A72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524000"/>
            <a:ext cx="48577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The old intersection is (3,−1), which is</a:t>
            </a:r>
          </a:p>
          <a:p xmlns:a="http://schemas.openxmlformats.org/drawingml/2006/main">
            <a: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infeasible.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B973112-C89A-489D-A523-5BD7CDA08A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390775"/>
            <a:ext cx="4857750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The optimum is (x,y) = (2,0), z* = 6.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538D50D-EA84-4595-985B-D2FB465D5F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947988"/>
            <a:ext cx="4857750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Resource 2 has slack: 5 − 2(2) = 1.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B88EA10-6F00-4B94-A484-536284177A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505200"/>
            <a:ext cx="4857750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For 0 &lt; b₁ &lt; 2.5: z* = 3b₁.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7902B0B-D10D-431A-B961-981591018B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062413"/>
            <a:ext cx="4857750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Shadow price of resource 1: 3.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1D13229-BD2F-471B-AC5F-C733D47597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457950"/>
            <a:ext cx="10001250" cy="261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2105623 · Linear programming and duality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3CF5984-1174-49ED-9784-3FD184C322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57950"/>
            <a:ext cx="571500" cy="261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40</a:t>
            </a:r>
          </a:p>
        </p:txBody>
      </p:sp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E631E97-492D-4BCA-BC9C-3CCADBE8CC5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ec964e95ab942d9">
            <a:extLst>
              <a:ext uri="{96DAC541-7B7A-43D3-8B79-37D633B846F1}">
                <asvg:svgBlip xmlns:asvg="http://schemas.microsoft.com/office/drawing/2016/SVG/main" r:embed="R01ffe4f722f44dae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5638800" y="1409700"/>
            <a:ext cx="6076950" cy="4552950"/>
          </a:xfrm>
          <a:prstGeom xmlns:a="http://schemas.openxmlformats.org/drawingml/2006/main" prst="rect">
            <a:avLst/>
          </a:prstGeom>
        </p:spPr>
      </p:pic>
      <p:pic xmlns:a="http://schemas.openxmlformats.org/drawingml/2006/main" xmlns:r="http://schemas.openxmlformats.org/officeDocument/2006/relationships">
        <p:nvPicPr>
          <p:cNvPr id="11" name="Narration slide 40" descr="English neural narration for slide 40">
            <a:hlinkClick action="ppaction://media"/>
          </p:cNvPr>
          <p:cNvPicPr>
            <a:picLocks noChangeAspect="1"/>
          </p:cNvPicPr>
          <p:nvPr>
            <a:audioFile r:link="rIdNarrationAudio"/>
            <p:extLst>
              <p:ext uri="{DAA4B4D4-6D71-4841-9C94-3DE7FCFB5A65}">
                <p14:media xmlns:p14="http://schemas.microsoft.com/office/powerpoint/2010/main" r:embed="rIdNarrationMedia"/>
              </p:ext>
            </p:extLst>
          </p:nvPr>
        </p:nvPicPr>
        <p:blipFill>
          <a:blip r:embed="rIdNarrationIcon"/>
          <a:stretch>
            <a:fillRect/>
          </a:stretch>
        </p:blipFill>
        <p:spPr>
          <a:xfrm>
            <a:off x="-914400" y="-914400"/>
            <a:ext cx="91440" cy="9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4997636"/>
      </p:ext>
    </p:extLst>
  </p:cSld>
  <p:transition advClick="1" advTm="26733"/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0"/>
                  </p:st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4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FD2EDAE-2A90-4CB1-B682-EAD973BE95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33375"/>
            <a:ext cx="11201400" cy="5467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7. Above the range: b₁ = 6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399D174-B8FF-4040-AB89-2A298433C8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524000"/>
            <a:ext cx="48577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The old intersection is (−1,7), which is</a:t>
            </a:r>
          </a:p>
          <a:p xmlns:a="http://schemas.openxmlformats.org/drawingml/2006/main">
            <a: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infeasible.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413A9A3-066B-4F89-A3DB-B040C34FBB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390775"/>
            <a:ext cx="4857750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The optimum is (x,y) = (0,5), z* = 10.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821AD21-E15F-4C82-A8DB-A1AC825333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947988"/>
            <a:ext cx="4857750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Resource 1 has slack: 6 − 5 = 1.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CA186F8-23B6-4797-BC31-D20BA7922F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505200"/>
            <a:ext cx="4857750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For b₁ &gt; 5: z* = 10.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2E051D8-BD51-459D-8B32-C66204626F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062413"/>
            <a:ext cx="4857750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Shadow price of resource 1: 0.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876209B-FC36-40D9-BE8C-A0D7912C7B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457950"/>
            <a:ext cx="10001250" cy="261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2105623 · Linear programming and duality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1973738-7F2E-4164-8C4B-6C393F2C8B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57950"/>
            <a:ext cx="571500" cy="261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41</a:t>
            </a:r>
          </a:p>
        </p:txBody>
      </p:sp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1264DF3-7CB8-41A5-9A16-C90D20D374A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daf65a073fa440a">
            <a:extLst>
              <a:ext uri="{96DAC541-7B7A-43D3-8B79-37D633B846F1}">
                <asvg:svgBlip xmlns:asvg="http://schemas.microsoft.com/office/drawing/2016/SVG/main" r:embed="Ra48ff09bdb5f43d3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5638800" y="1409700"/>
            <a:ext cx="6076950" cy="4552950"/>
          </a:xfrm>
          <a:prstGeom xmlns:a="http://schemas.openxmlformats.org/drawingml/2006/main" prst="rect">
            <a:avLst/>
          </a:prstGeom>
        </p:spPr>
      </p:pic>
      <p:pic xmlns:a="http://schemas.openxmlformats.org/drawingml/2006/main" xmlns:r="http://schemas.openxmlformats.org/officeDocument/2006/relationships">
        <p:nvPicPr>
          <p:cNvPr id="11" name="Narration slide 41" descr="English neural narration for slide 41">
            <a:hlinkClick action="ppaction://media"/>
          </p:cNvPr>
          <p:cNvPicPr>
            <a:picLocks noChangeAspect="1"/>
          </p:cNvPicPr>
          <p:nvPr>
            <a:audioFile r:link="rIdNarrationAudio"/>
            <p:extLst>
              <p:ext uri="{DAA4B4D4-6D71-4841-9C94-3DE7FCFB5A65}">
                <p14:media xmlns:p14="http://schemas.microsoft.com/office/powerpoint/2010/main" r:embed="rIdNarrationMedia"/>
              </p:ext>
            </p:extLst>
          </p:nvPr>
        </p:nvPicPr>
        <p:blipFill>
          <a:blip r:embed="rIdNarrationIcon"/>
          <a:stretch>
            <a:fillRect/>
          </a:stretch>
        </p:blipFill>
        <p:spPr>
          <a:xfrm>
            <a:off x="-914400" y="-914400"/>
            <a:ext cx="91440" cy="9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1806671"/>
      </p:ext>
    </p:extLst>
  </p:cSld>
  <p:transition advClick="1" advTm="27967"/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0"/>
                  </p:st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4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8A4B368-B4C6-445A-B659-8949768DD0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33375"/>
            <a:ext cx="11201400" cy="5467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8. The value function changes slope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E47F15B-738F-449E-80A8-E15D42CDD6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524000"/>
            <a:ext cx="4857750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0 ≤ b₁ ≤ 2.5: z* = 3b₁.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F9E7858-F568-4823-BB90-1C42D3DBB9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081213"/>
            <a:ext cx="4857750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2.5 ≤ b₁ ≤ 5: z* = b₁ + 5.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A3DA76B-35CE-4F13-B3BB-B6EDB7A6CD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638425"/>
            <a:ext cx="4857750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b₁ ≥ 5: z* = 10.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C617EB2-9B71-430F-A6A1-83643A3936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195638"/>
            <a:ext cx="48577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The middle formula includes both</a:t>
            </a:r>
          </a:p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endpoints.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8585EB7-2FEE-44B8-BD3F-D0C9AEF1B4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062413"/>
            <a:ext cx="48577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At 2.5 and 5, left and right slopes</a:t>
            </a:r>
          </a:p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differ.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607943E-CBBB-4C9D-86CC-0240D7A02C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457950"/>
            <a:ext cx="10001250" cy="261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2105623 · Linear programming and duality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6120466-A213-4B16-9BCB-1F3B10A4B0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57950"/>
            <a:ext cx="571500" cy="261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42</a:t>
            </a:r>
          </a:p>
        </p:txBody>
      </p:sp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E06862A-A879-45AC-819C-E6E12C063BD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03dfa9d6b734b25">
            <a:extLst>
              <a:ext uri="{96DAC541-7B7A-43D3-8B79-37D633B846F1}">
                <asvg:svgBlip xmlns:asvg="http://schemas.microsoft.com/office/drawing/2016/SVG/main" r:embed="R77c52200508645bb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5638800" y="1409700"/>
            <a:ext cx="6076950" cy="4552950"/>
          </a:xfrm>
          <a:prstGeom xmlns:a="http://schemas.openxmlformats.org/drawingml/2006/main" prst="rect">
            <a:avLst/>
          </a:prstGeom>
        </p:spPr>
      </p:pic>
      <p:pic xmlns:a="http://schemas.openxmlformats.org/drawingml/2006/main" xmlns:r="http://schemas.openxmlformats.org/officeDocument/2006/relationships">
        <p:nvPicPr>
          <p:cNvPr id="11" name="Narration slide 42" descr="English neural narration for slide 42">
            <a:hlinkClick action="ppaction://media"/>
          </p:cNvPr>
          <p:cNvPicPr>
            <a:picLocks noChangeAspect="1"/>
          </p:cNvPicPr>
          <p:nvPr>
            <a:audioFile r:link="rIdNarrationAudio"/>
            <p:extLst>
              <p:ext uri="{DAA4B4D4-6D71-4841-9C94-3DE7FCFB5A65}">
                <p14:media xmlns:p14="http://schemas.microsoft.com/office/powerpoint/2010/main" r:embed="rIdNarrationMedia"/>
              </p:ext>
            </p:extLst>
          </p:nvPr>
        </p:nvPicPr>
        <p:blipFill>
          <a:blip r:embed="rIdNarrationIcon"/>
          <a:stretch>
            <a:fillRect/>
          </a:stretch>
        </p:blipFill>
        <p:spPr>
          <a:xfrm>
            <a:off x="-914400" y="-914400"/>
            <a:ext cx="91440" cy="9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4362036"/>
      </p:ext>
    </p:extLst>
  </p:cSld>
  <p:transition advClick="1" advTm="25667"/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0"/>
                  </p:st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4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17716EA-63FD-4601-BF8B-C9831046FA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33375"/>
            <a:ext cx="11201400" cy="5467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1. Resource 2 changes, resource 1 stays fixed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1AE4022-C888-4F72-9F85-5DD64023BD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524000"/>
            <a:ext cx="4857750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Maximize z = 3x + 2y.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4770F0A-0B14-4F43-AD3B-9DF1E39651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081213"/>
            <a:ext cx="4857750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x + y ≤ 4, 2x + y ≤ b₂, x,y ≥ 0.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B6E7810-4928-4023-ADAD-701676FF85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638425"/>
            <a:ext cx="4857750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At b₂ = 5: (x,y) = (1,3), z* = 9.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A7716AF-4FE5-4CC2-8054-966F3B55C3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195638"/>
            <a:ext cx="48577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How far can b₂ change while its shadow</a:t>
            </a:r>
          </a:p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price stays at 1?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95FB189-6B5E-4A5D-A5F2-1E3E7C382E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457950"/>
            <a:ext cx="10001250" cy="261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2105623 · Linear programming and duality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B8A4B0A-061E-456D-9BD0-4E976DA5EC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57950"/>
            <a:ext cx="571500" cy="261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43</a:t>
            </a:r>
          </a:p>
        </p:txBody>
      </p:sp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48CE5F4-5C26-415C-98B0-38E965475BF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667439a3a6c4546">
            <a:extLst>
              <a:ext uri="{96DAC541-7B7A-43D3-8B79-37D633B846F1}">
                <asvg:svgBlip xmlns:asvg="http://schemas.microsoft.com/office/drawing/2016/SVG/main" r:embed="R84855c105a99413a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5638800" y="1409700"/>
            <a:ext cx="6076950" cy="4552950"/>
          </a:xfrm>
          <a:prstGeom xmlns:a="http://schemas.openxmlformats.org/drawingml/2006/main" prst="rect">
            <a:avLst/>
          </a:prstGeom>
        </p:spPr>
      </p:pic>
      <p:pic xmlns:a="http://schemas.openxmlformats.org/drawingml/2006/main" xmlns:r="http://schemas.openxmlformats.org/officeDocument/2006/relationships">
        <p:nvPicPr>
          <p:cNvPr id="10" name="Narration slide 43" descr="English neural narration for slide 43">
            <a:hlinkClick action="ppaction://media"/>
          </p:cNvPr>
          <p:cNvPicPr>
            <a:picLocks noChangeAspect="1"/>
          </p:cNvPicPr>
          <p:nvPr>
            <a:audioFile r:link="rIdNarrationAudio"/>
            <p:extLst>
              <p:ext uri="{DAA4B4D4-6D71-4841-9C94-3DE7FCFB5A65}">
                <p14:media xmlns:p14="http://schemas.microsoft.com/office/powerpoint/2010/main" r:embed="rIdNarrationMedia"/>
              </p:ext>
            </p:extLst>
          </p:nvPr>
        </p:nvPicPr>
        <p:blipFill>
          <a:blip r:embed="rIdNarrationIcon"/>
          <a:stretch>
            <a:fillRect/>
          </a:stretch>
        </p:blipFill>
        <p:spPr>
          <a:xfrm>
            <a:off x="-914400" y="-914400"/>
            <a:ext cx="91440" cy="9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5214721"/>
      </p:ext>
    </p:extLst>
  </p:cSld>
  <p:transition advClick="1" advTm="26633"/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0"/>
                  </p:st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4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7FABB40-248A-42AE-A2C3-743AEA3147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33375"/>
            <a:ext cx="11201400" cy="5467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2. The intersection as a function of b₂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0609F9B-8A48-4D26-9547-B24D02BB74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524000"/>
            <a:ext cx="48577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Suppose both resources remain fully</a:t>
            </a:r>
          </a:p>
          <a:p xmlns:a="http://schemas.openxmlformats.org/drawingml/2006/main">
            <a: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used.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BDFEA65-0219-437F-BAC1-1D6AD0E9B1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390775"/>
            <a:ext cx="4857750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x + y = 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198D0B0-0558-4623-8919-B17BBA3652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947988"/>
            <a:ext cx="4857750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2x + y = b₂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3BD164E-D7AD-439C-AAE9-A1EE5F513D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505200"/>
            <a:ext cx="4857750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Subtract the equations: x = b₂ − 4.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3C1D73D-D679-4917-8D9C-F9F696C5F7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062413"/>
            <a:ext cx="4857750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Substitute back: y = 8 − b₂.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A7CF415-671B-43B8-9784-183AA7A76F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457950"/>
            <a:ext cx="10001250" cy="261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2105623 · Linear programming and duality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E657093-BE6C-4B74-87FE-1A99C7E9EC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57950"/>
            <a:ext cx="571500" cy="261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44</a:t>
            </a:r>
          </a:p>
        </p:txBody>
      </p:sp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EB31BA4-6111-466E-91F1-C9858A1FED6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74522cf54f84b10">
            <a:extLst>
              <a:ext uri="{96DAC541-7B7A-43D3-8B79-37D633B846F1}">
                <asvg:svgBlip xmlns:asvg="http://schemas.microsoft.com/office/drawing/2016/SVG/main" r:embed="R71bb8f11aa5e42b8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5638800" y="1409700"/>
            <a:ext cx="6076950" cy="4552950"/>
          </a:xfrm>
          <a:prstGeom xmlns:a="http://schemas.openxmlformats.org/drawingml/2006/main" prst="rect">
            <a:avLst/>
          </a:prstGeom>
        </p:spPr>
      </p:pic>
      <p:pic xmlns:a="http://schemas.openxmlformats.org/drawingml/2006/main" xmlns:r="http://schemas.openxmlformats.org/officeDocument/2006/relationships">
        <p:nvPicPr>
          <p:cNvPr id="11" name="Narration slide 44" descr="English neural narration for slide 44">
            <a:hlinkClick action="ppaction://media"/>
          </p:cNvPr>
          <p:cNvPicPr>
            <a:picLocks noChangeAspect="1"/>
          </p:cNvPicPr>
          <p:nvPr>
            <a:audioFile r:link="rIdNarrationAudio"/>
            <p:extLst>
              <p:ext uri="{DAA4B4D4-6D71-4841-9C94-3DE7FCFB5A65}">
                <p14:media xmlns:p14="http://schemas.microsoft.com/office/powerpoint/2010/main" r:embed="rIdNarrationMedia"/>
              </p:ext>
            </p:extLst>
          </p:nvPr>
        </p:nvPicPr>
        <p:blipFill>
          <a:blip r:embed="rIdNarrationIcon"/>
          <a:stretch>
            <a:fillRect/>
          </a:stretch>
        </p:blipFill>
        <p:spPr>
          <a:xfrm>
            <a:off x="-914400" y="-914400"/>
            <a:ext cx="91440" cy="9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4895225"/>
      </p:ext>
    </p:extLst>
  </p:cSld>
  <p:transition advClick="1" advTm="25733"/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0"/>
                  </p:st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4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E3B7818-8738-4A29-844A-E0B486FF37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33375"/>
            <a:ext cx="11201400" cy="5467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3. Nonnegativity gives 4 ≤ b₂ ≤ 8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59C5C52-288F-42E6-86AF-A5521B4446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524000"/>
            <a:ext cx="4857750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x = b₂ − 4 ≥ 0 requires b₂ ≥ 4.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1FF7197-7175-47C3-AFFF-BE34D95862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081213"/>
            <a:ext cx="4857750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y = 8 − b₂ ≥ 0 requires b₂ ≤ 8.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076C7AE-48FE-4F47-85FB-291BD8A5B5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638425"/>
            <a:ext cx="4857750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Together: 4 ≤ b₂ ≤ 8.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C367FF1-7F7A-42AB-8998-902C5AC668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195638"/>
            <a:ext cx="4857750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At 4: (x,y) = (0,4). At 8: (x,y) = (4,0).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D06C749-2058-46F8-8BFF-6AA277BDA4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752850"/>
            <a:ext cx="48577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From b₂ = 5: decrease by 1 or increase</a:t>
            </a:r>
          </a:p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by 3.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EE4CC55-573D-4F49-83EA-5428275F50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457950"/>
            <a:ext cx="10001250" cy="261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2105623 · Linear programming and duality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E9FD9A7-6C2F-405B-8C1C-6A71B89D6F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57950"/>
            <a:ext cx="571500" cy="261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45</a:t>
            </a:r>
          </a:p>
        </p:txBody>
      </p:sp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B4B8EC6-0DF2-4D06-A51E-F1F088E0C68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801c34168b04d38">
            <a:extLst>
              <a:ext uri="{96DAC541-7B7A-43D3-8B79-37D633B846F1}">
                <asvg:svgBlip xmlns:asvg="http://schemas.microsoft.com/office/drawing/2016/SVG/main" r:embed="R63648f069c40497e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5638800" y="1409700"/>
            <a:ext cx="6076950" cy="4552950"/>
          </a:xfrm>
          <a:prstGeom xmlns:a="http://schemas.openxmlformats.org/drawingml/2006/main" prst="rect">
            <a:avLst/>
          </a:prstGeom>
        </p:spPr>
      </p:pic>
      <p:pic xmlns:a="http://schemas.openxmlformats.org/drawingml/2006/main" xmlns:r="http://schemas.openxmlformats.org/officeDocument/2006/relationships">
        <p:nvPicPr>
          <p:cNvPr id="11" name="Narration slide 45" descr="English neural narration for slide 45">
            <a:hlinkClick action="ppaction://media"/>
          </p:cNvPr>
          <p:cNvPicPr>
            <a:picLocks noChangeAspect="1"/>
          </p:cNvPicPr>
          <p:nvPr>
            <a:audioFile r:link="rIdNarrationAudio"/>
            <p:extLst>
              <p:ext uri="{DAA4B4D4-6D71-4841-9C94-3DE7FCFB5A65}">
                <p14:media xmlns:p14="http://schemas.microsoft.com/office/powerpoint/2010/main" r:embed="rIdNarrationMedia"/>
              </p:ext>
            </p:extLst>
          </p:nvPr>
        </p:nvPicPr>
        <p:blipFill>
          <a:blip r:embed="rIdNarrationIcon"/>
          <a:stretch>
            <a:fillRect/>
          </a:stretch>
        </p:blipFill>
        <p:spPr>
          <a:xfrm>
            <a:off x="-914400" y="-914400"/>
            <a:ext cx="91440" cy="9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055623"/>
      </p:ext>
    </p:extLst>
  </p:cSld>
  <p:transition advClick="1" advTm="28333"/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0"/>
                  </p:st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4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66F1D85-6E89-4D70-89B5-71393423E6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33375"/>
            <a:ext cx="11201400" cy="5467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4. Inside the range: b₂ = 6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E783439-2F70-41F4-ABB9-D0ECBE68FF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524000"/>
            <a:ext cx="4857750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x = 6 − 4 = 2.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9030825-E3B5-4DC1-88AC-A9AF40452A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081213"/>
            <a:ext cx="4857750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y = 8 − 6 = 2.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22C7575-7638-4D2D-BC5D-9113FBF2D4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638425"/>
            <a:ext cx="4857750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z* = 3(2) + 2(2) = 10.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75657BF-5A78-42E7-A814-5210ADB4DA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195638"/>
            <a:ext cx="4857750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From b₂ = 5: Δb₂ = 1, Δz* = 1.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7D711C7-4FB2-47E3-81B3-621FB42DFE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752850"/>
            <a:ext cx="4857750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The extra contribution is $100.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3C899D1-6ABE-4424-87F7-9397964E91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457950"/>
            <a:ext cx="10001250" cy="261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2105623 · Linear programming and duality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A535FE5-5566-4E90-BD9D-ACB3C37F7A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57950"/>
            <a:ext cx="571500" cy="261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46</a:t>
            </a:r>
          </a:p>
        </p:txBody>
      </p:sp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427CBBF-009E-4DB5-9DAB-CC056857C64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4eadbfb0ef14888">
            <a:extLst>
              <a:ext uri="{96DAC541-7B7A-43D3-8B79-37D633B846F1}">
                <asvg:svgBlip xmlns:asvg="http://schemas.microsoft.com/office/drawing/2016/SVG/main" r:embed="Reaa2a0c4f7414bf7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5638800" y="1409700"/>
            <a:ext cx="6076950" cy="4552950"/>
          </a:xfrm>
          <a:prstGeom xmlns:a="http://schemas.openxmlformats.org/drawingml/2006/main" prst="rect">
            <a:avLst/>
          </a:prstGeom>
        </p:spPr>
      </p:pic>
      <p:pic xmlns:a="http://schemas.openxmlformats.org/drawingml/2006/main" xmlns:r="http://schemas.openxmlformats.org/officeDocument/2006/relationships">
        <p:nvPicPr>
          <p:cNvPr id="11" name="Narration slide 46" descr="English neural narration for slide 46">
            <a:hlinkClick action="ppaction://media"/>
          </p:cNvPr>
          <p:cNvPicPr>
            <a:picLocks noChangeAspect="1"/>
          </p:cNvPicPr>
          <p:nvPr>
            <a:audioFile r:link="rIdNarrationAudio"/>
            <p:extLst>
              <p:ext uri="{DAA4B4D4-6D71-4841-9C94-3DE7FCFB5A65}">
                <p14:media xmlns:p14="http://schemas.microsoft.com/office/powerpoint/2010/main" r:embed="rIdNarrationMedia"/>
              </p:ext>
            </p:extLst>
          </p:nvPr>
        </p:nvPicPr>
        <p:blipFill>
          <a:blip r:embed="rIdNarrationIcon"/>
          <a:stretch>
            <a:fillRect/>
          </a:stretch>
        </p:blipFill>
        <p:spPr>
          <a:xfrm>
            <a:off x="-914400" y="-914400"/>
            <a:ext cx="91440" cy="9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067370"/>
      </p:ext>
    </p:extLst>
  </p:cSld>
  <p:transition advClick="1" advTm="28967"/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0"/>
                  </p:st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4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3520FD6-FBE4-4160-BCC7-09C529B465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33375"/>
            <a:ext cx="11201400" cy="5467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5. Duality confirms the price of resource 2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6145878-1CA6-45C5-8B2D-F55E03FF43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524000"/>
            <a:ext cx="48577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At the intersection: z* = 3(b₂−4) +</a:t>
            </a:r>
          </a:p>
          <a:p xmlns:a="http://schemas.openxmlformats.org/drawingml/2006/main">
            <a: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2(8−b₂) = b₂ + 4.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9C0DC55-02DE-4E85-82C6-CF892B5728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390775"/>
            <a:ext cx="48577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Dual prices (u,v) = (1,1) remain</a:t>
            </a:r>
          </a:p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feasible.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7DADA7A-BAF7-4FC4-B956-F132318349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257550"/>
            <a:ext cx="4857750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Dual value: w = 4u + b₂v = b₂ + 4.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99142F7-17F9-4E1F-8845-EBB0853C0E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814763"/>
            <a:ext cx="48577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Primal value = dual value, so both are</a:t>
            </a:r>
          </a:p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optimal.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127E93D-CCAD-4629-A54C-B0C7024142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681538"/>
            <a:ext cx="4857750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Within the range: Δz* = 1 × Δb₂.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43FBFBD-D575-4F55-B92A-AFAAB7240B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457950"/>
            <a:ext cx="10001250" cy="261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2105623 · Linear programming and duality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3587790-9871-485E-ADEA-29503AA9A1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57950"/>
            <a:ext cx="571500" cy="261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47</a:t>
            </a:r>
          </a:p>
        </p:txBody>
      </p:sp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228DE0E-822E-44D6-ACB7-6EFA435579D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a1bbae320394ea0">
            <a:extLst>
              <a:ext uri="{96DAC541-7B7A-43D3-8B79-37D633B846F1}">
                <asvg:svgBlip xmlns:asvg="http://schemas.microsoft.com/office/drawing/2016/SVG/main" r:embed="Rfffaef613bb043e8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5638800" y="1409700"/>
            <a:ext cx="6076950" cy="4552950"/>
          </a:xfrm>
          <a:prstGeom xmlns:a="http://schemas.openxmlformats.org/drawingml/2006/main" prst="rect">
            <a:avLst/>
          </a:prstGeom>
        </p:spPr>
      </p:pic>
      <p:pic xmlns:a="http://schemas.openxmlformats.org/drawingml/2006/main" xmlns:r="http://schemas.openxmlformats.org/officeDocument/2006/relationships">
        <p:nvPicPr>
          <p:cNvPr id="11" name="Narration slide 47" descr="English neural narration for slide 47">
            <a:hlinkClick action="ppaction://media"/>
          </p:cNvPr>
          <p:cNvPicPr>
            <a:picLocks noChangeAspect="1"/>
          </p:cNvPicPr>
          <p:nvPr>
            <a:audioFile r:link="rIdNarrationAudio"/>
            <p:extLst>
              <p:ext uri="{DAA4B4D4-6D71-4841-9C94-3DE7FCFB5A65}">
                <p14:media xmlns:p14="http://schemas.microsoft.com/office/powerpoint/2010/main" r:embed="rIdNarrationMedia"/>
              </p:ext>
            </p:extLst>
          </p:nvPr>
        </p:nvPicPr>
        <p:blipFill>
          <a:blip r:embed="rIdNarrationIcon"/>
          <a:stretch>
            <a:fillRect/>
          </a:stretch>
        </p:blipFill>
        <p:spPr>
          <a:xfrm>
            <a:off x="-914400" y="-914400"/>
            <a:ext cx="91440" cy="9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290341"/>
      </p:ext>
    </p:extLst>
  </p:cSld>
  <p:transition advClick="1" advTm="30667"/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0"/>
                  </p:st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4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1710A7A-25F7-43F0-9B0E-B35D96E500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33375"/>
            <a:ext cx="11201400" cy="5467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6. Below the range: b₂ = 3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3F2CBAB-AB5A-4566-8DF5-032539C3CF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524000"/>
            <a:ext cx="48577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The intersection formula gives (−1,5),</a:t>
            </a:r>
          </a:p>
          <a:p xmlns:a="http://schemas.openxmlformats.org/drawingml/2006/main">
            <a: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which is infeasible.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AA9B51A-2F4F-4DDD-96FA-F6F9321379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390775"/>
            <a:ext cx="4857750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The optimum is (x,y) = (0,3), z* = 6.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91A36B7-2B20-4338-A171-17C3A90AB9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947988"/>
            <a:ext cx="4857750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Resource 1 has slack: 4 − 3 = 1.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1A31BC2-0F54-4A83-8C20-CBB8057B3A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505200"/>
            <a:ext cx="4857750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For 0 &lt; b₂ &lt; 4: z* = 2b₂.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168EFBB-0BC3-4872-89E7-8458D3B28E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062413"/>
            <a:ext cx="4857750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Shadow price of resource 2: 2.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BE33D8E-B377-4B17-AB4F-822A43C95E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457950"/>
            <a:ext cx="10001250" cy="261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2105623 · Linear programming and duality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5095C02-B0F9-4913-9CF7-C4EAC2BA03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57950"/>
            <a:ext cx="571500" cy="261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48</a:t>
            </a:r>
          </a:p>
        </p:txBody>
      </p:sp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4CBD251-C12F-4EE6-92EA-38BB1A0C516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c460e60de3449cb">
            <a:extLst>
              <a:ext uri="{96DAC541-7B7A-43D3-8B79-37D633B846F1}">
                <asvg:svgBlip xmlns:asvg="http://schemas.microsoft.com/office/drawing/2016/SVG/main" r:embed="Rfc82714245b9446d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5638800" y="1409700"/>
            <a:ext cx="6076950" cy="4552950"/>
          </a:xfrm>
          <a:prstGeom xmlns:a="http://schemas.openxmlformats.org/drawingml/2006/main" prst="rect">
            <a:avLst/>
          </a:prstGeom>
        </p:spPr>
      </p:pic>
      <p:pic xmlns:a="http://schemas.openxmlformats.org/drawingml/2006/main" xmlns:r="http://schemas.openxmlformats.org/officeDocument/2006/relationships">
        <p:nvPicPr>
          <p:cNvPr id="11" name="Narration slide 48" descr="English neural narration for slide 48">
            <a:hlinkClick action="ppaction://media"/>
          </p:cNvPr>
          <p:cNvPicPr>
            <a:picLocks noChangeAspect="1"/>
          </p:cNvPicPr>
          <p:nvPr>
            <a:audioFile r:link="rIdNarrationAudio"/>
            <p:extLst>
              <p:ext uri="{DAA4B4D4-6D71-4841-9C94-3DE7FCFB5A65}">
                <p14:media xmlns:p14="http://schemas.microsoft.com/office/powerpoint/2010/main" r:embed="rIdNarrationMedia"/>
              </p:ext>
            </p:extLst>
          </p:nvPr>
        </p:nvPicPr>
        <p:blipFill>
          <a:blip r:embed="rIdNarrationIcon"/>
          <a:stretch>
            <a:fillRect/>
          </a:stretch>
        </p:blipFill>
        <p:spPr>
          <a:xfrm>
            <a:off x="-914400" y="-914400"/>
            <a:ext cx="91440" cy="9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6870410"/>
      </p:ext>
    </p:extLst>
  </p:cSld>
  <p:transition advClick="1" advTm="29033"/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0"/>
                  </p:st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4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59A05A5-C8E9-459A-B38D-E679874816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33375"/>
            <a:ext cx="11201400" cy="5467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7. Above the range: b₂ = 9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32BF868-98CB-435D-91DC-2C479DA3D5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524000"/>
            <a:ext cx="48577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The intersection formula gives (5,−1),</a:t>
            </a:r>
          </a:p>
          <a:p xmlns:a="http://schemas.openxmlformats.org/drawingml/2006/main">
            <a: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which is infeasible.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82B6D0E-7247-43C7-959E-B11F816701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390775"/>
            <a:ext cx="4857750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The optimum is (x,y) = (4,0), z* = 12.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265856C-B4AB-400F-AC8A-167E55E6AA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947988"/>
            <a:ext cx="4857750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Resource 2 has slack: 9 − 2(4) = 1.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FCC20EC-4527-44EE-8328-E4C0F70086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505200"/>
            <a:ext cx="4857750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For b₂ &gt; 8: z* = 12.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5252F58-D98B-4DF1-A38C-D5F004B505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062413"/>
            <a:ext cx="4857750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Shadow price of resource 2: 0.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8C87344-36E1-493D-9A60-381BED63F6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457950"/>
            <a:ext cx="10001250" cy="261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2105623 · Linear programming and duality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80E7A1F-8917-4109-B009-FC6C5BD222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57950"/>
            <a:ext cx="571500" cy="261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49</a:t>
            </a:r>
          </a:p>
        </p:txBody>
      </p:sp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3AC68D5-C0EC-4FC1-AB2A-AE608B755FC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5b4a885d40c4acf">
            <a:extLst>
              <a:ext uri="{96DAC541-7B7A-43D3-8B79-37D633B846F1}">
                <asvg:svgBlip xmlns:asvg="http://schemas.microsoft.com/office/drawing/2016/SVG/main" r:embed="R0344c31c3c3a42da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5638800" y="1409700"/>
            <a:ext cx="6076950" cy="4552950"/>
          </a:xfrm>
          <a:prstGeom xmlns:a="http://schemas.openxmlformats.org/drawingml/2006/main" prst="rect">
            <a:avLst/>
          </a:prstGeom>
        </p:spPr>
      </p:pic>
      <p:pic xmlns:a="http://schemas.openxmlformats.org/drawingml/2006/main" xmlns:r="http://schemas.openxmlformats.org/officeDocument/2006/relationships">
        <p:nvPicPr>
          <p:cNvPr id="11" name="Narration slide 49" descr="English neural narration for slide 49">
            <a:hlinkClick action="ppaction://media"/>
          </p:cNvPr>
          <p:cNvPicPr>
            <a:picLocks noChangeAspect="1"/>
          </p:cNvPicPr>
          <p:nvPr>
            <a:audioFile r:link="rIdNarrationAudio"/>
            <p:extLst>
              <p:ext uri="{DAA4B4D4-6D71-4841-9C94-3DE7FCFB5A65}">
                <p14:media xmlns:p14="http://schemas.microsoft.com/office/powerpoint/2010/main" r:embed="rIdNarrationMedia"/>
              </p:ext>
            </p:extLst>
          </p:nvPr>
        </p:nvPicPr>
        <p:blipFill>
          <a:blip r:embed="rIdNarrationIcon"/>
          <a:stretch>
            <a:fillRect/>
          </a:stretch>
        </p:blipFill>
        <p:spPr>
          <a:xfrm>
            <a:off x="-914400" y="-914400"/>
            <a:ext cx="91440" cy="9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7454020"/>
      </p:ext>
    </p:extLst>
  </p:cSld>
  <p:transition advClick="1" advTm="28200"/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0"/>
                  </p:st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5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5C5D1BA-F4A1-4AE6-94A1-31346F048A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33375"/>
            <a:ext cx="11201400" cy="5467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8. The value function for resource 2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6A91925-DDF9-4FD2-AF4A-BE7F7EFC44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524000"/>
            <a:ext cx="4857750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0 ≤ b₂ ≤ 4: z* = 2b₂.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487C07E-8C15-4008-A64B-FC2C54E829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081213"/>
            <a:ext cx="4857750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4 ≤ b₂ ≤ 8: z* = b₂ + 4.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58D38B1-0B77-4991-BADB-C87EAEC00E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638425"/>
            <a:ext cx="4857750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b₂ ≥ 8: z* = 12.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E328177-5EA2-4639-A92E-D4C431873C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195638"/>
            <a:ext cx="4857750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At 4: left slope 2, right slope 1.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382AE0E-974F-4B91-874B-31B17F20F4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752850"/>
            <a:ext cx="4857750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At 8: left slope 1, right slope 0.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2F22E34-69F9-4C7B-86C4-F6F676922C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457950"/>
            <a:ext cx="10001250" cy="261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2105623 · Linear programming and duality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43F4216-63D8-401C-A7E7-4EF351030F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57950"/>
            <a:ext cx="571500" cy="261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50</a:t>
            </a:r>
          </a:p>
        </p:txBody>
      </p:sp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015969D-2503-4457-92B3-23CC5CDC519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d67461b613f4cb5">
            <a:extLst>
              <a:ext uri="{96DAC541-7B7A-43D3-8B79-37D633B846F1}">
                <asvg:svgBlip xmlns:asvg="http://schemas.microsoft.com/office/drawing/2016/SVG/main" r:embed="Re7cccd29366e499c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5638800" y="1409700"/>
            <a:ext cx="6076950" cy="4552950"/>
          </a:xfrm>
          <a:prstGeom xmlns:a="http://schemas.openxmlformats.org/drawingml/2006/main" prst="rect">
            <a:avLst/>
          </a:prstGeom>
        </p:spPr>
      </p:pic>
      <p:pic xmlns:a="http://schemas.openxmlformats.org/drawingml/2006/main" xmlns:r="http://schemas.openxmlformats.org/officeDocument/2006/relationships">
        <p:nvPicPr>
          <p:cNvPr id="11" name="Narration slide 50" descr="English neural narration for slide 50">
            <a:hlinkClick action="ppaction://media"/>
          </p:cNvPr>
          <p:cNvPicPr>
            <a:picLocks noChangeAspect="1"/>
          </p:cNvPicPr>
          <p:nvPr>
            <a:audioFile r:link="rIdNarrationAudio"/>
            <p:extLst>
              <p:ext uri="{DAA4B4D4-6D71-4841-9C94-3DE7FCFB5A65}">
                <p14:media xmlns:p14="http://schemas.microsoft.com/office/powerpoint/2010/main" r:embed="rIdNarrationMedia"/>
              </p:ext>
            </p:extLst>
          </p:nvPr>
        </p:nvPicPr>
        <p:blipFill>
          <a:blip r:embed="rIdNarrationIcon"/>
          <a:stretch>
            <a:fillRect/>
          </a:stretch>
        </p:blipFill>
        <p:spPr>
          <a:xfrm>
            <a:off x="-914400" y="-914400"/>
            <a:ext cx="91440" cy="9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5174919"/>
      </p:ext>
    </p:extLst>
  </p:cSld>
  <p:transition advClick="1" advTm="27067"/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0"/>
                  </p:st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5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93E7891-0CD6-414D-851A-EF9AE97953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33375"/>
            <a:ext cx="11201400" cy="5467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9. Changing both resources needs a joint check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48AA539-1CD0-4551-B0D0-23DB19FE11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524000"/>
            <a:ext cx="4857750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With both RHS values changing: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1A4D7FC-87E0-4891-BE47-E1842A5C71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081213"/>
            <a:ext cx="4857750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x = b₂ − b₁, y = 2b₁ − b₂.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2623C0B-A259-4B9D-9A73-B3B5B9B866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638425"/>
            <a:ext cx="4857750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The same basis requires b₁ ≤ b₂ ≤ 2b₁.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587A7C7-CD6C-4AAB-A5D1-B223F1B694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195638"/>
            <a:ext cx="4857750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(b₁,b₂) = (5,4) is outside this region.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D78F057-1B45-498B-9C22-E8DF1BFC36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752850"/>
            <a:ext cx="4857750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Its true optimum is (x,y)=(0,4), z*=8.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8F6D979-F521-46FC-B451-343F87AE4F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457950"/>
            <a:ext cx="10001250" cy="261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2105623 · Linear programming and duality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E3205C1-4F4A-45BF-9B51-29F654335F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57950"/>
            <a:ext cx="571500" cy="261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51</a:t>
            </a:r>
          </a:p>
        </p:txBody>
      </p:sp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2339324-6CF9-4560-A11F-CF40B037D41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95e922f3b1f43b6">
            <a:extLst>
              <a:ext uri="{96DAC541-7B7A-43D3-8B79-37D633B846F1}">
                <asvg:svgBlip xmlns:asvg="http://schemas.microsoft.com/office/drawing/2016/SVG/main" r:embed="Rc6693e7fca1f42ff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5638800" y="1409700"/>
            <a:ext cx="6076950" cy="4552950"/>
          </a:xfrm>
          <a:prstGeom xmlns:a="http://schemas.openxmlformats.org/drawingml/2006/main" prst="rect">
            <a:avLst/>
          </a:prstGeom>
        </p:spPr>
      </p:pic>
      <p:pic xmlns:a="http://schemas.openxmlformats.org/drawingml/2006/main" xmlns:r="http://schemas.openxmlformats.org/officeDocument/2006/relationships">
        <p:nvPicPr>
          <p:cNvPr id="11" name="Narration slide 51" descr="English neural narration for slide 51">
            <a:hlinkClick action="ppaction://media"/>
          </p:cNvPr>
          <p:cNvPicPr>
            <a:picLocks noChangeAspect="1"/>
          </p:cNvPicPr>
          <p:nvPr>
            <a:audioFile r:link="rIdNarrationAudio"/>
            <p:extLst>
              <p:ext uri="{DAA4B4D4-6D71-4841-9C94-3DE7FCFB5A65}">
                <p14:media xmlns:p14="http://schemas.microsoft.com/office/powerpoint/2010/main" r:embed="rIdNarrationMedia"/>
              </p:ext>
            </p:extLst>
          </p:nvPr>
        </p:nvPicPr>
        <p:blipFill>
          <a:blip r:embed="rIdNarrationIcon"/>
          <a:stretch>
            <a:fillRect/>
          </a:stretch>
        </p:blipFill>
        <p:spPr>
          <a:xfrm>
            <a:off x="-914400" y="-914400"/>
            <a:ext cx="91440" cy="9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2386294"/>
      </p:ext>
    </p:extLst>
  </p:cSld>
  <p:transition advClick="1" advTm="26667"/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0"/>
                  </p:st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5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D823C0E-B6BF-4133-A168-C23A5362B1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33375"/>
            <a:ext cx="11201400" cy="5467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1. Objective sensitivity keeps the feasible set fixed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6ACB8DD-65A2-4685-8EFE-7AFF57DD3E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524000"/>
            <a:ext cx="4857750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Maximize z = c₁x + 2y.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E4246BC-9743-4B20-AA60-ECE41A6AF2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081213"/>
            <a:ext cx="4857750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x + y ≤ 4, 2x + y ≤ 5, x,y ≥ 0.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791D32C-F0CB-43B8-BDB3-124DC805E3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638425"/>
            <a:ext cx="4857750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Baseline c₁ = 3: (x,y) = (1,3), z* = 9.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73A0FB0-853A-4E51-B0CA-BE75B9A658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195638"/>
            <a:ext cx="48577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Only the contribution from product x</a:t>
            </a:r>
          </a:p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changes.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B192709-C389-45FD-82B1-391959AC26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062413"/>
            <a:ext cx="4857750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Which c₁ values keep (1,3) optimal?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C5525EB-7192-49F6-89E9-4D4FAF621A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457950"/>
            <a:ext cx="10001250" cy="261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2105623 · Linear programming and duality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98E7FFC-677A-4DF2-B247-13973BEFB5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57950"/>
            <a:ext cx="571500" cy="261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52</a:t>
            </a:r>
          </a:p>
        </p:txBody>
      </p:sp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28ABBE0-FD61-4771-9858-FE966B7203E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f97363189444585">
            <a:extLst>
              <a:ext uri="{96DAC541-7B7A-43D3-8B79-37D633B846F1}">
                <asvg:svgBlip xmlns:asvg="http://schemas.microsoft.com/office/drawing/2016/SVG/main" r:embed="R5d28a0ae96f841e4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5638800" y="1409700"/>
            <a:ext cx="6076950" cy="4552950"/>
          </a:xfrm>
          <a:prstGeom xmlns:a="http://schemas.openxmlformats.org/drawingml/2006/main" prst="rect">
            <a:avLst/>
          </a:prstGeom>
        </p:spPr>
      </p:pic>
      <p:pic xmlns:a="http://schemas.openxmlformats.org/drawingml/2006/main" xmlns:r="http://schemas.openxmlformats.org/officeDocument/2006/relationships">
        <p:nvPicPr>
          <p:cNvPr id="11" name="Narration slide 52" descr="English neural narration for slide 52">
            <a:hlinkClick action="ppaction://media"/>
          </p:cNvPr>
          <p:cNvPicPr>
            <a:picLocks noChangeAspect="1"/>
          </p:cNvPicPr>
          <p:nvPr>
            <a:audioFile r:link="rIdNarrationAudio"/>
            <p:extLst>
              <p:ext uri="{DAA4B4D4-6D71-4841-9C94-3DE7FCFB5A65}">
                <p14:media xmlns:p14="http://schemas.microsoft.com/office/powerpoint/2010/main" r:embed="rIdNarrationMedia"/>
              </p:ext>
            </p:extLst>
          </p:nvPr>
        </p:nvPicPr>
        <p:blipFill>
          <a:blip r:embed="rIdNarrationIcon"/>
          <a:stretch>
            <a:fillRect/>
          </a:stretch>
        </p:blipFill>
        <p:spPr>
          <a:xfrm>
            <a:off x="-914400" y="-914400"/>
            <a:ext cx="91440" cy="9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3678952"/>
      </p:ext>
    </p:extLst>
  </p:cSld>
  <p:transition advClick="1" advTm="27433"/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0"/>
                  </p:st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5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BCAA5B8-D15C-4B7F-A0B5-A6511DFFEC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33375"/>
            <a:ext cx="11201400" cy="5467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2. Complementary slackness determines the prices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1169FCB-10CF-47EA-B5DC-62658BB4C3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524000"/>
            <a:ext cx="48577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At (1,3), both products have positive</a:t>
            </a:r>
          </a:p>
          <a:p xmlns:a="http://schemas.openxmlformats.org/drawingml/2006/main">
            <a: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output.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D549A93-E8DC-4FFB-B909-6B0AE9C501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390775"/>
            <a:ext cx="4857750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Their dual constraints must be tight: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094F3B9-1AE8-4400-A3EE-B31A3F5CB4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947988"/>
            <a:ext cx="4857750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u + 2v = c₁, u + v = c₂.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746DFF7-2828-4FF0-8031-A7AA247FE4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505200"/>
            <a:ext cx="4857750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Subtract: v = c₁ − c₂.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5E5BF72-F717-4AEE-B21E-5D3B90B57A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062413"/>
            <a:ext cx="4857750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Then u = 2c₂ − c₁.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52541EB-310C-4FD6-953D-0467AB17BE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457950"/>
            <a:ext cx="10001250" cy="261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2105623 · Linear programming and duality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D0A9808-2A10-4B65-BF8F-03DFF444C7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57950"/>
            <a:ext cx="571500" cy="261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53</a:t>
            </a:r>
          </a:p>
        </p:txBody>
      </p:sp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1B3EE20-691D-4F53-A333-938A575DCE6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b5436e634454e92">
            <a:extLst>
              <a:ext uri="{96DAC541-7B7A-43D3-8B79-37D633B846F1}">
                <asvg:svgBlip xmlns:asvg="http://schemas.microsoft.com/office/drawing/2016/SVG/main" r:embed="R81b06d39caec48bf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5638800" y="1409700"/>
            <a:ext cx="6076950" cy="4552950"/>
          </a:xfrm>
          <a:prstGeom xmlns:a="http://schemas.openxmlformats.org/drawingml/2006/main" prst="rect">
            <a:avLst/>
          </a:prstGeom>
        </p:spPr>
      </p:pic>
      <p:pic xmlns:a="http://schemas.openxmlformats.org/drawingml/2006/main" xmlns:r="http://schemas.openxmlformats.org/officeDocument/2006/relationships">
        <p:nvPicPr>
          <p:cNvPr id="11" name="Narration slide 53" descr="English neural narration for slide 53">
            <a:hlinkClick action="ppaction://media"/>
          </p:cNvPr>
          <p:cNvPicPr>
            <a:picLocks noChangeAspect="1"/>
          </p:cNvPicPr>
          <p:nvPr>
            <a:audioFile r:link="rIdNarrationAudio"/>
            <p:extLst>
              <p:ext uri="{DAA4B4D4-6D71-4841-9C94-3DE7FCFB5A65}">
                <p14:media xmlns:p14="http://schemas.microsoft.com/office/powerpoint/2010/main" r:embed="rIdNarrationMedia"/>
              </p:ext>
            </p:extLst>
          </p:nvPr>
        </p:nvPicPr>
        <p:blipFill>
          <a:blip r:embed="rIdNarrationIcon"/>
          <a:stretch>
            <a:fillRect/>
          </a:stretch>
        </p:blipFill>
        <p:spPr>
          <a:xfrm>
            <a:off x="-914400" y="-914400"/>
            <a:ext cx="91440" cy="9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621965"/>
      </p:ext>
    </p:extLst>
  </p:cSld>
  <p:transition advClick="1" advTm="27433"/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0"/>
                  </p:st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5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59C4EE4-76EC-4D27-9DA5-95DC45437B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33375"/>
            <a:ext cx="11201400" cy="5467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3. Nonnegative dual prices give the range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621E64E-D227-419B-9D51-98289474E4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524000"/>
            <a:ext cx="4857750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u = 2c₂ − c₁ ≥ 0 requires c₁ ≤ 2c₂.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82E3984-40A0-4298-AAAE-2AAAA2D7FE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081213"/>
            <a:ext cx="4857750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v = c₁ − c₂ ≥ 0 requires c₁ ≥ c₂.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7D60E29-5EB2-4900-A009-694FB0A455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638425"/>
            <a:ext cx="4857750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Together: c₂ ≤ c₁ ≤ 2c₂.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F92B213-7F04-4094-A3C8-5E2E403E91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195638"/>
            <a:ext cx="4857750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With c₂ = 2: 2 ≤ c₁ ≤ 4.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797768F-5B56-4B6C-BCFA-BF9EA1F55A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752850"/>
            <a:ext cx="48577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The contour slope −c₁/2 lies between</a:t>
            </a:r>
          </a:p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−2 and −1.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1554B26-8833-4660-ABA9-F855B400C6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457950"/>
            <a:ext cx="10001250" cy="261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2105623 · Linear programming and duality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71639FF-6D0E-4374-9182-560DA0B0E0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57950"/>
            <a:ext cx="571500" cy="261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54</a:t>
            </a:r>
          </a:p>
        </p:txBody>
      </p:sp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0CA0E41-D560-4F9C-A227-AB537A57713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7e348eb90ee45cd">
            <a:extLst>
              <a:ext uri="{96DAC541-7B7A-43D3-8B79-37D633B846F1}">
                <asvg:svgBlip xmlns:asvg="http://schemas.microsoft.com/office/drawing/2016/SVG/main" r:embed="R25ec0135e5c5471a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5638800" y="1409700"/>
            <a:ext cx="6076950" cy="4552950"/>
          </a:xfrm>
          <a:prstGeom xmlns:a="http://schemas.openxmlformats.org/drawingml/2006/main" prst="rect">
            <a:avLst/>
          </a:prstGeom>
        </p:spPr>
      </p:pic>
      <p:pic xmlns:a="http://schemas.openxmlformats.org/drawingml/2006/main" xmlns:r="http://schemas.openxmlformats.org/officeDocument/2006/relationships">
        <p:nvPicPr>
          <p:cNvPr id="11" name="Narration slide 54" descr="English neural narration for slide 54">
            <a:hlinkClick action="ppaction://media"/>
          </p:cNvPr>
          <p:cNvPicPr>
            <a:picLocks noChangeAspect="1"/>
          </p:cNvPicPr>
          <p:nvPr>
            <a:audioFile r:link="rIdNarrationAudio"/>
            <p:extLst>
              <p:ext uri="{DAA4B4D4-6D71-4841-9C94-3DE7FCFB5A65}">
                <p14:media xmlns:p14="http://schemas.microsoft.com/office/powerpoint/2010/main" r:embed="rIdNarrationMedia"/>
              </p:ext>
            </p:extLst>
          </p:nvPr>
        </p:nvPicPr>
        <p:blipFill>
          <a:blip r:embed="rIdNarrationIcon"/>
          <a:stretch>
            <a:fillRect/>
          </a:stretch>
        </p:blipFill>
        <p:spPr>
          <a:xfrm>
            <a:off x="-914400" y="-914400"/>
            <a:ext cx="91440" cy="9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6983121"/>
      </p:ext>
    </p:extLst>
  </p:cSld>
  <p:transition advClick="1" advTm="25867"/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0"/>
                  </p:st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5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C9175C5-6F31-48F6-AEF0-AB02219C0D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33375"/>
            <a:ext cx="11201400" cy="5467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4. Below the range: c₁ = 1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9F1F6B9-337B-4251-9B35-D47C44E042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524000"/>
            <a:ext cx="4857750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Maximize z = x + 2y.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4072425-8A50-47DD-9AEB-5E8308F99C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081213"/>
            <a:ext cx="4857750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At (1,3): z = 7.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8EE4FDA-DD04-47D0-9466-CC8E1E430E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638425"/>
            <a:ext cx="4857750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The optimum is (0,4), with z* = 8.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7DE4616-4D0E-4D7E-984C-A14BA46766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195638"/>
            <a:ext cx="4857750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The old price formula gives v = −1.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63E7781-4EED-4590-8B84-A5703E7280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752850"/>
            <a:ext cx="4857750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For c₁ &lt; 2: (0,4) stays optimal.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7A49BF3-DE06-4D57-8A92-FB98E24CB4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457950"/>
            <a:ext cx="10001250" cy="261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2105623 · Linear programming and duality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7AF8774-E6EB-4583-B6AA-E074492083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57950"/>
            <a:ext cx="571500" cy="261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55</a:t>
            </a:r>
          </a:p>
        </p:txBody>
      </p:sp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E6ACDD5-71B7-458F-8615-827E1D18C12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c416c9484094618">
            <a:extLst>
              <a:ext uri="{96DAC541-7B7A-43D3-8B79-37D633B846F1}">
                <asvg:svgBlip xmlns:asvg="http://schemas.microsoft.com/office/drawing/2016/SVG/main" r:embed="R85174b0f713e4b50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5638800" y="1409700"/>
            <a:ext cx="6076950" cy="4552950"/>
          </a:xfrm>
          <a:prstGeom xmlns:a="http://schemas.openxmlformats.org/drawingml/2006/main" prst="rect">
            <a:avLst/>
          </a:prstGeom>
        </p:spPr>
      </p:pic>
      <p:pic xmlns:a="http://schemas.openxmlformats.org/drawingml/2006/main" xmlns:r="http://schemas.openxmlformats.org/officeDocument/2006/relationships">
        <p:nvPicPr>
          <p:cNvPr id="11" name="Narration slide 55" descr="English neural narration for slide 55">
            <a:hlinkClick action="ppaction://media"/>
          </p:cNvPr>
          <p:cNvPicPr>
            <a:picLocks noChangeAspect="1"/>
          </p:cNvPicPr>
          <p:nvPr>
            <a:audioFile r:link="rIdNarrationAudio"/>
            <p:extLst>
              <p:ext uri="{DAA4B4D4-6D71-4841-9C94-3DE7FCFB5A65}">
                <p14:media xmlns:p14="http://schemas.microsoft.com/office/powerpoint/2010/main" r:embed="rIdNarrationMedia"/>
              </p:ext>
            </p:extLst>
          </p:nvPr>
        </p:nvPicPr>
        <p:blipFill>
          <a:blip r:embed="rIdNarrationIcon"/>
          <a:stretch>
            <a:fillRect/>
          </a:stretch>
        </p:blipFill>
        <p:spPr>
          <a:xfrm>
            <a:off x="-914400" y="-914400"/>
            <a:ext cx="91440" cy="9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9957656"/>
      </p:ext>
    </p:extLst>
  </p:cSld>
  <p:transition advClick="1" advTm="27367"/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0"/>
                  </p:st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5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ACF2BEF-61E5-4286-830A-80FE1A68A0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33375"/>
            <a:ext cx="11201400" cy="5467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5. At c₁ = 2, an entire edge is optimal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0CC9C8D-13F0-4C04-88BF-CF6744837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524000"/>
            <a:ext cx="4857750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z = 2x + 2y = 2(x+y) ≤ 8.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C1381F1-D648-4946-86FD-FCF7D9E5E5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081213"/>
            <a:ext cx="48577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Every feasible point on x+y=4 attains</a:t>
            </a:r>
          </a:p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8.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3D8AC70-1EB6-4EC8-8143-DCBE2CCC19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947988"/>
            <a:ext cx="48577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The optimal edge runs from (0,4) to</a:t>
            </a:r>
          </a:p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(1,3).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5232A43-8168-4A3B-83F5-A7EFA2F335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814763"/>
            <a:ext cx="4857750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(1,3) is still optimal, but not unique.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6AA4611-0106-4764-86AD-D2CDA6B632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371975"/>
            <a:ext cx="4857750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Dual prices: (u,v) = (2,0).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E3A453D-8881-4D04-ADA1-3EA75A20BE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457950"/>
            <a:ext cx="10001250" cy="261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2105623 · Linear programming and duality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61BDD3A-FCB6-4DCE-8D5C-757D812A89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57950"/>
            <a:ext cx="571500" cy="261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56</a:t>
            </a:r>
          </a:p>
        </p:txBody>
      </p:sp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4EA46EF-0358-438B-B7FC-3EB491413C0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38c90bbd02c44d4">
            <a:extLst>
              <a:ext uri="{96DAC541-7B7A-43D3-8B79-37D633B846F1}">
                <asvg:svgBlip xmlns:asvg="http://schemas.microsoft.com/office/drawing/2016/SVG/main" r:embed="Rba58d024e23944dd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5638800" y="1409700"/>
            <a:ext cx="6076950" cy="4552950"/>
          </a:xfrm>
          <a:prstGeom xmlns:a="http://schemas.openxmlformats.org/drawingml/2006/main" prst="rect">
            <a:avLst/>
          </a:prstGeom>
        </p:spPr>
      </p:pic>
      <p:pic xmlns:a="http://schemas.openxmlformats.org/drawingml/2006/main" xmlns:r="http://schemas.openxmlformats.org/officeDocument/2006/relationships">
        <p:nvPicPr>
          <p:cNvPr id="11" name="Narration slide 56" descr="English neural narration for slide 56">
            <a:hlinkClick action="ppaction://media"/>
          </p:cNvPr>
          <p:cNvPicPr>
            <a:picLocks noChangeAspect="1"/>
          </p:cNvPicPr>
          <p:nvPr>
            <a:audioFile r:link="rIdNarrationAudio"/>
            <p:extLst>
              <p:ext uri="{DAA4B4D4-6D71-4841-9C94-3DE7FCFB5A65}">
                <p14:media xmlns:p14="http://schemas.microsoft.com/office/powerpoint/2010/main" r:embed="rIdNarrationMedia"/>
              </p:ext>
            </p:extLst>
          </p:nvPr>
        </p:nvPicPr>
        <p:blipFill>
          <a:blip r:embed="rIdNarrationIcon"/>
          <a:stretch>
            <a:fillRect/>
          </a:stretch>
        </p:blipFill>
        <p:spPr>
          <a:xfrm>
            <a:off x="-914400" y="-914400"/>
            <a:ext cx="91440" cy="9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8013560"/>
      </p:ext>
    </p:extLst>
  </p:cSld>
  <p:transition advClick="1" advTm="23333"/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0"/>
                  </p:st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5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AAB1778-7F3D-4301-8A5D-00AAE08B4E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33375"/>
            <a:ext cx="11201400" cy="5467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6. Inside the range: c₁ = 3.5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0395406-F790-420F-A6AE-52428E31DB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524000"/>
            <a:ext cx="4857750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The optimum stays at (x,y) = (1,3).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56E608C-D161-4F87-95E9-D7FD3B6E05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081213"/>
            <a:ext cx="4857750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z* = 3.5(1) + 2(3) = 9.5.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1DD8361-27FB-4B36-9C0C-3BC74BDAEC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638425"/>
            <a:ext cx="4857750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u = 4 − 3.5 = 0.5, v = 3.5 − 2 = 1.5.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BA55D82-E24C-41FD-9195-9BACE56DCC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195638"/>
            <a:ext cx="4857750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Dual value: 4u + 5v = 9.5.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B74047B-1392-437D-A2CE-E16672F2DE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752850"/>
            <a:ext cx="48577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The production plan stays fixed, but</a:t>
            </a:r>
          </a:p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resource prices change.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77E9FA5-D7D6-41D0-83AD-D9D6F350AD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457950"/>
            <a:ext cx="10001250" cy="261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2105623 · Linear programming and duality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500F301-054F-48B4-8318-CDDEDCD705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57950"/>
            <a:ext cx="571500" cy="261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57</a:t>
            </a:r>
          </a:p>
        </p:txBody>
      </p:sp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840DE44-A5C7-4F24-8CFE-738D7621619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16d7d3dadec49d5">
            <a:extLst>
              <a:ext uri="{96DAC541-7B7A-43D3-8B79-37D633B846F1}">
                <asvg:svgBlip xmlns:asvg="http://schemas.microsoft.com/office/drawing/2016/SVG/main" r:embed="R8e8fbdbf477243ab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5638800" y="1409700"/>
            <a:ext cx="6076950" cy="4552950"/>
          </a:xfrm>
          <a:prstGeom xmlns:a="http://schemas.openxmlformats.org/drawingml/2006/main" prst="rect">
            <a:avLst/>
          </a:prstGeom>
        </p:spPr>
      </p:pic>
      <p:pic xmlns:a="http://schemas.openxmlformats.org/drawingml/2006/main" xmlns:r="http://schemas.openxmlformats.org/officeDocument/2006/relationships">
        <p:nvPicPr>
          <p:cNvPr id="11" name="Narration slide 57" descr="English neural narration for slide 57">
            <a:hlinkClick action="ppaction://media"/>
          </p:cNvPr>
          <p:cNvPicPr>
            <a:picLocks noChangeAspect="1"/>
          </p:cNvPicPr>
          <p:nvPr>
            <a:audioFile r:link="rIdNarrationAudio"/>
            <p:extLst>
              <p:ext uri="{DAA4B4D4-6D71-4841-9C94-3DE7FCFB5A65}">
                <p14:media xmlns:p14="http://schemas.microsoft.com/office/powerpoint/2010/main" r:embed="rIdNarrationMedia"/>
              </p:ext>
            </p:extLst>
          </p:nvPr>
        </p:nvPicPr>
        <p:blipFill>
          <a:blip r:embed="rIdNarrationIcon"/>
          <a:stretch>
            <a:fillRect/>
          </a:stretch>
        </p:blipFill>
        <p:spPr>
          <a:xfrm>
            <a:off x="-914400" y="-914400"/>
            <a:ext cx="91440" cy="9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283914"/>
      </p:ext>
    </p:extLst>
  </p:cSld>
  <p:transition advClick="1" advTm="26700"/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0"/>
                  </p:st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5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1EF153A-D9FB-480F-959B-D318966FE3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33375"/>
            <a:ext cx="11201400" cy="5467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7. At c₁ = 4, the other edge is optimal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B7368C8-C44D-4466-8E7C-19A9CC964B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524000"/>
            <a:ext cx="4857750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z = 4x + 2y = 2(2x+y) ≤ 10.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0F302F7-4BB7-499A-BC62-A4CD1E7AB2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081213"/>
            <a:ext cx="48577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Every feasible point on 2x+y=5 attains</a:t>
            </a:r>
          </a:p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10.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1238FC6-044E-4634-A0B0-4823849A9F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947988"/>
            <a:ext cx="48577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The optimal edge runs from (1,3) to</a:t>
            </a:r>
          </a:p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(2.5,0).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36B60F6-89A8-4E96-AD5D-CC33DE533C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814763"/>
            <a:ext cx="48577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(1,3) remains one of the optimal</a:t>
            </a:r>
          </a:p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solutions.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B3430FB-68F7-4D29-B71B-F5102BDB28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681538"/>
            <a:ext cx="4857750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Dual prices: (u,v) = (0,2).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747D631-BE86-4B13-B18F-34A87EB3E4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457950"/>
            <a:ext cx="10001250" cy="261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2105623 · Linear programming and duality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FF7D72E-1669-4A17-888C-814ECC41BB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57950"/>
            <a:ext cx="571500" cy="261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58</a:t>
            </a:r>
          </a:p>
        </p:txBody>
      </p:sp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B245C14-99C2-47F5-AA9F-E65723614AF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2b6057ecbb3416c">
            <a:extLst>
              <a:ext uri="{96DAC541-7B7A-43D3-8B79-37D633B846F1}">
                <asvg:svgBlip xmlns:asvg="http://schemas.microsoft.com/office/drawing/2016/SVG/main" r:embed="Re95214a50e77414c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5638800" y="1409700"/>
            <a:ext cx="6076950" cy="4552950"/>
          </a:xfrm>
          <a:prstGeom xmlns:a="http://schemas.openxmlformats.org/drawingml/2006/main" prst="rect">
            <a:avLst/>
          </a:prstGeom>
        </p:spPr>
      </p:pic>
      <p:pic xmlns:a="http://schemas.openxmlformats.org/drawingml/2006/main" xmlns:r="http://schemas.openxmlformats.org/officeDocument/2006/relationships">
        <p:nvPicPr>
          <p:cNvPr id="11" name="Narration slide 58" descr="English neural narration for slide 58">
            <a:hlinkClick action="ppaction://media"/>
          </p:cNvPr>
          <p:cNvPicPr>
            <a:picLocks noChangeAspect="1"/>
          </p:cNvPicPr>
          <p:nvPr>
            <a:audioFile r:link="rIdNarrationAudio"/>
            <p:extLst>
              <p:ext uri="{DAA4B4D4-6D71-4841-9C94-3DE7FCFB5A65}">
                <p14:media xmlns:p14="http://schemas.microsoft.com/office/powerpoint/2010/main" r:embed="rIdNarrationMedia"/>
              </p:ext>
            </p:extLst>
          </p:nvPr>
        </p:nvPicPr>
        <p:blipFill>
          <a:blip r:embed="rIdNarrationIcon"/>
          <a:stretch>
            <a:fillRect/>
          </a:stretch>
        </p:blipFill>
        <p:spPr>
          <a:xfrm>
            <a:off x="-914400" y="-914400"/>
            <a:ext cx="91440" cy="9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3007419"/>
      </p:ext>
    </p:extLst>
  </p:cSld>
  <p:transition advClick="1" advTm="24433"/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0"/>
                  </p:st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5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9E3B73F-3EC7-43D2-8970-7EB43BDD72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33375"/>
            <a:ext cx="11201400" cy="5467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8. Above the range: c₁ = 5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488E9A0-C258-42DB-8C94-685C33DC48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524000"/>
            <a:ext cx="4857750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Maximize z = 5x + 2y.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2A26FA2-2B29-4D6D-8442-A5F4063AD2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081213"/>
            <a:ext cx="4857750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At (1,3): z = 11.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683EAE3-BB80-4408-8D91-3D1C3AE31C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638425"/>
            <a:ext cx="4857750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The optimum is (2.5,0), with z* = 12.5.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0A101E6-A935-4F89-A822-EF5EAD5502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195638"/>
            <a:ext cx="4857750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The old price formula gives u = −1.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2A205C2-AA4F-4E8B-8EDD-02F8731898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752850"/>
            <a:ext cx="4857750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For c₁ &gt; 4: (2.5,0) stays optimal.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5ED2027-25D2-4D70-BF13-2B5CA9A3BE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457950"/>
            <a:ext cx="10001250" cy="261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2105623 · Linear programming and duality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5116468-8C7C-4AD1-8153-AC046051B9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57950"/>
            <a:ext cx="571500" cy="261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59</a:t>
            </a:r>
          </a:p>
        </p:txBody>
      </p:sp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CCB2FD9-47FF-423A-9FE2-3C7501196AD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0d83ae5bc214bcd">
            <a:extLst>
              <a:ext uri="{96DAC541-7B7A-43D3-8B79-37D633B846F1}">
                <asvg:svgBlip xmlns:asvg="http://schemas.microsoft.com/office/drawing/2016/SVG/main" r:embed="R2d9d3566499944a6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5638800" y="1409700"/>
            <a:ext cx="6076950" cy="4552950"/>
          </a:xfrm>
          <a:prstGeom xmlns:a="http://schemas.openxmlformats.org/drawingml/2006/main" prst="rect">
            <a:avLst/>
          </a:prstGeom>
        </p:spPr>
      </p:pic>
      <p:pic xmlns:a="http://schemas.openxmlformats.org/drawingml/2006/main" xmlns:r="http://schemas.openxmlformats.org/officeDocument/2006/relationships">
        <p:nvPicPr>
          <p:cNvPr id="11" name="Narration slide 59" descr="English neural narration for slide 59">
            <a:hlinkClick action="ppaction://media"/>
          </p:cNvPr>
          <p:cNvPicPr>
            <a:picLocks noChangeAspect="1"/>
          </p:cNvPicPr>
          <p:nvPr>
            <a:audioFile r:link="rIdNarrationAudio"/>
            <p:extLst>
              <p:ext uri="{DAA4B4D4-6D71-4841-9C94-3DE7FCFB5A65}">
                <p14:media xmlns:p14="http://schemas.microsoft.com/office/powerpoint/2010/main" r:embed="rIdNarrationMedia"/>
              </p:ext>
            </p:extLst>
          </p:nvPr>
        </p:nvPicPr>
        <p:blipFill>
          <a:blip r:embed="rIdNarrationIcon"/>
          <a:stretch>
            <a:fillRect/>
          </a:stretch>
        </p:blipFill>
        <p:spPr>
          <a:xfrm>
            <a:off x="-914400" y="-914400"/>
            <a:ext cx="91440" cy="9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7939326"/>
      </p:ext>
    </p:extLst>
  </p:cSld>
  <p:transition advClick="1" advTm="27233"/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0"/>
                  </p:st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6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27CA058-FDB5-4321-969F-6CB503128A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33375"/>
            <a:ext cx="11201400" cy="5467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9. Optimal value as the coefficient changes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F4D9ED8-D61C-4E91-B250-C8A5FD2B47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524000"/>
            <a:ext cx="4857750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c₁ &lt; 2: z* = 8, with unique x* = 0.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302AA5E-4568-4815-BCDF-35F3110D17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081213"/>
            <a:ext cx="4857750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2 ≤ c₁ ≤ 4: z* = c₁ + 6.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27A0D80-8FC9-4B37-A89F-51106A8BEC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638425"/>
            <a:ext cx="48577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c₁ &gt; 4: z* = 2.5c₁, with unique x* =</a:t>
            </a:r>
          </a:p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2.5.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F9901F7-6E78-473E-807C-4F02886877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505200"/>
            <a:ext cx="4857750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On open intervals, dz*/dc₁ = x*.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F62FC79-8C40-4F3D-874B-3FEAEE0F66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062413"/>
            <a:ext cx="4857750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At 2: x* ∈ [0,1]; at 4: x* ∈ [1,2.5].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F9AAA99-77B5-4F53-B56C-24520FEB29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457950"/>
            <a:ext cx="10001250" cy="261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2105623 · Linear programming and duality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839B403-A1AF-4133-97FC-BF5E128B47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57950"/>
            <a:ext cx="571500" cy="261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60</a:t>
            </a:r>
          </a:p>
        </p:txBody>
      </p:sp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6D2E90E-2F99-431D-A249-43321B10B7F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1ba29e9d38a47b4">
            <a:extLst>
              <a:ext uri="{96DAC541-7B7A-43D3-8B79-37D633B846F1}">
                <asvg:svgBlip xmlns:asvg="http://schemas.microsoft.com/office/drawing/2016/SVG/main" r:embed="R23ec17ab23cb4ecb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5638800" y="1409700"/>
            <a:ext cx="6076950" cy="4552950"/>
          </a:xfrm>
          <a:prstGeom xmlns:a="http://schemas.openxmlformats.org/drawingml/2006/main" prst="rect">
            <a:avLst/>
          </a:prstGeom>
        </p:spPr>
      </p:pic>
      <p:pic xmlns:a="http://schemas.openxmlformats.org/drawingml/2006/main" xmlns:r="http://schemas.openxmlformats.org/officeDocument/2006/relationships">
        <p:nvPicPr>
          <p:cNvPr id="11" name="Narration slide 60" descr="English neural narration for slide 60">
            <a:hlinkClick action="ppaction://media"/>
          </p:cNvPr>
          <p:cNvPicPr>
            <a:picLocks noChangeAspect="1"/>
          </p:cNvPicPr>
          <p:nvPr>
            <a:audioFile r:link="rIdNarrationAudio"/>
            <p:extLst>
              <p:ext uri="{DAA4B4D4-6D71-4841-9C94-3DE7FCFB5A65}">
                <p14:media xmlns:p14="http://schemas.microsoft.com/office/powerpoint/2010/main" r:embed="rIdNarrationMedia"/>
              </p:ext>
            </p:extLst>
          </p:nvPr>
        </p:nvPicPr>
        <p:blipFill>
          <a:blip r:embed="rIdNarrationIcon"/>
          <a:stretch>
            <a:fillRect/>
          </a:stretch>
        </p:blipFill>
        <p:spPr>
          <a:xfrm>
            <a:off x="-914400" y="-914400"/>
            <a:ext cx="91440" cy="9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888920"/>
      </p:ext>
    </p:extLst>
  </p:cSld>
  <p:transition advClick="1" advTm="25200"/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0"/>
                  </p:st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6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111C72B-5ACF-4F25-9135-F22D46DF3B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33375"/>
            <a:ext cx="11201400" cy="5467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1. Return to the original production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09EFB3E-9E89-4542-B0CB-5FCB975DBC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524000"/>
            <a:ext cx="4857750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Maximize z = 3x + 2y.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A3ECE84-6DE2-45C3-9B15-82F2DEBD0B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081213"/>
            <a:ext cx="4857750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x + y ≤ 4; 2x + y ≤ 5; x,y ≥ 0.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8400451-C360-4290-9642-2CD9A52655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638425"/>
            <a:ext cx="4857750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Baseline: (x,y) = (1,3), z* = 9.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C0A2096-9D83-4563-80FC-35D15BB21A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195638"/>
            <a:ext cx="4857750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Resource prices: u = 1, v = 1.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6F5FEF2-3533-40BA-B4BC-11F9E5822F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752850"/>
            <a:ext cx="4857750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Could a new product improve this plan?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C9A6B63-BA76-4A70-8243-FE27F27759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457950"/>
            <a:ext cx="10001250" cy="261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2105623 · Linear programming and duality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678ED0E-0E3A-4912-A95F-ACCE2097F6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57950"/>
            <a:ext cx="571500" cy="261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61</a:t>
            </a:r>
          </a:p>
        </p:txBody>
      </p:sp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3FFDEA8-B925-4B8A-B0D9-292EB5B5A7F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00aea9cbb4349d7">
            <a:extLst>
              <a:ext uri="{96DAC541-7B7A-43D3-8B79-37D633B846F1}">
                <asvg:svgBlip xmlns:asvg="http://schemas.microsoft.com/office/drawing/2016/SVG/main" r:embed="R499dca640188414c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5638800" y="1409700"/>
            <a:ext cx="6076950" cy="4552950"/>
          </a:xfrm>
          <a:prstGeom xmlns:a="http://schemas.openxmlformats.org/drawingml/2006/main" prst="rect">
            <a:avLst/>
          </a:prstGeom>
        </p:spPr>
      </p:pic>
      <p:pic xmlns:a="http://schemas.openxmlformats.org/drawingml/2006/main" xmlns:r="http://schemas.openxmlformats.org/officeDocument/2006/relationships">
        <p:nvPicPr>
          <p:cNvPr id="11" name="Narration slide 61" descr="English neural narration for slide 61">
            <a:hlinkClick action="ppaction://media"/>
          </p:cNvPr>
          <p:cNvPicPr>
            <a:picLocks noChangeAspect="1"/>
          </p:cNvPicPr>
          <p:nvPr>
            <a:audioFile r:link="rIdNarrationAudio"/>
            <p:extLst>
              <p:ext uri="{DAA4B4D4-6D71-4841-9C94-3DE7FCFB5A65}">
                <p14:media xmlns:p14="http://schemas.microsoft.com/office/powerpoint/2010/main" r:embed="rIdNarrationMedia"/>
              </p:ext>
            </p:extLst>
          </p:nvPr>
        </p:nvPicPr>
        <p:blipFill>
          <a:blip r:embed="rIdNarrationIcon"/>
          <a:stretch>
            <a:fillRect/>
          </a:stretch>
        </p:blipFill>
        <p:spPr>
          <a:xfrm>
            <a:off x="-914400" y="-914400"/>
            <a:ext cx="91440" cy="9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1296623"/>
      </p:ext>
    </p:extLst>
  </p:cSld>
  <p:transition advClick="1" advTm="25267"/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0"/>
                  </p:st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6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6F16BD6-7688-41BA-AB8D-D67EAA776F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33375"/>
            <a:ext cx="11201400" cy="5467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2. Price the resources used by the new product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340D98C-3B5F-4189-ABF5-E02454BAC6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524000"/>
            <a:ext cx="4857750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New product t: contribution cₜ = 4.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3DE88BC-9C51-4273-930F-8467F29BCA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081213"/>
            <a:ext cx="48577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Each unit uses resource 1: 1; resource</a:t>
            </a:r>
          </a:p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2: 2.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A1AC68D-3905-4298-960F-48ECF7AAF0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947988"/>
            <a:ext cx="48577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At the old prices, resource value = 1u</a:t>
            </a:r>
          </a:p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+ 2v = 3.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FB97945-1878-4217-926D-399CFD149E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814763"/>
            <a:ext cx="48577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Contribution 4 exceeds resource value</a:t>
            </a:r>
          </a:p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3 by 1.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9DA5C07-F41B-4DB8-9542-E5B467A0FA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457950"/>
            <a:ext cx="10001250" cy="261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2105623 · Linear programming and duality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1A77BDA-00F3-4604-A5A7-324B19C159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57950"/>
            <a:ext cx="571500" cy="261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62</a:t>
            </a:r>
          </a:p>
        </p:txBody>
      </p:sp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313ABA0-ACF5-43CC-BB39-02E2AEBA768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4afcf75f5ff4e5d">
            <a:extLst>
              <a:ext uri="{96DAC541-7B7A-43D3-8B79-37D633B846F1}">
                <asvg:svgBlip xmlns:asvg="http://schemas.microsoft.com/office/drawing/2016/SVG/main" r:embed="Rea2b6f36d02246fc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5638800" y="1409700"/>
            <a:ext cx="6076950" cy="4552950"/>
          </a:xfrm>
          <a:prstGeom xmlns:a="http://schemas.openxmlformats.org/drawingml/2006/main" prst="rect">
            <a:avLst/>
          </a:prstGeom>
        </p:spPr>
      </p:pic>
      <p:pic xmlns:a="http://schemas.openxmlformats.org/drawingml/2006/main" xmlns:r="http://schemas.openxmlformats.org/officeDocument/2006/relationships">
        <p:nvPicPr>
          <p:cNvPr id="10" name="Narration slide 62" descr="English neural narration for slide 62">
            <a:hlinkClick action="ppaction://media"/>
          </p:cNvPr>
          <p:cNvPicPr>
            <a:picLocks noChangeAspect="1"/>
          </p:cNvPicPr>
          <p:nvPr>
            <a:audioFile r:link="rIdNarrationAudio"/>
            <p:extLst>
              <p:ext uri="{DAA4B4D4-6D71-4841-9C94-3DE7FCFB5A65}">
                <p14:media xmlns:p14="http://schemas.microsoft.com/office/powerpoint/2010/main" r:embed="rIdNarrationMedia"/>
              </p:ext>
            </p:extLst>
          </p:nvPr>
        </p:nvPicPr>
        <p:blipFill>
          <a:blip r:embed="rIdNarrationIcon"/>
          <a:stretch>
            <a:fillRect/>
          </a:stretch>
        </p:blipFill>
        <p:spPr>
          <a:xfrm>
            <a:off x="-914400" y="-914400"/>
            <a:ext cx="91440" cy="9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4794278"/>
      </p:ext>
    </p:extLst>
  </p:cSld>
  <p:transition advClick="1" advTm="26567"/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0"/>
                  </p:st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6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CE45822-5FF4-4192-84D4-3862F28E82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33375"/>
            <a:ext cx="11201400" cy="5467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3. Derive reduced cost from a feasible exchange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092DC27-1F64-4AEF-B5FB-454DADB601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524000"/>
            <a:ext cx="4857750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Keep both resources fully used: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95E2070-A122-4B8A-8A77-C4FA547B41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081213"/>
            <a:ext cx="4857750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x + y + t = 4; 2x + y + 2t = 5.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B7FB512-741F-4D6A-BBBD-BBC5936AC8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638425"/>
            <a:ext cx="48577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Subtract: x + t = 1, so x = 1 − t and y</a:t>
            </a:r>
          </a:p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= 3.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054198C-67A9-4E36-81C1-558ED8E93D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505200"/>
            <a:ext cx="4857750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z = 3(1−t) + 2(3) + 4t = 9 + t.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E16A2F5-7D47-4D14-B903-A2F84096D5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062413"/>
            <a:ext cx="4857750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Thus c̄ₜ = cₜ − (u+2v) = 4 − 3 = 1.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C1B9D60-6A4D-40AB-95A2-2FD303EFD6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457950"/>
            <a:ext cx="10001250" cy="261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2105623 · Linear programming and duality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4AC4611-9BEA-45DD-9724-F98CAD4075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57950"/>
            <a:ext cx="571500" cy="261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63</a:t>
            </a:r>
          </a:p>
        </p:txBody>
      </p:sp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271AF9C-48CD-4DCE-B0F2-9A6B94D01E6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6c6f1e7d3d7438a">
            <a:extLst>
              <a:ext uri="{96DAC541-7B7A-43D3-8B79-37D633B846F1}">
                <asvg:svgBlip xmlns:asvg="http://schemas.microsoft.com/office/drawing/2016/SVG/main" r:embed="Rbd6873d735224dcb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5638800" y="1409700"/>
            <a:ext cx="6076950" cy="4552950"/>
          </a:xfrm>
          <a:prstGeom xmlns:a="http://schemas.openxmlformats.org/drawingml/2006/main" prst="rect">
            <a:avLst/>
          </a:prstGeom>
        </p:spPr>
      </p:pic>
      <p:pic xmlns:a="http://schemas.openxmlformats.org/drawingml/2006/main" xmlns:r="http://schemas.openxmlformats.org/officeDocument/2006/relationships">
        <p:nvPicPr>
          <p:cNvPr id="11" name="Narration slide 63" descr="English neural narration for slide 63">
            <a:hlinkClick action="ppaction://media"/>
          </p:cNvPr>
          <p:cNvPicPr>
            <a:picLocks noChangeAspect="1"/>
          </p:cNvPicPr>
          <p:nvPr>
            <a:audioFile r:link="rIdNarrationAudio"/>
            <p:extLst>
              <p:ext uri="{DAA4B4D4-6D71-4841-9C94-3DE7FCFB5A65}">
                <p14:media xmlns:p14="http://schemas.microsoft.com/office/powerpoint/2010/main" r:embed="rIdNarrationMedia"/>
              </p:ext>
            </p:extLst>
          </p:nvPr>
        </p:nvPicPr>
        <p:blipFill>
          <a:blip r:embed="rIdNarrationIcon"/>
          <a:stretch>
            <a:fillRect/>
          </a:stretch>
        </p:blipFill>
        <p:spPr>
          <a:xfrm>
            <a:off x="-914400" y="-914400"/>
            <a:ext cx="91440" cy="9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5800466"/>
      </p:ext>
    </p:extLst>
  </p:cSld>
  <p:transition advClick="1" advTm="27233"/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0"/>
                  </p:st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6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B10267F-2FAE-4C6A-B815-AE7AD108F2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33375"/>
            <a:ext cx="11201400" cy="5467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4. The feasible step ends when x reaches zero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1456509-07D5-4C0B-B130-FCD6E29888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524000"/>
            <a:ext cx="48577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x = 1 − t ≥ 0 and t ≥ 0 require 0 ≤ t ≤</a:t>
            </a:r>
          </a:p>
          <a:p xmlns:a="http://schemas.openxmlformats.org/drawingml/2006/main">
            <a: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1.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E3A40D5-BF88-4F28-AA7C-6576AA778C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390775"/>
            <a:ext cx="4857750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At t = 1: (x,y,t) = (0,3,1), z = 10.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5BF81BA-538C-413B-8EC0-23B5E7C939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947988"/>
            <a:ext cx="48577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At t = 1.5, the same rule gives x =</a:t>
            </a:r>
          </a:p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−0.5.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7250AEE-8975-4426-A62C-757C038570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814763"/>
            <a:ext cx="48577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So z = 9 + t cannot be extrapolated</a:t>
            </a:r>
          </a:p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past t = 1.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AEF9D6C-55F7-47BD-88C7-53D802D499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681538"/>
            <a:ext cx="4857750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The basis must change when x leaves.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3BA1E71-51E7-4661-8138-CC0C056C0A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457950"/>
            <a:ext cx="10001250" cy="261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2105623 · Linear programming and duality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B632710-FD5E-478C-8650-B0B2570039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57950"/>
            <a:ext cx="571500" cy="261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64</a:t>
            </a:r>
          </a:p>
        </p:txBody>
      </p:sp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5125358-A503-47CD-A823-236F4F87D1F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16e6554d8074c06">
            <a:extLst>
              <a:ext uri="{96DAC541-7B7A-43D3-8B79-37D633B846F1}">
                <asvg:svgBlip xmlns:asvg="http://schemas.microsoft.com/office/drawing/2016/SVG/main" r:embed="Rea4a5549364f461d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5638800" y="1409700"/>
            <a:ext cx="6076950" cy="4552950"/>
          </a:xfrm>
          <a:prstGeom xmlns:a="http://schemas.openxmlformats.org/drawingml/2006/main" prst="rect">
            <a:avLst/>
          </a:prstGeom>
        </p:spPr>
      </p:pic>
      <p:pic xmlns:a="http://schemas.openxmlformats.org/drawingml/2006/main" xmlns:r="http://schemas.openxmlformats.org/officeDocument/2006/relationships">
        <p:nvPicPr>
          <p:cNvPr id="11" name="Narration slide 64" descr="English neural narration for slide 64">
            <a:hlinkClick action="ppaction://media"/>
          </p:cNvPr>
          <p:cNvPicPr>
            <a:picLocks noChangeAspect="1"/>
          </p:cNvPicPr>
          <p:nvPr>
            <a:audioFile r:link="rIdNarrationAudio"/>
            <p:extLst>
              <p:ext uri="{DAA4B4D4-6D71-4841-9C94-3DE7FCFB5A65}">
                <p14:media xmlns:p14="http://schemas.microsoft.com/office/powerpoint/2010/main" r:embed="rIdNarrationMedia"/>
              </p:ext>
            </p:extLst>
          </p:nvPr>
        </p:nvPicPr>
        <p:blipFill>
          <a:blip r:embed="rIdNarrationIcon"/>
          <a:stretch>
            <a:fillRect/>
          </a:stretch>
        </p:blipFill>
        <p:spPr>
          <a:xfrm>
            <a:off x="-914400" y="-914400"/>
            <a:ext cx="91440" cy="9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548986"/>
      </p:ext>
    </p:extLst>
  </p:cSld>
  <p:transition advClick="1" advTm="26133"/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0"/>
                  </p:st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6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055A4CA-9169-4E79-9B5D-F4FBD5FF99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33375"/>
            <a:ext cx="11201400" cy="5467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5. The new product invalidates the old certificate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8E63238-9FC7-4336-824E-9B7CE39CBF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524000"/>
            <a:ext cx="4857750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Max 3x + 2y + 4t; x,y,t ≥ 0.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C8814E9-B643-45C6-88FD-756BE0B1DB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081213"/>
            <a:ext cx="4857750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x+y+t ≤ 4; 2x+y+2t ≤ 5.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D498905-5381-4863-ADC4-80699E796A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638425"/>
            <a:ext cx="48577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Dual: u,v ≥ 0; u+2v ≥ 3; u+v ≥ 2;</a:t>
            </a:r>
          </a:p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u+2v ≥ 4.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5D976DF-9C1A-46F9-91E0-1A4623B5E9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505200"/>
            <a:ext cx="4857750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Old prices (1,1) fail: 3 &lt; 4 for t.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2E661C6-24BE-4668-B9BB-D3AADD3980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062413"/>
            <a:ext cx="4857750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So the old upper bound 9 is invalid.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3B308BF-A3E9-47D7-BF7D-61D5E088BC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457950"/>
            <a:ext cx="10001250" cy="261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2105623 · Linear programming and duality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F734A60-1288-42F1-9761-90D799E23D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57950"/>
            <a:ext cx="571500" cy="261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65</a:t>
            </a:r>
          </a:p>
        </p:txBody>
      </p:sp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B9717AA-9660-4FBC-A5F6-73D949EE071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24c35f134064028">
            <a:extLst>
              <a:ext uri="{96DAC541-7B7A-43D3-8B79-37D633B846F1}">
                <asvg:svgBlip xmlns:asvg="http://schemas.microsoft.com/office/drawing/2016/SVG/main" r:embed="R3f3c2209eef94768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5638800" y="1409700"/>
            <a:ext cx="6076950" cy="4552950"/>
          </a:xfrm>
          <a:prstGeom xmlns:a="http://schemas.openxmlformats.org/drawingml/2006/main" prst="rect">
            <a:avLst/>
          </a:prstGeom>
        </p:spPr>
      </p:pic>
      <p:pic xmlns:a="http://schemas.openxmlformats.org/drawingml/2006/main" xmlns:r="http://schemas.openxmlformats.org/officeDocument/2006/relationships">
        <p:nvPicPr>
          <p:cNvPr id="11" name="Narration slide 65" descr="English neural narration for slide 65">
            <a:hlinkClick action="ppaction://media"/>
          </p:cNvPr>
          <p:cNvPicPr>
            <a:picLocks noChangeAspect="1"/>
          </p:cNvPicPr>
          <p:nvPr>
            <a:audioFile r:link="rIdNarrationAudio"/>
            <p:extLst>
              <p:ext uri="{DAA4B4D4-6D71-4841-9C94-3DE7FCFB5A65}">
                <p14:media xmlns:p14="http://schemas.microsoft.com/office/powerpoint/2010/main" r:embed="rIdNarrationMedia"/>
              </p:ext>
            </p:extLst>
          </p:nvPr>
        </p:nvPicPr>
        <p:blipFill>
          <a:blip r:embed="rIdNarrationIcon"/>
          <a:stretch>
            <a:fillRect/>
          </a:stretch>
        </p:blipFill>
        <p:spPr>
          <a:xfrm>
            <a:off x="-914400" y="-914400"/>
            <a:ext cx="91440" cy="9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239221"/>
      </p:ext>
    </p:extLst>
  </p:cSld>
  <p:transition advClick="1" advTm="25267"/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0"/>
                  </p:st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6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260CEAE-3D89-4864-AC92-EB9CF91540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33375"/>
            <a:ext cx="11201400" cy="5467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6. Reoptimize and certify the new maximum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B8DEBAE-BF37-481E-994C-2A62031E8D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524000"/>
            <a:ext cx="4857750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Choose new dual prices (u,v) = (0,2).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65B3DB3-DF9B-4B0A-B08C-1FE00764B2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081213"/>
            <a:ext cx="48577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Resource values: x → 4 ≥ 3; y → 2; t →</a:t>
            </a:r>
          </a:p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4.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28D4C72-0C48-45E5-B7C8-E3470883C0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947988"/>
            <a:ext cx="48577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Every feasible plan has z ≤ 4u + 5v =</a:t>
            </a:r>
          </a:p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10.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E7CDD97-6FDC-49E0-9E70-D835C8093B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814763"/>
            <a:ext cx="4857750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Plan (0,3,1) attains 10, so it is optimal.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6A801D8-2FAF-4544-AFD3-772F9BC658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371975"/>
            <a:ext cx="4857750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New reduced costs (x,y,t) = (−1,0,0).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3D1B16C-F8FF-4000-8A77-C5CA9420E1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457950"/>
            <a:ext cx="10001250" cy="261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2105623 · Linear programming and duality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AC75C2C-3096-44B0-B186-1E368DB625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57950"/>
            <a:ext cx="571500" cy="261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66</a:t>
            </a:r>
          </a:p>
        </p:txBody>
      </p:sp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0BBF5D6-8D16-4C33-BC3A-5518DF32E64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ad5c3f82a6041a4">
            <a:extLst>
              <a:ext uri="{96DAC541-7B7A-43D3-8B79-37D633B846F1}">
                <asvg:svgBlip xmlns:asvg="http://schemas.microsoft.com/office/drawing/2016/SVG/main" r:embed="Rea952167b9d34a9a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5638800" y="1409700"/>
            <a:ext cx="6076950" cy="4552950"/>
          </a:xfrm>
          <a:prstGeom xmlns:a="http://schemas.openxmlformats.org/drawingml/2006/main" prst="rect">
            <a:avLst/>
          </a:prstGeom>
        </p:spPr>
      </p:pic>
      <p:pic xmlns:a="http://schemas.openxmlformats.org/drawingml/2006/main" xmlns:r="http://schemas.openxmlformats.org/officeDocument/2006/relationships">
        <p:nvPicPr>
          <p:cNvPr id="11" name="Narration slide 66" descr="English neural narration for slide 66">
            <a:hlinkClick action="ppaction://media"/>
          </p:cNvPr>
          <p:cNvPicPr>
            <a:picLocks noChangeAspect="1"/>
          </p:cNvPicPr>
          <p:nvPr>
            <a:audioFile r:link="rIdNarrationAudio"/>
            <p:extLst>
              <p:ext uri="{DAA4B4D4-6D71-4841-9C94-3DE7FCFB5A65}">
                <p14:media xmlns:p14="http://schemas.microsoft.com/office/powerpoint/2010/main" r:embed="rIdNarrationMedia"/>
              </p:ext>
            </p:extLst>
          </p:nvPr>
        </p:nvPicPr>
        <p:blipFill>
          <a:blip r:embed="rIdNarrationIcon"/>
          <a:stretch>
            <a:fillRect/>
          </a:stretch>
        </p:blipFill>
        <p:spPr>
          <a:xfrm>
            <a:off x="-914400" y="-914400"/>
            <a:ext cx="91440" cy="9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0017163"/>
      </p:ext>
    </p:extLst>
  </p:cSld>
  <p:transition advClick="1" advTm="26467"/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0"/>
                  </p:st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6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380327D-4B30-4E8D-8C90-6E720B3776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33375"/>
            <a:ext cx="11201400" cy="5467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7. More than one new production plan is optimal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E7F0F0C-D548-4554-B1D9-F8508BB5C0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524000"/>
            <a:ext cx="4857750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With x = 0: y+t ≤ 4 and y+2t ≤ 5.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5213453-EC51-4053-B229-9F69824EA7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081213"/>
            <a:ext cx="4857750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On y+2t = 5, profit 2y+4t = 10.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551C27D-07A1-4B0D-A821-D59FAB9DD1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638425"/>
            <a:ext cx="48577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Feasibility gives 1 ≤ t ≤ 2.5 and y =</a:t>
            </a:r>
          </a:p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5−2t.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EF042F9-7E6C-4CAB-974F-F18E3CCF98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505200"/>
            <a:ext cx="4857750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Examples: (0,3,1), (0,2,1.5), (0,0,2.5).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8F5B8A3-6A68-4016-A9C1-FB79B4B6F4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062413"/>
            <a:ext cx="48577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Beyond t=1, reallocate y; profit stays</a:t>
            </a:r>
          </a:p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at 10.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C75051C-E62C-4346-9693-399BDD0931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457950"/>
            <a:ext cx="10001250" cy="261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2105623 · Linear programming and duality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715F9D1-1C60-4318-B152-50CBB26031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57950"/>
            <a:ext cx="571500" cy="261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67</a:t>
            </a:r>
          </a:p>
        </p:txBody>
      </p:sp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CB189AD-DC15-4BFE-8AE5-50DC97543CC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7cbe5183d9f46a1">
            <a:extLst>
              <a:ext uri="{96DAC541-7B7A-43D3-8B79-37D633B846F1}">
                <asvg:svgBlip xmlns:asvg="http://schemas.microsoft.com/office/drawing/2016/SVG/main" r:embed="R0f32976725e8429a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5638800" y="1409700"/>
            <a:ext cx="6076950" cy="4552950"/>
          </a:xfrm>
          <a:prstGeom xmlns:a="http://schemas.openxmlformats.org/drawingml/2006/main" prst="rect">
            <a:avLst/>
          </a:prstGeom>
        </p:spPr>
      </p:pic>
      <p:pic xmlns:a="http://schemas.openxmlformats.org/drawingml/2006/main" xmlns:r="http://schemas.openxmlformats.org/officeDocument/2006/relationships">
        <p:nvPicPr>
          <p:cNvPr id="11" name="Narration slide 67" descr="English neural narration for slide 67">
            <a:hlinkClick action="ppaction://media"/>
          </p:cNvPr>
          <p:cNvPicPr>
            <a:picLocks noChangeAspect="1"/>
          </p:cNvPicPr>
          <p:nvPr>
            <a:audioFile r:link="rIdNarrationAudio"/>
            <p:extLst>
              <p:ext uri="{DAA4B4D4-6D71-4841-9C94-3DE7FCFB5A65}">
                <p14:media xmlns:p14="http://schemas.microsoft.com/office/powerpoint/2010/main" r:embed="rIdNarrationMedia"/>
              </p:ext>
            </p:extLst>
          </p:nvPr>
        </p:nvPicPr>
        <p:blipFill>
          <a:blip r:embed="rIdNarrationIcon"/>
          <a:stretch>
            <a:fillRect/>
          </a:stretch>
        </p:blipFill>
        <p:spPr>
          <a:xfrm>
            <a:off x="-914400" y="-914400"/>
            <a:ext cx="91440" cy="9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660090"/>
      </p:ext>
    </p:extLst>
  </p:cSld>
  <p:transition advClick="1" advTm="28933"/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0"/>
                  </p:st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6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4F3CBAE-9B77-4D00-95B0-3DCB36206D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33375"/>
            <a:ext cx="11201400" cy="5467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8. Compare three possible product contributions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C7164D0-A9CE-4F55-8517-0941459FDE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524000"/>
            <a:ext cx="4857750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Keep the new column fixed at (1,2).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0393EC6-D837-432E-AFAC-CFFD8F1490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081213"/>
            <a:ext cx="4857750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At old prices: c̄ₜ = cₜ − 3.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F460C38-4E98-4ACE-BA59-020741E9B6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638425"/>
            <a:ext cx="4857750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cₜ = 2: c̄ₜ = −1; optimal t = 0, z* = 9.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EC46033-EB4B-4FB3-8F3A-5EB7474C1D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195638"/>
            <a:ext cx="48577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cₜ = 3: c̄ₜ = 0; feasible exchange keeps</a:t>
            </a:r>
          </a:p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z* = 9.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E7176E3-69B2-4A93-ADB6-B8ED1561DE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062413"/>
            <a:ext cx="4857750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cₜ = 4: c̄ₜ = +1; reoptimize to z* = 10.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F73C728-2EF6-43D7-A600-F5B2FD55C6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457950"/>
            <a:ext cx="10001250" cy="261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2105623 · Linear programming and duality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C456823-2172-46B3-9D44-0D81F0EC3F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57950"/>
            <a:ext cx="571500" cy="261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68</a:t>
            </a:r>
          </a:p>
        </p:txBody>
      </p:sp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3067F39-DDD4-4F72-804C-6DF552862AB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4fdeee6e9fd4241">
            <a:extLst>
              <a:ext uri="{96DAC541-7B7A-43D3-8B79-37D633B846F1}">
                <asvg:svgBlip xmlns:asvg="http://schemas.microsoft.com/office/drawing/2016/SVG/main" r:embed="R98bb5cc4e7354122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5638800" y="1409700"/>
            <a:ext cx="6076950" cy="4552950"/>
          </a:xfrm>
          <a:prstGeom xmlns:a="http://schemas.openxmlformats.org/drawingml/2006/main" prst="rect">
            <a:avLst/>
          </a:prstGeom>
        </p:spPr>
      </p:pic>
      <p:pic xmlns:a="http://schemas.openxmlformats.org/drawingml/2006/main" xmlns:r="http://schemas.openxmlformats.org/officeDocument/2006/relationships">
        <p:nvPicPr>
          <p:cNvPr id="11" name="Narration slide 68" descr="English neural narration for slide 68">
            <a:hlinkClick action="ppaction://media"/>
          </p:cNvPr>
          <p:cNvPicPr>
            <a:picLocks noChangeAspect="1"/>
          </p:cNvPicPr>
          <p:nvPr>
            <a:audioFile r:link="rIdNarrationAudio"/>
            <p:extLst>
              <p:ext uri="{DAA4B4D4-6D71-4841-9C94-3DE7FCFB5A65}">
                <p14:media xmlns:p14="http://schemas.microsoft.com/office/powerpoint/2010/main" r:embed="rIdNarrationMedia"/>
              </p:ext>
            </p:extLst>
          </p:nvPr>
        </p:nvPicPr>
        <p:blipFill>
          <a:blip r:embed="rIdNarrationIcon"/>
          <a:stretch>
            <a:fillRect/>
          </a:stretch>
        </p:blipFill>
        <p:spPr>
          <a:xfrm>
            <a:off x="-914400" y="-914400"/>
            <a:ext cx="91440" cy="9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2465628"/>
      </p:ext>
    </p:extLst>
  </p:cSld>
  <p:transition advClick="1" advTm="30167"/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0"/>
                  </p:st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6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48B68A8-813D-4458-9BC7-023786F2BC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33375"/>
            <a:ext cx="11201400" cy="5467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9. A reduced-cost decision checklist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5D403B0-E600-498C-A351-F0E6D8C03A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524000"/>
            <a:ext cx="4857750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For max: c̄ⱼ = cⱼ − aⱼᵀπ, where π = (u,v).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0C4A48A-74B1-4FBD-876C-11AD6F1097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081213"/>
            <a:ext cx="48577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1. Price the column at the current dual</a:t>
            </a:r>
          </a:p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prices.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D0EEF7B-B705-4D40-BD8E-AA01B333FD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947988"/>
            <a:ext cx="4857750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2. Check a feasible step and its limit.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13F27B0-8AC1-47DA-AB2D-60B40C3CB2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505200"/>
            <a:ext cx="48577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3. Reoptimize; check a new dual</a:t>
            </a:r>
          </a:p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certificate.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98FC332-41DB-47B2-86F7-19AA2C304F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371975"/>
            <a:ext cx="48577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For nonbasic variables at lower bounds:</a:t>
            </a:r>
          </a:p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max c̄≤0; min c̄≥0 at an optimal basis.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71EBCF2-EE71-452E-84B3-E8D3B2EB4D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457950"/>
            <a:ext cx="10001250" cy="261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2105623 · Linear programming and duality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B6E24C2-B4A9-4EE9-8A3B-D26E69F740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57950"/>
            <a:ext cx="571500" cy="261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69</a:t>
            </a:r>
          </a:p>
        </p:txBody>
      </p:sp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50C528B-31F7-452B-9817-879F9C855B3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913b918d42a41b9">
            <a:extLst>
              <a:ext uri="{96DAC541-7B7A-43D3-8B79-37D633B846F1}">
                <asvg:svgBlip xmlns:asvg="http://schemas.microsoft.com/office/drawing/2016/SVG/main" r:embed="R4d3af95b6abe45e8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5638800" y="1409700"/>
            <a:ext cx="6076950" cy="4552950"/>
          </a:xfrm>
          <a:prstGeom xmlns:a="http://schemas.openxmlformats.org/drawingml/2006/main" prst="rect">
            <a:avLst/>
          </a:prstGeom>
        </p:spPr>
      </p:pic>
      <p:pic xmlns:a="http://schemas.openxmlformats.org/drawingml/2006/main" xmlns:r="http://schemas.openxmlformats.org/officeDocument/2006/relationships">
        <p:nvPicPr>
          <p:cNvPr id="11" name="Narration slide 69" descr="English neural narration for slide 69">
            <a:hlinkClick action="ppaction://media"/>
          </p:cNvPr>
          <p:cNvPicPr>
            <a:picLocks noChangeAspect="1"/>
          </p:cNvPicPr>
          <p:nvPr>
            <a:audioFile r:link="rIdNarrationAudio"/>
            <p:extLst>
              <p:ext uri="{DAA4B4D4-6D71-4841-9C94-3DE7FCFB5A65}">
                <p14:media xmlns:p14="http://schemas.microsoft.com/office/powerpoint/2010/main" r:embed="rIdNarrationMedia"/>
              </p:ext>
            </p:extLst>
          </p:nvPr>
        </p:nvPicPr>
        <p:blipFill>
          <a:blip r:embed="rIdNarrationIcon"/>
          <a:stretch>
            <a:fillRect/>
          </a:stretch>
        </p:blipFill>
        <p:spPr>
          <a:xfrm>
            <a:off x="-914400" y="-914400"/>
            <a:ext cx="91440" cy="9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9909700"/>
      </p:ext>
    </p:extLst>
  </p:cSld>
  <p:transition advClick="1" advTm="28267"/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0"/>
                  </p:st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7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C3ACB50-F52C-4817-A71F-601805027D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33375"/>
            <a:ext cx="11201400" cy="5467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1. Send a minimization model to SciPy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DCA5771-3EA5-47FC-9AB3-BFDB3FFBF8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524000"/>
            <a:ext cx="48577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Return to the original LP; no new</a:t>
            </a:r>
          </a:p>
          <a:p xmlns:a="http://schemas.openxmlformats.org/drawingml/2006/main">
            <a: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product t.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FD14A31-41C6-4329-ADB1-4007A36692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390775"/>
            <a:ext cx="48577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Max z = 3x+2y becomes min F =</a:t>
            </a:r>
          </a:p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−3x−2y.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D5A6BA5-56D4-4E4C-9BF3-E09F46CFF3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257550"/>
            <a:ext cx="4857750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c = [−3, −2]; A = [[1,1], [2,1]].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F75D7F7-7CAD-4BFA-B43A-696CDB4658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814763"/>
            <a:ext cx="4857750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b = [4,5]; default bounds: (0,None).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6EB475C-9D86-4F4A-90E7-6D4BE2F5D4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371975"/>
            <a:ext cx="48577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linprog(c, A_ub=A, b_ub=b,</a:t>
            </a:r>
          </a:p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method="highs")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6EBA090-39B2-410A-99B7-279C14F04D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457950"/>
            <a:ext cx="10001250" cy="261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2105623 · Linear programming and duality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9F57695-CF0F-4C52-AD7B-BC15260869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57950"/>
            <a:ext cx="571500" cy="261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70</a:t>
            </a:r>
          </a:p>
        </p:txBody>
      </p:sp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68FCB93-A8A2-46E2-84B3-F1E1A58AFCE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74846d878e24c86">
            <a:extLst>
              <a:ext uri="{96DAC541-7B7A-43D3-8B79-37D633B846F1}">
                <asvg:svgBlip xmlns:asvg="http://schemas.microsoft.com/office/drawing/2016/SVG/main" r:embed="R1d3cfafe95bb466f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5638800" y="1409700"/>
            <a:ext cx="6076950" cy="4552950"/>
          </a:xfrm>
          <a:prstGeom xmlns:a="http://schemas.openxmlformats.org/drawingml/2006/main" prst="rect">
            <a:avLst/>
          </a:prstGeom>
        </p:spPr>
      </p:pic>
      <p:pic xmlns:a="http://schemas.openxmlformats.org/drawingml/2006/main" xmlns:r="http://schemas.openxmlformats.org/officeDocument/2006/relationships">
        <p:nvPicPr>
          <p:cNvPr id="11" name="Narration slide 70" descr="English neural narration for slide 70">
            <a:hlinkClick action="ppaction://media"/>
          </p:cNvPr>
          <p:cNvPicPr>
            <a:picLocks noChangeAspect="1"/>
          </p:cNvPicPr>
          <p:nvPr>
            <a:audioFile r:link="rIdNarrationAudio"/>
            <p:extLst>
              <p:ext uri="{DAA4B4D4-6D71-4841-9C94-3DE7FCFB5A65}">
                <p14:media xmlns:p14="http://schemas.microsoft.com/office/powerpoint/2010/main" r:embed="rIdNarrationMedia"/>
              </p:ext>
            </p:extLst>
          </p:nvPr>
        </p:nvPicPr>
        <p:blipFill>
          <a:blip r:embed="rIdNarrationIcon"/>
          <a:stretch>
            <a:fillRect/>
          </a:stretch>
        </p:blipFill>
        <p:spPr>
          <a:xfrm>
            <a:off x="-914400" y="-914400"/>
            <a:ext cx="91440" cy="9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2979798"/>
      </p:ext>
    </p:extLst>
  </p:cSld>
  <p:transition advClick="1" advTm="29667"/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0"/>
                  </p:st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7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C91E01D-82BB-4BB1-9ADC-D8FB3DDEB1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33375"/>
            <a:ext cx="11201400" cy="5467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2. Read the actual solver output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4C6C9A8-07AB-48B1-B52C-6AF62A2A77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657725"/>
            <a:ext cx="10972800" cy="6457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7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Return to the original two-product LP. SciPy minimizes −3x−2y; max-profit shadow prices =</a:t>
            </a:r>
          </a:p>
          <a:p xmlns:a="http://schemas.openxmlformats.org/drawingml/2006/main">
            <a:pPr>
              <a:defRPr sz="17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−marginals = (1,1).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7A6CCB4-612A-4B6A-A5C6-9730007A78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379720"/>
            <a:ext cx="10972800" cy="36099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7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Check status, feasibility, objective, and a small RHS change.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EF2011D-8202-4F83-93AF-2000933290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457950"/>
            <a:ext cx="10001250" cy="261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2105623 · Linear programming and duality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97A9C46-37C3-4BD6-A9EB-15AF731154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57950"/>
            <a:ext cx="571500" cy="261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71</a:t>
            </a:r>
          </a:p>
        </p:txBody>
      </p:sp>
      <p:graphicFrame>
        <p:nvGraphicFrame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577532E-8626-4756-848A-166D257BB0CF}"/>
              </a:ext>
            </a:extLst>
          </p:cNvPr>
          <p:cNvGraphicFramePr/>
          <p:nvPr/>
        </p:nvGraphicFramePr>
        <p:xfrm>
          <a:off xmlns:a="http://schemas.openxmlformats.org/drawingml/2006/main" x="590550" y="1381125"/>
          <a:ext xmlns:a="http://schemas.openxmlformats.org/drawingml/2006/main" cx="10972800" cy="30861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857500"/>
                <a:gridCol w="2286000"/>
                <a:gridCol w="5829300"/>
              </a:tblGrid>
              <a:tr h="514350">
                <a:tc>
                  <a:txBody>
                    <a:bodyPr/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Output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5DEDC"/>
                      </a:solidFill>
                      <a:prstDash val="solid"/>
                    </a:lnL>
                    <a:lnR w="9525">
                      <a:solidFill>
                        <a:srgbClr val="D5DEDC"/>
                      </a:solidFill>
                      <a:prstDash val="solid"/>
                    </a:lnR>
                    <a:lnT w="9525">
                      <a:solidFill>
                        <a:srgbClr val="D5DEDC"/>
                      </a:solidFill>
                      <a:prstDash val="solid"/>
                    </a:lnT>
                    <a:lnB w="9525">
                      <a:solidFill>
                        <a:srgbClr val="D5DEDC"/>
                      </a:solidFill>
                      <a:prstDash val="solid"/>
                    </a:lnB>
                    <a:solidFill>
                      <a:srgbClr val="0F6E6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Expected value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5DEDC"/>
                      </a:solidFill>
                      <a:prstDash val="solid"/>
                    </a:lnR>
                    <a:lnT w="9525">
                      <a:solidFill>
                        <a:srgbClr val="D5DEDC"/>
                      </a:solidFill>
                      <a:prstDash val="solid"/>
                    </a:lnT>
                    <a:lnB w="9525">
                      <a:solidFill>
                        <a:srgbClr val="D5DEDC"/>
                      </a:solidFill>
                      <a:prstDash val="solid"/>
                    </a:lnB>
                    <a:solidFill>
                      <a:srgbClr val="0F6E6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Meaning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5DEDC"/>
                      </a:solidFill>
                      <a:prstDash val="solid"/>
                    </a:lnR>
                    <a:lnT w="9525">
                      <a:solidFill>
                        <a:srgbClr val="D5DEDC"/>
                      </a:solidFill>
                      <a:prstDash val="solid"/>
                    </a:lnT>
                    <a:lnB w="9525">
                      <a:solidFill>
                        <a:srgbClr val="D5DEDC"/>
                      </a:solidFill>
                      <a:prstDash val="solid"/>
                    </a:lnB>
                    <a:solidFill>
                      <a:srgbClr val="0F6E6B"/>
                    </a:solidFill>
                  </a:tcPr>
                </a:tc>
              </a:tr>
              <a:tr h="514350"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333F4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success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5DEDC"/>
                      </a:solidFill>
                      <a:prstDash val="solid"/>
                    </a:lnL>
                    <a:lnR w="9525">
                      <a:solidFill>
                        <a:srgbClr val="D5DEDC"/>
                      </a:solidFill>
                      <a:prstDash val="solid"/>
                    </a:lnR>
                    <a:lnB w="9525">
                      <a:solidFill>
                        <a:srgbClr val="D5DED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333F4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True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5DEDC"/>
                      </a:solidFill>
                      <a:prstDash val="solid"/>
                    </a:lnR>
                    <a:lnB w="9525">
                      <a:solidFill>
                        <a:srgbClr val="D5DED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333F4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Optimal termination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5DEDC"/>
                      </a:solidFill>
                      <a:prstDash val="solid"/>
                    </a:lnR>
                    <a:lnB w="9525">
                      <a:solidFill>
                        <a:srgbClr val="D5DED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14350"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333F4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x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5DEDC"/>
                      </a:solidFill>
                      <a:prstDash val="solid"/>
                    </a:lnL>
                    <a:lnR w="9525">
                      <a:solidFill>
                        <a:srgbClr val="D5DEDC"/>
                      </a:solidFill>
                      <a:prstDash val="solid"/>
                    </a:lnR>
                    <a:lnB w="9525">
                      <a:solidFill>
                        <a:srgbClr val="D5DEDC"/>
                      </a:solidFill>
                      <a:prstDash val="solid"/>
                    </a:lnB>
                    <a:solidFill>
                      <a:srgbClr val="F1F5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333F4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[1, 3]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5DEDC"/>
                      </a:solidFill>
                      <a:prstDash val="solid"/>
                    </a:lnR>
                    <a:lnB w="9525">
                      <a:solidFill>
                        <a:srgbClr val="D5DEDC"/>
                      </a:solidFill>
                      <a:prstDash val="solid"/>
                    </a:lnB>
                    <a:solidFill>
                      <a:srgbClr val="F1F5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333F4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Production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5DEDC"/>
                      </a:solidFill>
                      <a:prstDash val="solid"/>
                    </a:lnR>
                    <a:lnB w="9525">
                      <a:solidFill>
                        <a:srgbClr val="D5DEDC"/>
                      </a:solidFill>
                      <a:prstDash val="solid"/>
                    </a:lnB>
                    <a:solidFill>
                      <a:srgbClr val="F1F5F4"/>
                    </a:solidFill>
                  </a:tcPr>
                </a:tc>
              </a:tr>
              <a:tr h="514350"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333F4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fun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5DEDC"/>
                      </a:solidFill>
                      <a:prstDash val="solid"/>
                    </a:lnL>
                    <a:lnR w="9525">
                      <a:solidFill>
                        <a:srgbClr val="D5DEDC"/>
                      </a:solidFill>
                      <a:prstDash val="solid"/>
                    </a:lnR>
                    <a:lnB w="9525">
                      <a:solidFill>
                        <a:srgbClr val="D5DED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333F4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−9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5DEDC"/>
                      </a:solidFill>
                      <a:prstDash val="solid"/>
                    </a:lnR>
                    <a:lnB w="9525">
                      <a:solidFill>
                        <a:srgbClr val="D5DED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333F4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Minimized negative contribution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5DEDC"/>
                      </a:solidFill>
                      <a:prstDash val="solid"/>
                    </a:lnR>
                    <a:lnB w="9525">
                      <a:solidFill>
                        <a:srgbClr val="D5DED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14350"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333F4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ineqlin.residual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5DEDC"/>
                      </a:solidFill>
                      <a:prstDash val="solid"/>
                    </a:lnL>
                    <a:lnR w="9525">
                      <a:solidFill>
                        <a:srgbClr val="D5DEDC"/>
                      </a:solidFill>
                      <a:prstDash val="solid"/>
                    </a:lnR>
                    <a:lnB w="9525">
                      <a:solidFill>
                        <a:srgbClr val="D5DEDC"/>
                      </a:solidFill>
                      <a:prstDash val="solid"/>
                    </a:lnB>
                    <a:solidFill>
                      <a:srgbClr val="F1F5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333F4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[0, 0]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5DEDC"/>
                      </a:solidFill>
                      <a:prstDash val="solid"/>
                    </a:lnR>
                    <a:lnB w="9525">
                      <a:solidFill>
                        <a:srgbClr val="D5DEDC"/>
                      </a:solidFill>
                      <a:prstDash val="solid"/>
                    </a:lnB>
                    <a:solidFill>
                      <a:srgbClr val="F1F5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333F4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Unused capacity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5DEDC"/>
                      </a:solidFill>
                      <a:prstDash val="solid"/>
                    </a:lnR>
                    <a:lnB w="9525">
                      <a:solidFill>
                        <a:srgbClr val="D5DEDC"/>
                      </a:solidFill>
                      <a:prstDash val="solid"/>
                    </a:lnB>
                    <a:solidFill>
                      <a:srgbClr val="F1F5F4"/>
                    </a:solidFill>
                  </a:tcPr>
                </a:tc>
              </a:tr>
              <a:tr h="514350"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333F4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ineqlin.marginals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5DEDC"/>
                      </a:solidFill>
                      <a:prstDash val="solid"/>
                    </a:lnL>
                    <a:lnR w="9525">
                      <a:solidFill>
                        <a:srgbClr val="D5DEDC"/>
                      </a:solidFill>
                      <a:prstDash val="solid"/>
                    </a:lnR>
                    <a:lnB w="9525">
                      <a:solidFill>
                        <a:srgbClr val="D5DED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333F4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[−1, −1]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5DEDC"/>
                      </a:solidFill>
                      <a:prstDash val="solid"/>
                    </a:lnR>
                    <a:lnB w="9525">
                      <a:solidFill>
                        <a:srgbClr val="D5DED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0">
                          <a:solidFill>
                            <a:srgbClr val="333F4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Sensitivity of the minimized objective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5DEDC"/>
                      </a:solidFill>
                      <a:prstDash val="solid"/>
                    </a:lnR>
                    <a:lnB w="9525">
                      <a:solidFill>
                        <a:srgbClr val="D5DED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pic xmlns:a="http://schemas.openxmlformats.org/drawingml/2006/main" xmlns:r="http://schemas.openxmlformats.org/officeDocument/2006/relationships">
        <p:nvPicPr>
          <p:cNvPr id="8" name="Narration slide 71" descr="English neural narration for slide 71">
            <a:hlinkClick action="ppaction://media"/>
          </p:cNvPr>
          <p:cNvPicPr>
            <a:picLocks noChangeAspect="1"/>
          </p:cNvPicPr>
          <p:nvPr>
            <a:audioFile r:link="rIdNarrationAudio"/>
            <p:extLst>
              <p:ext uri="{DAA4B4D4-6D71-4841-9C94-3DE7FCFB5A65}">
                <p14:media xmlns:p14="http://schemas.microsoft.com/office/powerpoint/2010/main" r:embed="rIdNarrationMedia"/>
              </p:ext>
            </p:extLst>
          </p:nvPr>
        </p:nvPicPr>
        <p:blipFill>
          <a:blip r:embed="rIdNarrationIcon"/>
          <a:stretch>
            <a:fillRect/>
          </a:stretch>
        </p:blipFill>
        <p:spPr>
          <a:xfrm>
            <a:off x="-914400" y="-914400"/>
            <a:ext cx="91440" cy="9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604769"/>
      </p:ext>
    </p:extLst>
  </p:cSld>
  <p:transition advClick="1" advTm="29900"/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0"/>
                  </p:st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7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552DCBD-823C-4453-88DF-0FF9920BED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33375"/>
            <a:ext cx="11201400" cy="5467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3. Derive the sign instead of memorizing it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1E77186-E970-426A-A577-9E9A79DDC0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524000"/>
            <a:ext cx="4857750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Where F* is differentiable: mᵢ = ∂F*/∂bᵢ.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CC4F153-9B9B-43CF-9BEC-6DC4B83ADC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081213"/>
            <a:ext cx="4857750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Since z*(b) = −F*(b): ∂z*/∂bᵢ = −mᵢ.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F60FF46-FC5F-4A39-B3F0-188ED11383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638425"/>
            <a:ext cx="4857750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Here m = (−1,−1), so (u,v) = (1,1).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1255F4B-2B56-4005-BBE8-C62397FD25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195638"/>
            <a:ext cx="48577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Extra capacity lowers F* and raises</a:t>
            </a:r>
          </a:p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profit z*.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ADA969C-7120-44A8-A054-6D2DA36EEE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062413"/>
            <a:ext cx="48577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Units: $100 of profit per extra capacity</a:t>
            </a:r>
          </a:p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unit.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02976C6-B9AA-4556-ADD2-EA6491B93A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457950"/>
            <a:ext cx="10001250" cy="261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2105623 · Linear programming and duality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450E211-A384-494C-8473-C75B729467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57950"/>
            <a:ext cx="571500" cy="261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72</a:t>
            </a:r>
          </a:p>
        </p:txBody>
      </p:sp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CEBD002-6390-4E54-81FA-90E656DD8A8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ecd88a333a240d9">
            <a:extLst>
              <a:ext uri="{96DAC541-7B7A-43D3-8B79-37D633B846F1}">
                <asvg:svgBlip xmlns:asvg="http://schemas.microsoft.com/office/drawing/2016/SVG/main" r:embed="R0b20e710cafa4742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5638800" y="1409700"/>
            <a:ext cx="6076950" cy="4552950"/>
          </a:xfrm>
          <a:prstGeom xmlns:a="http://schemas.openxmlformats.org/drawingml/2006/main" prst="rect">
            <a:avLst/>
          </a:prstGeom>
        </p:spPr>
      </p:pic>
      <p:pic xmlns:a="http://schemas.openxmlformats.org/drawingml/2006/main" xmlns:r="http://schemas.openxmlformats.org/officeDocument/2006/relationships">
        <p:nvPicPr>
          <p:cNvPr id="11" name="Narration slide 72" descr="English neural narration for slide 72">
            <a:hlinkClick action="ppaction://media"/>
          </p:cNvPr>
          <p:cNvPicPr>
            <a:picLocks noChangeAspect="1"/>
          </p:cNvPicPr>
          <p:nvPr>
            <a:audioFile r:link="rIdNarrationAudio"/>
            <p:extLst>
              <p:ext uri="{DAA4B4D4-6D71-4841-9C94-3DE7FCFB5A65}">
                <p14:media xmlns:p14="http://schemas.microsoft.com/office/powerpoint/2010/main" r:embed="rIdNarrationMedia"/>
              </p:ext>
            </p:extLst>
          </p:nvPr>
        </p:nvPicPr>
        <p:blipFill>
          <a:blip r:embed="rIdNarrationIcon"/>
          <a:stretch>
            <a:fillRect/>
          </a:stretch>
        </p:blipFill>
        <p:spPr>
          <a:xfrm>
            <a:off x="-914400" y="-914400"/>
            <a:ext cx="91440" cy="9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7913955"/>
      </p:ext>
    </p:extLst>
  </p:cSld>
  <p:transition advClick="1" advTm="30667"/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0"/>
                  </p:st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7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BA8781B-AC59-46D4-B6BE-5711905026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33375"/>
            <a:ext cx="11201400" cy="5467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4. Verify resource 1 with a small perturbation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A864B78-F1C4-4F06-9516-2BE45E8903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524000"/>
            <a:ext cx="4857750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Change only b₁: 4 → 4.1; keep b₂ = 5.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31F930D-23F4-4743-8892-9D5D5D293B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081213"/>
            <a:ext cx="4857750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Prediction: ΔF* = (−1)(0.1) = −0.1.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2A1F220-07B2-48B0-8C04-6745DEA3E2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638425"/>
            <a:ext cx="4857750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Rerun: (x,y) = (0.9,3.2), F* = −9.1.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47C5B09-C977-4552-9A10-D2B125502D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195638"/>
            <a:ext cx="4857750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Profit: 9 → 9.1, a gain of $10/day.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053D836-2E06-4486-A490-18BA4F01D6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752850"/>
            <a:ext cx="4857750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(−9.1+9)/0.1 = −1; (9.1−9)/0.1 = +1.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EA7CAAC-37A9-4047-9C3A-22126CCE99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457950"/>
            <a:ext cx="10001250" cy="261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2105623 · Linear programming and duality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5CE6C6F-F1ED-461C-A0D6-34F0B34462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57950"/>
            <a:ext cx="571500" cy="261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73</a:t>
            </a:r>
          </a:p>
        </p:txBody>
      </p:sp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AA80FDF-7470-44CF-AC2B-4C8D243E7EB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d646b6f04a5438c">
            <a:extLst>
              <a:ext uri="{96DAC541-7B7A-43D3-8B79-37D633B846F1}">
                <asvg:svgBlip xmlns:asvg="http://schemas.microsoft.com/office/drawing/2016/SVG/main" r:embed="R41d5cd655a794b81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5638800" y="1409700"/>
            <a:ext cx="6076950" cy="4552950"/>
          </a:xfrm>
          <a:prstGeom xmlns:a="http://schemas.openxmlformats.org/drawingml/2006/main" prst="rect">
            <a:avLst/>
          </a:prstGeom>
        </p:spPr>
      </p:pic>
      <p:pic xmlns:a="http://schemas.openxmlformats.org/drawingml/2006/main" xmlns:r="http://schemas.openxmlformats.org/officeDocument/2006/relationships">
        <p:nvPicPr>
          <p:cNvPr id="11" name="Narration slide 73" descr="English neural narration for slide 73">
            <a:hlinkClick action="ppaction://media"/>
          </p:cNvPr>
          <p:cNvPicPr>
            <a:picLocks noChangeAspect="1"/>
          </p:cNvPicPr>
          <p:nvPr>
            <a:audioFile r:link="rIdNarrationAudio"/>
            <p:extLst>
              <p:ext uri="{DAA4B4D4-6D71-4841-9C94-3DE7FCFB5A65}">
                <p14:media xmlns:p14="http://schemas.microsoft.com/office/powerpoint/2010/main" r:embed="rIdNarrationMedia"/>
              </p:ext>
            </p:extLst>
          </p:nvPr>
        </p:nvPicPr>
        <p:blipFill>
          <a:blip r:embed="rIdNarrationIcon"/>
          <a:stretch>
            <a:fillRect/>
          </a:stretch>
        </p:blipFill>
        <p:spPr>
          <a:xfrm>
            <a:off x="-914400" y="-914400"/>
            <a:ext cx="91440" cy="9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643538"/>
      </p:ext>
    </p:extLst>
  </p:cSld>
  <p:transition advClick="1" advTm="29200"/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0"/>
                  </p:st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7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D6B57D6-0304-47DD-A17A-919F76C2CA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33375"/>
            <a:ext cx="11201400" cy="5467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5. Verify resource 2 independently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E3C2F82-A867-45BC-A86A-979EE357AE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524000"/>
            <a:ext cx="4857750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Reset b₁ = 4; change only b₂: 5 → 5.1.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9665085-B902-48D3-811D-512391C6E4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081213"/>
            <a:ext cx="4857750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Rerun: (x,y) = (1.1,2.9), F* = −9.1.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B158791-A728-417F-A75A-FB1573FE4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638425"/>
            <a:ext cx="48577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Resource use: 1.1+2.9=4;</a:t>
            </a:r>
          </a:p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2(1.1)+2.9=5.1.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5485562-1608-4934-AEC4-B80CC345EE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505200"/>
            <a:ext cx="4857750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ΔF*/0.1 = −1; Δz*/0.1 = +1.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C392E6E-9BFB-46F5-A388-C826885B14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062413"/>
            <a:ext cx="48577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Rows of ineqlin.marginals follow rows</a:t>
            </a:r>
          </a:p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of A_ub.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FE0BA4F-7AE2-4918-A6D3-9C7C2C256D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457950"/>
            <a:ext cx="10001250" cy="261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2105623 · Linear programming and duality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3137761-9DEE-419A-8512-EC012D4AE1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57950"/>
            <a:ext cx="571500" cy="261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74</a:t>
            </a:r>
          </a:p>
        </p:txBody>
      </p:sp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B230E9F-A82E-434D-9A05-EE205DC77DC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ba05f2a0df74416">
            <a:extLst>
              <a:ext uri="{96DAC541-7B7A-43D3-8B79-37D633B846F1}">
                <asvg:svgBlip xmlns:asvg="http://schemas.microsoft.com/office/drawing/2016/SVG/main" r:embed="R1e8aff74ada24b2b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5638800" y="1409700"/>
            <a:ext cx="6076950" cy="4552950"/>
          </a:xfrm>
          <a:prstGeom xmlns:a="http://schemas.openxmlformats.org/drawingml/2006/main" prst="rect">
            <a:avLst/>
          </a:prstGeom>
        </p:spPr>
      </p:pic>
      <p:pic xmlns:a="http://schemas.openxmlformats.org/drawingml/2006/main" xmlns:r="http://schemas.openxmlformats.org/officeDocument/2006/relationships">
        <p:nvPicPr>
          <p:cNvPr id="11" name="Narration slide 74" descr="English neural narration for slide 74">
            <a:hlinkClick action="ppaction://media"/>
          </p:cNvPr>
          <p:cNvPicPr>
            <a:picLocks noChangeAspect="1"/>
          </p:cNvPicPr>
          <p:nvPr>
            <a:audioFile r:link="rIdNarrationAudio"/>
            <p:extLst>
              <p:ext uri="{DAA4B4D4-6D71-4841-9C94-3DE7FCFB5A65}">
                <p14:media xmlns:p14="http://schemas.microsoft.com/office/powerpoint/2010/main" r:embed="rIdNarrationMedia"/>
              </p:ext>
            </p:extLst>
          </p:nvPr>
        </p:nvPicPr>
        <p:blipFill>
          <a:blip r:embed="rIdNarrationIcon"/>
          <a:stretch>
            <a:fillRect/>
          </a:stretch>
        </p:blipFill>
        <p:spPr>
          <a:xfrm>
            <a:off x="-914400" y="-914400"/>
            <a:ext cx="91440" cy="9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6614364"/>
      </p:ext>
    </p:extLst>
  </p:cSld>
  <p:transition advClick="1" advTm="28967"/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0"/>
                  </p:st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7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DEE93F4-1E90-4F75-91B7-A024F01F7E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33375"/>
            <a:ext cx="11201400" cy="5467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6. A marginal is not a global prediction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AE0DFC8-F163-4E88-80EF-A028433164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524000"/>
            <a:ext cx="48577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Old prices apply for 2.5 ≤ b₁ ≤ 5</a:t>
            </a:r>
          </a:p>
          <a:p xmlns:a="http://schemas.openxmlformats.org/drawingml/2006/main">
            <a: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(b₂=5).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AAE31B7-9E6E-4CA1-B1BA-23DDE67088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390775"/>
            <a:ext cx="48577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From b₁=4 to 6, the old rule predicts</a:t>
            </a:r>
          </a:p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z*=11.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14AA7BE-4616-436B-B785-29866354D2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257550"/>
            <a:ext cx="4857750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Rerun at b₁=6: (x,y)=(0,5), z*=10.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A10E87A-EB36-4D5D-9E52-1F62C00695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814763"/>
            <a:ext cx="4857750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Residuals = (1,0); marginals = (0,−2).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52B3B96-CEF7-4F8C-A4DA-C2C4F3B7D0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371975"/>
            <a:ext cx="4857750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New profit shadow prices are (0,2).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716DDDC-3177-4F6B-B29E-A5E52BD6F9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457950"/>
            <a:ext cx="10001250" cy="261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2105623 · Linear programming and duality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17436C7-B2B2-4085-BE84-A6EBDB3EFF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57950"/>
            <a:ext cx="571500" cy="261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75</a:t>
            </a:r>
          </a:p>
        </p:txBody>
      </p:sp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C2FECCB-D4DE-423F-90EC-6D968D0D946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8140d64564d4205">
            <a:extLst>
              <a:ext uri="{96DAC541-7B7A-43D3-8B79-37D633B846F1}">
                <asvg:svgBlip xmlns:asvg="http://schemas.microsoft.com/office/drawing/2016/SVG/main" r:embed="R33b98fbff54648d8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5638800" y="1409700"/>
            <a:ext cx="6076950" cy="4552950"/>
          </a:xfrm>
          <a:prstGeom xmlns:a="http://schemas.openxmlformats.org/drawingml/2006/main" prst="rect">
            <a:avLst/>
          </a:prstGeom>
        </p:spPr>
      </p:pic>
      <p:pic xmlns:a="http://schemas.openxmlformats.org/drawingml/2006/main" xmlns:r="http://schemas.openxmlformats.org/officeDocument/2006/relationships">
        <p:nvPicPr>
          <p:cNvPr id="11" name="Narration slide 75" descr="English neural narration for slide 75">
            <a:hlinkClick action="ppaction://media"/>
          </p:cNvPr>
          <p:cNvPicPr>
            <a:picLocks noChangeAspect="1"/>
          </p:cNvPicPr>
          <p:nvPr>
            <a:audioFile r:link="rIdNarrationAudio"/>
            <p:extLst>
              <p:ext uri="{DAA4B4D4-6D71-4841-9C94-3DE7FCFB5A65}">
                <p14:media xmlns:p14="http://schemas.microsoft.com/office/powerpoint/2010/main" r:embed="rIdNarrationMedia"/>
              </p:ext>
            </p:extLst>
          </p:nvPr>
        </p:nvPicPr>
        <p:blipFill>
          <a:blip r:embed="rIdNarrationIcon"/>
          <a:stretch>
            <a:fillRect/>
          </a:stretch>
        </p:blipFill>
        <p:spPr>
          <a:xfrm>
            <a:off x="-914400" y="-914400"/>
            <a:ext cx="91440" cy="9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1341787"/>
      </p:ext>
    </p:extLst>
  </p:cSld>
  <p:transition advClick="1" advTm="27433"/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0"/>
                  </p:st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7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FAD8D76-4C49-496F-A3DD-E3BA41E9C2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33375"/>
            <a:ext cx="11201400" cy="5467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7. Row marginals and bound marginals differ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F4FE7D8-BD52-4EDC-9269-19E455C607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524000"/>
            <a:ext cx="48577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New example: max z=x+3y, with the</a:t>
            </a:r>
          </a:p>
          <a:p xmlns:a="http://schemas.openxmlformats.org/drawingml/2006/main">
            <a: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same constraints.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C329B28-B312-4C5B-914C-AA4972BE3D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390775"/>
            <a:ext cx="48577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Solution: (0,4), z*=12; row</a:t>
            </a:r>
          </a:p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marginals=(−3,0).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DA632EF-B686-4A8A-BC72-03130A25C8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257550"/>
            <a:ext cx="48577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lower.marginals = (2,0): this refers to</a:t>
            </a:r>
          </a:p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variable bounds.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7900172-C94B-4848-AFE1-D85BF0C7D8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124325"/>
            <a:ext cx="4857750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Raise the lower bound of x: 0 → 0.1.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8250EFE-F3F7-46B0-8C3A-EC005DCD1C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681538"/>
            <a:ext cx="4857750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Then (x,y)=(0.1,3.9), F*: −12 → −11.8.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B873396-5652-4D3F-ADB9-F7EBD7A19F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457950"/>
            <a:ext cx="10001250" cy="261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2105623 · Linear programming and duality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E862593-1C67-472C-B38B-DF7E5947B4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57950"/>
            <a:ext cx="571500" cy="261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76</a:t>
            </a:r>
          </a:p>
        </p:txBody>
      </p:sp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6C516D6-1BB5-474C-AD15-FD0BA3A361E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3b6857a6f4f45ea">
            <a:extLst>
              <a:ext uri="{96DAC541-7B7A-43D3-8B79-37D633B846F1}">
                <asvg:svgBlip xmlns:asvg="http://schemas.microsoft.com/office/drawing/2016/SVG/main" r:embed="Refee52612c3b4b3e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5638800" y="1409700"/>
            <a:ext cx="6076950" cy="4552950"/>
          </a:xfrm>
          <a:prstGeom xmlns:a="http://schemas.openxmlformats.org/drawingml/2006/main" prst="rect">
            <a:avLst/>
          </a:prstGeom>
        </p:spPr>
      </p:pic>
      <p:pic xmlns:a="http://schemas.openxmlformats.org/drawingml/2006/main" xmlns:r="http://schemas.openxmlformats.org/officeDocument/2006/relationships">
        <p:nvPicPr>
          <p:cNvPr id="11" name="Narration slide 76" descr="English neural narration for slide 76">
            <a:hlinkClick action="ppaction://media"/>
          </p:cNvPr>
          <p:cNvPicPr>
            <a:picLocks noChangeAspect="1"/>
          </p:cNvPicPr>
          <p:nvPr>
            <a:audioFile r:link="rIdNarrationAudio"/>
            <p:extLst>
              <p:ext uri="{DAA4B4D4-6D71-4841-9C94-3DE7FCFB5A65}">
                <p14:media xmlns:p14="http://schemas.microsoft.com/office/powerpoint/2010/main" r:embed="rIdNarrationMedia"/>
              </p:ext>
            </p:extLst>
          </p:nvPr>
        </p:nvPicPr>
        <p:blipFill>
          <a:blip r:embed="rIdNarrationIcon"/>
          <a:stretch>
            <a:fillRect/>
          </a:stretch>
        </p:blipFill>
        <p:spPr>
          <a:xfrm>
            <a:off x="-914400" y="-914400"/>
            <a:ext cx="91440" cy="9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098943"/>
      </p:ext>
    </p:extLst>
  </p:cSld>
  <p:transition advClick="1" advTm="29900"/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0"/>
                  </p:st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7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3A2F3F3-1D23-4BAD-B0BA-0B96C96D12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33375"/>
            <a:ext cx="11201400" cy="5467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8. Connect the bound marginal to reduced cost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1EAD6AE-E5EA-4FFC-95ED-155381769E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524000"/>
            <a:ext cx="48577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For max z=x+3y, resource prices are</a:t>
            </a:r>
          </a:p>
          <a:p xmlns:a="http://schemas.openxmlformats.org/drawingml/2006/main">
            <a: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(u,v)=(3,0).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D269477-D552-47FF-BDC7-DCC3F4B396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390775"/>
            <a:ext cx="48577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Product x has max reduced cost:</a:t>
            </a:r>
          </a:p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1−(3+2·0)=−2.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38FA5BA-A3F2-47EF-B56B-C990C61346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257550"/>
            <a:ext cx="4857750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Its min lower-bound marginal is +2.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A3D4D0B-1A7B-4C76-B1CB-9BBBF1929F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814763"/>
            <a:ext cx="48577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Forcing x≥0.1 loses 0.2 profit units =</a:t>
            </a:r>
          </a:p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$20/day.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FBDBCBA-D78F-44C4-8565-94056EAC98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681538"/>
            <a:ext cx="48577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Read status → objective → field/RHS →</a:t>
            </a:r>
          </a:p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sign → local check.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3A2CE0C-C225-4154-A570-3A7869C8FA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457950"/>
            <a:ext cx="10001250" cy="261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2105623 · Linear programming and duality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2F17478-927F-49DC-B73E-C8390A7082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57950"/>
            <a:ext cx="571500" cy="261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77</a:t>
            </a:r>
          </a:p>
        </p:txBody>
      </p:sp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40BB6F7-8288-4531-9724-7C0E999D4C5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f47cb86c2e7435b">
            <a:extLst>
              <a:ext uri="{96DAC541-7B7A-43D3-8B79-37D633B846F1}">
                <asvg:svgBlip xmlns:asvg="http://schemas.microsoft.com/office/drawing/2016/SVG/main" r:embed="R8923469b174a4768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5638800" y="1409700"/>
            <a:ext cx="6076950" cy="4552950"/>
          </a:xfrm>
          <a:prstGeom xmlns:a="http://schemas.openxmlformats.org/drawingml/2006/main" prst="rect">
            <a:avLst/>
          </a:prstGeom>
        </p:spPr>
      </p:pic>
      <p:pic xmlns:a="http://schemas.openxmlformats.org/drawingml/2006/main" xmlns:r="http://schemas.openxmlformats.org/officeDocument/2006/relationships">
        <p:nvPicPr>
          <p:cNvPr id="11" name="Narration slide 77" descr="English neural narration for slide 77">
            <a:hlinkClick action="ppaction://media"/>
          </p:cNvPr>
          <p:cNvPicPr>
            <a:picLocks noChangeAspect="1"/>
          </p:cNvPicPr>
          <p:nvPr>
            <a:audioFile r:link="rIdNarrationAudio"/>
            <p:extLst>
              <p:ext uri="{DAA4B4D4-6D71-4841-9C94-3DE7FCFB5A65}">
                <p14:media xmlns:p14="http://schemas.microsoft.com/office/powerpoint/2010/main" r:embed="rIdNarrationMedia"/>
              </p:ext>
            </p:extLst>
          </p:nvPr>
        </p:nvPicPr>
        <p:blipFill>
          <a:blip r:embed="rIdNarrationIcon"/>
          <a:stretch>
            <a:fillRect/>
          </a:stretch>
        </p:blipFill>
        <p:spPr>
          <a:xfrm>
            <a:off x="-914400" y="-914400"/>
            <a:ext cx="91440" cy="9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6878020"/>
      </p:ext>
    </p:extLst>
  </p:cSld>
  <p:transition advClick="1" advTm="29233"/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0"/>
                  </p:st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7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A2705D8-0245-471E-B783-B6745029E3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33375"/>
            <a:ext cx="11201400" cy="5467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1. Define the baseline and the purchase offer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3970800-B8F8-41C6-ACD9-FA6012C643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524000"/>
            <a:ext cx="48577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Return to max z=3x+2y; capacities</a:t>
            </a:r>
          </a:p>
          <a:p xmlns:a="http://schemas.openxmlformats.org/drawingml/2006/main">
            <a: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(b₁,b₂)=(4,5).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563119B-8036-48DA-8425-A4E40DAFA0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390775"/>
            <a:ext cx="48577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Baseline: (x,y)=(1,3), z*=9 =</a:t>
            </a:r>
          </a:p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$900/day.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684CC93-DCC1-4AD0-8AE4-BFEDFE9205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257550"/>
            <a:ext cx="48577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Let q ≥ 0 be extra resource 1 capacity</a:t>
            </a:r>
          </a:p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per day.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1E63615-AEB3-4938-8A0F-75B017A40A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124325"/>
            <a:ext cx="4857750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Offer A: q=0.5 costs $30/day in total.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51BE5DB-3C1A-42A6-924B-EDA70992D9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681538"/>
            <a:ext cx="48577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Compare incremental contribution with</a:t>
            </a:r>
          </a:p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this new cost.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3915BF6-796E-4CF3-974D-480831CF20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457950"/>
            <a:ext cx="10001250" cy="261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2105623 · Linear programming and duality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6F0D19B-2F4C-4D92-9844-C894FA26C4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57950"/>
            <a:ext cx="571500" cy="261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78</a:t>
            </a:r>
          </a:p>
        </p:txBody>
      </p:sp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20CBEBD-BEA7-4B71-A08B-7535D57765E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0459c988aaa47e7">
            <a:extLst>
              <a:ext uri="{96DAC541-7B7A-43D3-8B79-37D633B846F1}">
                <asvg:svgBlip xmlns:asvg="http://schemas.microsoft.com/office/drawing/2016/SVG/main" r:embed="R903bb61958324e1b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5638800" y="1409700"/>
            <a:ext cx="6076950" cy="4552950"/>
          </a:xfrm>
          <a:prstGeom xmlns:a="http://schemas.openxmlformats.org/drawingml/2006/main" prst="rect">
            <a:avLst/>
          </a:prstGeom>
        </p:spPr>
      </p:pic>
      <p:pic xmlns:a="http://schemas.openxmlformats.org/drawingml/2006/main" xmlns:r="http://schemas.openxmlformats.org/officeDocument/2006/relationships">
        <p:nvPicPr>
          <p:cNvPr id="11" name="Narration slide 78" descr="English neural narration for slide 78">
            <a:hlinkClick action="ppaction://media"/>
          </p:cNvPr>
          <p:cNvPicPr>
            <a:picLocks noChangeAspect="1"/>
          </p:cNvPicPr>
          <p:nvPr>
            <a:audioFile r:link="rIdNarrationAudio"/>
            <p:extLst>
              <p:ext uri="{DAA4B4D4-6D71-4841-9C94-3DE7FCFB5A65}">
                <p14:media xmlns:p14="http://schemas.microsoft.com/office/powerpoint/2010/main" r:embed="rIdNarrationMedia"/>
              </p:ext>
            </p:extLst>
          </p:nvPr>
        </p:nvPicPr>
        <p:blipFill>
          <a:blip r:embed="rIdNarrationIcon"/>
          <a:stretch>
            <a:fillRect/>
          </a:stretch>
        </p:blipFill>
        <p:spPr>
          <a:xfrm>
            <a:off x="-914400" y="-914400"/>
            <a:ext cx="91440" cy="9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28714"/>
      </p:ext>
    </p:extLst>
  </p:cSld>
  <p:transition advClick="1" advTm="30167"/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0"/>
                  </p:st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7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95131AF-B784-4EF6-8EF4-FAEBA3AADC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33375"/>
            <a:ext cx="11201400" cy="101727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2. Convert the shadow-price range into a purchase</a:t>
            </a:r>
          </a:p>
          <a:p xmlns:a="http://schemas.openxmlformats.org/drawingml/2006/main">
            <a: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limit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5886787-C810-43DF-93B0-B9DFBEDB92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524000"/>
            <a:ext cx="48577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With b₂=5, the old basis needs 2.5 ≤ b₁</a:t>
            </a:r>
          </a:p>
          <a:p xmlns:a="http://schemas.openxmlformats.org/drawingml/2006/main">
            <a: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≤ 5.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8D2CFC4-7278-4466-AA3E-1998C7E9E6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390775"/>
            <a:ext cx="48577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Since b₁=4+q and q≥0, its purchase</a:t>
            </a:r>
          </a:p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range is 0≤q≤1.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8889D2F-1CA7-4F35-938F-0742FEF73C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257550"/>
            <a:ext cx="48577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Old shadow price u=1 means $100 per</a:t>
            </a:r>
          </a:p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capacity unit.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C00D190-3D5B-44E7-990A-685420159B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124325"/>
            <a:ext cx="48577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For 0≤q≤1: extra contribution</a:t>
            </a:r>
          </a:p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G(q)=$100q/day.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19955FA-4623-4272-80FD-EA1A472944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991100"/>
            <a:ext cx="48577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For q&gt;1, reoptimize before valuing the</a:t>
            </a:r>
          </a:p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purchase.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DF27FF0-C630-4F65-86F9-42F67ABA05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457950"/>
            <a:ext cx="10001250" cy="261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2105623 · Linear programming and duality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2093349-71BE-4C1F-ABA4-AF3FF26DCE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57950"/>
            <a:ext cx="571500" cy="261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79</a:t>
            </a:r>
          </a:p>
        </p:txBody>
      </p:sp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015A60F-A5BD-42D2-960B-17AD82BA17B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8a4dc374dba4db1">
            <a:extLst>
              <a:ext uri="{96DAC541-7B7A-43D3-8B79-37D633B846F1}">
                <asvg:svgBlip xmlns:asvg="http://schemas.microsoft.com/office/drawing/2016/SVG/main" r:embed="R9b8f36347fd74c30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5638800" y="1409700"/>
            <a:ext cx="6076950" cy="4552950"/>
          </a:xfrm>
          <a:prstGeom xmlns:a="http://schemas.openxmlformats.org/drawingml/2006/main" prst="rect">
            <a:avLst/>
          </a:prstGeom>
        </p:spPr>
      </p:pic>
      <p:pic xmlns:a="http://schemas.openxmlformats.org/drawingml/2006/main" xmlns:r="http://schemas.openxmlformats.org/officeDocument/2006/relationships">
        <p:nvPicPr>
          <p:cNvPr id="11" name="Narration slide 79" descr="English neural narration for slide 79">
            <a:hlinkClick action="ppaction://media"/>
          </p:cNvPr>
          <p:cNvPicPr>
            <a:picLocks noChangeAspect="1"/>
          </p:cNvPicPr>
          <p:nvPr>
            <a:audioFile r:link="rIdNarrationAudio"/>
            <p:extLst>
              <p:ext uri="{DAA4B4D4-6D71-4841-9C94-3DE7FCFB5A65}">
                <p14:media xmlns:p14="http://schemas.microsoft.com/office/powerpoint/2010/main" r:embed="rIdNarrationMedia"/>
              </p:ext>
            </p:extLst>
          </p:nvPr>
        </p:nvPicPr>
        <p:blipFill>
          <a:blip r:embed="rIdNarrationIcon"/>
          <a:stretch>
            <a:fillRect/>
          </a:stretch>
        </p:blipFill>
        <p:spPr>
          <a:xfrm>
            <a:off x="-914400" y="-914400"/>
            <a:ext cx="91440" cy="9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769367"/>
      </p:ext>
    </p:extLst>
  </p:cSld>
  <p:transition advClick="1" advTm="27600"/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0"/>
                  </p:st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8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73C2011-CE18-4B08-9EDD-6CEF5E82DE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33375"/>
            <a:ext cx="11201400" cy="5467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3. Add 0.5 capacity and calculate the gross gain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AAB59CC-48C7-4438-8955-B7A3A03FAC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524000"/>
            <a:ext cx="48577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q=0.5 gives b₁=4.5, inside the</a:t>
            </a:r>
          </a:p>
          <a:p xmlns:a="http://schemas.openxmlformats.org/drawingml/2006/main">
            <a: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old-price range.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15A2D54-3E8E-49AD-8B77-3345C8CADB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390775"/>
            <a:ext cx="4857750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x=5−b₁=0.5; y=2b₁−5=4.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E42DAA2-09DB-4578-AB92-0AF40CF57B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947988"/>
            <a:ext cx="4857750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z*=3(0.5)+2(4)=9.5 = $950/day.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EE461EA-692B-4B2B-A981-FFEFB16D14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505200"/>
            <a:ext cx="48577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Gross incremental contribution:</a:t>
            </a:r>
          </a:p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$950−$900=$50/day.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E429AE9-9515-4BDD-95E7-DF320B818F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371975"/>
            <a:ext cx="48577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Shadow-price check:</a:t>
            </a:r>
          </a:p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$100×0.5=$50/day.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C3ABDB9-E663-491D-B367-DD3189F22F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457950"/>
            <a:ext cx="10001250" cy="261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2105623 · Linear programming and duality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AED1274-AEAD-4740-BE58-BD72F57DF2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57950"/>
            <a:ext cx="571500" cy="261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80</a:t>
            </a:r>
          </a:p>
        </p:txBody>
      </p:sp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9CDAE70-AC30-4950-AA13-E01A7730B48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25d5c9d148f4e8c">
            <a:extLst>
              <a:ext uri="{96DAC541-7B7A-43D3-8B79-37D633B846F1}">
                <asvg:svgBlip xmlns:asvg="http://schemas.microsoft.com/office/drawing/2016/SVG/main" r:embed="Rcfc6c861b11340e3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5638800" y="1409700"/>
            <a:ext cx="6076950" cy="4552950"/>
          </a:xfrm>
          <a:prstGeom xmlns:a="http://schemas.openxmlformats.org/drawingml/2006/main" prst="rect">
            <a:avLst/>
          </a:prstGeom>
        </p:spPr>
      </p:pic>
      <p:pic xmlns:a="http://schemas.openxmlformats.org/drawingml/2006/main" xmlns:r="http://schemas.openxmlformats.org/officeDocument/2006/relationships">
        <p:nvPicPr>
          <p:cNvPr id="11" name="Narration slide 80" descr="English neural narration for slide 80">
            <a:hlinkClick action="ppaction://media"/>
          </p:cNvPr>
          <p:cNvPicPr>
            <a:picLocks noChangeAspect="1"/>
          </p:cNvPicPr>
          <p:nvPr>
            <a:audioFile r:link="rIdNarrationAudio"/>
            <p:extLst>
              <p:ext uri="{DAA4B4D4-6D71-4841-9C94-3DE7FCFB5A65}">
                <p14:media xmlns:p14="http://schemas.microsoft.com/office/powerpoint/2010/main" r:embed="rIdNarrationMedia"/>
              </p:ext>
            </p:extLst>
          </p:nvPr>
        </p:nvPicPr>
        <p:blipFill>
          <a:blip r:embed="rIdNarrationIcon"/>
          <a:stretch>
            <a:fillRect/>
          </a:stretch>
        </p:blipFill>
        <p:spPr>
          <a:xfrm>
            <a:off x="-914400" y="-914400"/>
            <a:ext cx="91440" cy="9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161631"/>
      </p:ext>
    </p:extLst>
  </p:cSld>
  <p:transition advClick="1" advTm="24767"/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0"/>
                  </p:st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8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4D02B9F-71D3-44D6-8C6F-0FC5FA012E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33375"/>
            <a:ext cx="11201400" cy="5467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4. Subtract the purchase cost exactly once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58EDCCE-7A46-465E-9B74-569A5809F9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524000"/>
            <a:ext cx="48577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Gross gain G=$50/day; purchase cost</a:t>
            </a:r>
          </a:p>
          <a:p xmlns:a="http://schemas.openxmlformats.org/drawingml/2006/main">
            <a: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C=$30/day.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0F33D82-CE28-4CC8-ADD8-94F307E4C9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390775"/>
            <a:ext cx="48577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Net benefit N=G−C=$20/day &gt; 0: buy</a:t>
            </a:r>
          </a:p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Offer A.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FBB229E-F881-465E-907E-92662DB84E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257550"/>
            <a:ext cx="48577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Contribution after the new cost:</a:t>
            </a:r>
          </a:p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$950−$30=$920/day.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14040A2-82EE-4A6F-83AB-768839BD1D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124325"/>
            <a:ext cx="4857750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Compare $920 with the baseline $900.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65465D8-0381-40C6-9608-69867D8005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681538"/>
            <a:ext cx="48577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Do not subtract existing variable costs</a:t>
            </a:r>
          </a:p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again.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A30C623-D7F5-4ECB-978E-D4F849CCD6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457950"/>
            <a:ext cx="10001250" cy="261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2105623 · Linear programming and duality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8C74B84-32DE-44DB-B52A-B59B62A623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57950"/>
            <a:ext cx="571500" cy="261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81</a:t>
            </a:r>
          </a:p>
        </p:txBody>
      </p:sp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69F4F5C-00F1-4D38-B827-FCADE1D6E37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28712379fec4390">
            <a:extLst>
              <a:ext uri="{96DAC541-7B7A-43D3-8B79-37D633B846F1}">
                <asvg:svgBlip xmlns:asvg="http://schemas.microsoft.com/office/drawing/2016/SVG/main" r:embed="R458a67d55c42448d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5638800" y="1409700"/>
            <a:ext cx="6076950" cy="4552950"/>
          </a:xfrm>
          <a:prstGeom xmlns:a="http://schemas.openxmlformats.org/drawingml/2006/main" prst="rect">
            <a:avLst/>
          </a:prstGeom>
        </p:spPr>
      </p:pic>
      <p:pic xmlns:a="http://schemas.openxmlformats.org/drawingml/2006/main" xmlns:r="http://schemas.openxmlformats.org/officeDocument/2006/relationships">
        <p:nvPicPr>
          <p:cNvPr id="11" name="Narration slide 81" descr="English neural narration for slide 81">
            <a:hlinkClick action="ppaction://media"/>
          </p:cNvPr>
          <p:cNvPicPr>
            <a:picLocks noChangeAspect="1"/>
          </p:cNvPicPr>
          <p:nvPr>
            <a:audioFile r:link="rIdNarrationAudio"/>
            <p:extLst>
              <p:ext uri="{DAA4B4D4-6D71-4841-9C94-3DE7FCFB5A65}">
                <p14:media xmlns:p14="http://schemas.microsoft.com/office/powerpoint/2010/main" r:embed="rIdNarrationMedia"/>
              </p:ext>
            </p:extLst>
          </p:nvPr>
        </p:nvPicPr>
        <p:blipFill>
          <a:blip r:embed="rIdNarrationIcon"/>
          <a:stretch>
            <a:fillRect/>
          </a:stretch>
        </p:blipFill>
        <p:spPr>
          <a:xfrm>
            <a:off x="-914400" y="-914400"/>
            <a:ext cx="91440" cy="9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5737633"/>
      </p:ext>
    </p:extLst>
  </p:cSld>
  <p:transition advClick="1" advTm="26833"/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0"/>
                  </p:st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8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E5377D9-F238-4700-BD40-6F84EA35EE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33375"/>
            <a:ext cx="11201400" cy="5467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5. Buying 2 units crosses the useful range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7F57872-3EB0-44A2-B1EF-6AAA6D0E64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524000"/>
            <a:ext cx="48577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q=2 gives b₁=6; the old rule predicts a</a:t>
            </a:r>
          </a:p>
          <a:p xmlns:a="http://schemas.openxmlformats.org/drawingml/2006/main">
            <a: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$200 gain.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DDDFEA5-95A6-4D85-BF29-CAE0704407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390775"/>
            <a:ext cx="48577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Reoptimize: (x,y)=(0,5), z*=10 =</a:t>
            </a:r>
          </a:p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$1,000/day.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AF4B167-6F66-4066-930E-AACA328506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257550"/>
            <a:ext cx="4857750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Actual gain: $1,000−$900=$100/day.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60811A7-3ABC-4E7C-833C-B4D4CE20BF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814763"/>
            <a:ext cx="48577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Resource 1 has slack 1; resource 2 is</a:t>
            </a:r>
          </a:p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fully used.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3A9E71A-D9DE-4C8A-BDD8-13EAF8CFB8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681538"/>
            <a:ext cx="48577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G(q)=$100q for 0≤q≤1; G(q)=$100 for</a:t>
            </a:r>
          </a:p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q≥1.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AF92D6B-8CDF-4746-9C22-9726985BE8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457950"/>
            <a:ext cx="10001250" cy="261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2105623 · Linear programming and duality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9545247-0280-463A-BADF-87E41F9726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57950"/>
            <a:ext cx="571500" cy="261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82</a:t>
            </a:r>
          </a:p>
        </p:txBody>
      </p:sp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FE8B264-4C68-47B5-8E84-A42B50E780A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7facb79923e4f4a">
            <a:extLst>
              <a:ext uri="{96DAC541-7B7A-43D3-8B79-37D633B846F1}">
                <asvg:svgBlip xmlns:asvg="http://schemas.microsoft.com/office/drawing/2016/SVG/main" r:embed="R9ee24573dc844fa2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5638800" y="1409700"/>
            <a:ext cx="6076950" cy="4552950"/>
          </a:xfrm>
          <a:prstGeom xmlns:a="http://schemas.openxmlformats.org/drawingml/2006/main" prst="rect">
            <a:avLst/>
          </a:prstGeom>
        </p:spPr>
      </p:pic>
      <p:pic xmlns:a="http://schemas.openxmlformats.org/drawingml/2006/main" xmlns:r="http://schemas.openxmlformats.org/officeDocument/2006/relationships">
        <p:nvPicPr>
          <p:cNvPr id="11" name="Narration slide 82" descr="English neural narration for slide 82">
            <a:hlinkClick action="ppaction://media"/>
          </p:cNvPr>
          <p:cNvPicPr>
            <a:picLocks noChangeAspect="1"/>
          </p:cNvPicPr>
          <p:nvPr>
            <a:audioFile r:link="rIdNarrationAudio"/>
            <p:extLst>
              <p:ext uri="{DAA4B4D4-6D71-4841-9C94-3DE7FCFB5A65}">
                <p14:media xmlns:p14="http://schemas.microsoft.com/office/powerpoint/2010/main" r:embed="rIdNarrationMedia"/>
              </p:ext>
            </p:extLst>
          </p:nvPr>
        </p:nvPicPr>
        <p:blipFill>
          <a:blip r:embed="rIdNarrationIcon"/>
          <a:stretch>
            <a:fillRect/>
          </a:stretch>
        </p:blipFill>
        <p:spPr>
          <a:xfrm>
            <a:off x="-914400" y="-914400"/>
            <a:ext cx="91440" cy="9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0576728"/>
      </p:ext>
    </p:extLst>
  </p:cSld>
  <p:transition advClick="1" advTm="25967"/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0"/>
                  </p:st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8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9D583F2-B6D7-4513-983C-837403F559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33375"/>
            <a:ext cx="11201400" cy="5467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6. Use a break-even price for the whole offer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30F91B8-D0AF-4FF1-B4B8-4ADB352BC2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524000"/>
            <a:ext cx="48577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For q=2, maximum useful payment is</a:t>
            </a:r>
          </a:p>
          <a:p xmlns:a="http://schemas.openxmlformats.org/drawingml/2006/main">
            <a: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$100/day.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4C82FBF-1344-4563-B210-22C1F088CB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390775"/>
            <a:ext cx="48577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If total cost C=$150/day:</a:t>
            </a:r>
          </a:p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N=$100−$150=−$50/day.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85397C4-0BEB-45B4-835C-F555FE88D3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257550"/>
            <a:ext cx="48577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Reject: $1,000−$150=$850 &lt; $900</a:t>
            </a:r>
          </a:p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baseline.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EF73524-BB21-4314-8DFE-8B5812AD4D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124325"/>
            <a:ext cx="48577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If C=$100/day: N=0, so the model is</a:t>
            </a:r>
          </a:p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indifferent.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0DE04C7-6700-4353-BB99-19370C8514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991100"/>
            <a:ext cx="48577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If C&lt;$100/day: N&gt;0; buying improves</a:t>
            </a:r>
          </a:p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the baseline.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98F84C6-3378-471B-96FE-1990AA64C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457950"/>
            <a:ext cx="10001250" cy="261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2105623 · Linear programming and duality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8782449-1A14-4E4F-AEA1-C998EE54D1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57950"/>
            <a:ext cx="571500" cy="261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83</a:t>
            </a:r>
          </a:p>
        </p:txBody>
      </p:sp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C74EC0E-D580-41FC-A5FB-7882467665E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e051a6582ea423d">
            <a:extLst>
              <a:ext uri="{96DAC541-7B7A-43D3-8B79-37D633B846F1}">
                <asvg:svgBlip xmlns:asvg="http://schemas.microsoft.com/office/drawing/2016/SVG/main" r:embed="R80db29097e3e4980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5638800" y="1409700"/>
            <a:ext cx="6076950" cy="4552950"/>
          </a:xfrm>
          <a:prstGeom xmlns:a="http://schemas.openxmlformats.org/drawingml/2006/main" prst="rect">
            <a:avLst/>
          </a:prstGeom>
        </p:spPr>
      </p:pic>
      <p:pic xmlns:a="http://schemas.openxmlformats.org/drawingml/2006/main" xmlns:r="http://schemas.openxmlformats.org/officeDocument/2006/relationships">
        <p:nvPicPr>
          <p:cNvPr id="11" name="Narration slide 83" descr="English neural narration for slide 83">
            <a:hlinkClick action="ppaction://media"/>
          </p:cNvPr>
          <p:cNvPicPr>
            <a:picLocks noChangeAspect="1"/>
          </p:cNvPicPr>
          <p:nvPr>
            <a:audioFile r:link="rIdNarrationAudio"/>
            <p:extLst>
              <p:ext uri="{DAA4B4D4-6D71-4841-9C94-3DE7FCFB5A65}">
                <p14:media xmlns:p14="http://schemas.microsoft.com/office/powerpoint/2010/main" r:embed="rIdNarrationMedia"/>
              </p:ext>
            </p:extLst>
          </p:nvPr>
        </p:nvPicPr>
        <p:blipFill>
          <a:blip r:embed="rIdNarrationIcon"/>
          <a:stretch>
            <a:fillRect/>
          </a:stretch>
        </p:blipFill>
        <p:spPr>
          <a:xfrm>
            <a:off x="-914400" y="-914400"/>
            <a:ext cx="91440" cy="9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9195687"/>
      </p:ext>
    </p:extLst>
  </p:cSld>
  <p:transition advClick="1" advTm="28200"/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0"/>
                  </p:st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8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436DDED-679A-46B4-82CB-A47BB78C8F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33375"/>
            <a:ext cx="11201400" cy="5467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7. If capacity is divisible, choose how much to buy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AACBB7D-57B8-4A05-9505-6B2D9D4B22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524000"/>
            <a:ext cx="48577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New pricing assumption:</a:t>
            </a:r>
          </a:p>
          <a:p xmlns:a="http://schemas.openxmlformats.org/drawingml/2006/main">
            <a: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C(q)=$60q/day; no fixed fee.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F32B600-8B50-4FD1-B8AF-611E687293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390775"/>
            <a:ext cx="4857750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For 0≤q≤1: N(q)=100q−60q=40q.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F21442F-5D05-4D6F-AC8C-D8C2B9C678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947988"/>
            <a:ext cx="4857750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For q≥1: N(q)=100−60q.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D1B6831-5160-4806-A227-73D488D5D8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505200"/>
            <a:ext cx="48577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Best purchase: q*=1; net</a:t>
            </a:r>
          </a:p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benefit=$40/day.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C120E7C-2D5E-47A9-8E8F-C11F81A794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371975"/>
            <a:ext cx="48577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The unit price is attractive only while</a:t>
            </a:r>
          </a:p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capacity adds value.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43DEDF7-CAA3-4732-9517-3C1819F4B2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457950"/>
            <a:ext cx="10001250" cy="261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2105623 · Linear programming and duality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3C9BC5B-E095-4C97-96D0-DD3F40E4E5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57950"/>
            <a:ext cx="571500" cy="261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84</a:t>
            </a:r>
          </a:p>
        </p:txBody>
      </p:sp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0CB2788-B69B-479C-9D6A-AACC84B41F4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b227b173e2f486a">
            <a:extLst>
              <a:ext uri="{96DAC541-7B7A-43D3-8B79-37D633B846F1}">
                <asvg:svgBlip xmlns:asvg="http://schemas.microsoft.com/office/drawing/2016/SVG/main" r:embed="R3c9e8cc9ba324754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5638800" y="1409700"/>
            <a:ext cx="6076950" cy="4552950"/>
          </a:xfrm>
          <a:prstGeom xmlns:a="http://schemas.openxmlformats.org/drawingml/2006/main" prst="rect">
            <a:avLst/>
          </a:prstGeom>
        </p:spPr>
      </p:pic>
      <p:pic xmlns:a="http://schemas.openxmlformats.org/drawingml/2006/main" xmlns:r="http://schemas.openxmlformats.org/officeDocument/2006/relationships">
        <p:nvPicPr>
          <p:cNvPr id="11" name="Narration slide 84" descr="English neural narration for slide 84">
            <a:hlinkClick action="ppaction://media"/>
          </p:cNvPr>
          <p:cNvPicPr>
            <a:picLocks noChangeAspect="1"/>
          </p:cNvPicPr>
          <p:nvPr>
            <a:audioFile r:link="rIdNarrationAudio"/>
            <p:extLst>
              <p:ext uri="{DAA4B4D4-6D71-4841-9C94-3DE7FCFB5A65}">
                <p14:media xmlns:p14="http://schemas.microsoft.com/office/powerpoint/2010/main" r:embed="rIdNarrationMedia"/>
              </p:ext>
            </p:extLst>
          </p:nvPr>
        </p:nvPicPr>
        <p:blipFill>
          <a:blip r:embed="rIdNarrationIcon"/>
          <a:stretch>
            <a:fillRect/>
          </a:stretch>
        </p:blipFill>
        <p:spPr>
          <a:xfrm>
            <a:off x="-914400" y="-914400"/>
            <a:ext cx="91440" cy="9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5289784"/>
      </p:ext>
    </p:extLst>
  </p:cSld>
  <p:transition advClick="1" advTm="27133"/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0"/>
                  </p:st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8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4EB72F7-58C5-4353-919C-6DCEAF5B0D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33375"/>
            <a:ext cx="11201400" cy="5467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8. Compare complete offers by net benefit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82CC11A-A005-4A0F-A767-C4627CF76E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524000"/>
            <a:ext cx="48577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Choose at most one package; each</a:t>
            </a:r>
          </a:p>
          <a:p xmlns:a="http://schemas.openxmlformats.org/drawingml/2006/main">
            <a: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cost is a total daily cost.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5107D8B-B83D-4FBC-8327-0888A36CCF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390775"/>
            <a:ext cx="48577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A: q=0.5, C=$30 → G=$50,</a:t>
            </a:r>
          </a:p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N=$20/day.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903540C-881B-4347-B7C7-9B484EFAE9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257550"/>
            <a:ext cx="4857750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B: q=1, C=$70 → G=$100, N=$30/day.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6435B44-06D7-4970-89FB-1B0988A50A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814763"/>
            <a:ext cx="4857750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C: q=2, C=$90 → G=$100, N=$10/day.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0D244AF-0C8E-405F-A4DD-8F7F9B6F47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371975"/>
            <a:ext cx="48577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Choose B: $900+$30=$930/day after</a:t>
            </a:r>
          </a:p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the new cost.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E4945DD-8B02-41BB-A799-97BFE2067E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457950"/>
            <a:ext cx="10001250" cy="261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2105623 · Linear programming and duality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62092ED-2AF0-40E6-8ECA-3AB9E00CA9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57950"/>
            <a:ext cx="571500" cy="261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85</a:t>
            </a:r>
          </a:p>
        </p:txBody>
      </p:sp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1D2C058-123C-49BE-AD35-16071D84379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8de97f8959b4051">
            <a:extLst>
              <a:ext uri="{96DAC541-7B7A-43D3-8B79-37D633B846F1}">
                <asvg:svgBlip xmlns:asvg="http://schemas.microsoft.com/office/drawing/2016/SVG/main" r:embed="R640c32140eec4d46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5638800" y="1409700"/>
            <a:ext cx="6076950" cy="4552950"/>
          </a:xfrm>
          <a:prstGeom xmlns:a="http://schemas.openxmlformats.org/drawingml/2006/main" prst="rect">
            <a:avLst/>
          </a:prstGeom>
        </p:spPr>
      </p:pic>
      <p:pic xmlns:a="http://schemas.openxmlformats.org/drawingml/2006/main" xmlns:r="http://schemas.openxmlformats.org/officeDocument/2006/relationships">
        <p:nvPicPr>
          <p:cNvPr id="11" name="Narration slide 85" descr="English neural narration for slide 85">
            <a:hlinkClick action="ppaction://media"/>
          </p:cNvPr>
          <p:cNvPicPr>
            <a:picLocks noChangeAspect="1"/>
          </p:cNvPicPr>
          <p:nvPr>
            <a:audioFile r:link="rIdNarrationAudio"/>
            <p:extLst>
              <p:ext uri="{DAA4B4D4-6D71-4841-9C94-3DE7FCFB5A65}">
                <p14:media xmlns:p14="http://schemas.microsoft.com/office/powerpoint/2010/main" r:embed="rIdNarrationMedia"/>
              </p:ext>
            </p:extLst>
          </p:nvPr>
        </p:nvPicPr>
        <p:blipFill>
          <a:blip r:embed="rIdNarrationIcon"/>
          <a:stretch>
            <a:fillRect/>
          </a:stretch>
        </p:blipFill>
        <p:spPr>
          <a:xfrm>
            <a:off x="-914400" y="-914400"/>
            <a:ext cx="91440" cy="9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1807642"/>
      </p:ext>
    </p:extLst>
  </p:cSld>
  <p:transition advClick="1" advTm="28933"/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0"/>
                  </p:st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8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4F933C7-C207-4B2C-82F6-EAAB9B21D6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33375"/>
            <a:ext cx="11201400" cy="5467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Exit ticket 1: can an entire edge be optimal?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3F32ADD-3FB3-4F01-AEE2-88819A305A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524000"/>
            <a:ext cx="48577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Work independently. Attempt all four</a:t>
            </a:r>
          </a:p>
          <a:p xmlns:a="http://schemas.openxmlformats.org/drawingml/2006/main">
            <a: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questions before the solutions.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D584456-4C70-4D7F-9CA4-8C4EEA77BB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390775"/>
            <a:ext cx="4857750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For this question only: max z=2x+2y.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F88CF33-FDD3-468E-8FC0-4BF2D90702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947988"/>
            <a:ext cx="4857750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x+y≤4; 2x+y≤5; x,y≥0.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8D90365-1970-4D70-A2A2-95AE092594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505200"/>
            <a:ext cx="48577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Identify the optimal edge and its</a:t>
            </a:r>
          </a:p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endpoints.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7747C71-E64C-4AAC-9594-B6C24633F7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371975"/>
            <a:ext cx="48577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Explain why every point on it gives the</a:t>
            </a:r>
          </a:p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same best value.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909776D-E5FE-4C50-ABA5-3BF20D6F0B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457950"/>
            <a:ext cx="10001250" cy="261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2105623 · Linear programming and duality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33C76B0-8E2A-4AD7-95C2-585B874E39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57950"/>
            <a:ext cx="571500" cy="261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86</a:t>
            </a:r>
          </a:p>
        </p:txBody>
      </p:sp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5DF95D1-4090-466F-8475-78D191CEB88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e212b01fa1e4004">
            <a:extLst>
              <a:ext uri="{96DAC541-7B7A-43D3-8B79-37D633B846F1}">
                <asvg:svgBlip xmlns:asvg="http://schemas.microsoft.com/office/drawing/2016/SVG/main" r:embed="Rd51734ff2a754d5b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5638800" y="1409700"/>
            <a:ext cx="6076950" cy="4552950"/>
          </a:xfrm>
          <a:prstGeom xmlns:a="http://schemas.openxmlformats.org/drawingml/2006/main" prst="rect">
            <a:avLst/>
          </a:prstGeom>
        </p:spPr>
      </p:pic>
      <p:pic xmlns:a="http://schemas.openxmlformats.org/drawingml/2006/main" xmlns:r="http://schemas.openxmlformats.org/officeDocument/2006/relationships">
        <p:nvPicPr>
          <p:cNvPr id="11" name="Narration slide 86" descr="English neural narration for slide 86">
            <a:hlinkClick action="ppaction://media"/>
          </p:cNvPr>
          <p:cNvPicPr>
            <a:picLocks noChangeAspect="1"/>
          </p:cNvPicPr>
          <p:nvPr>
            <a:audioFile r:link="rIdNarrationAudio"/>
            <p:extLst>
              <p:ext uri="{DAA4B4D4-6D71-4841-9C94-3DE7FCFB5A65}">
                <p14:media xmlns:p14="http://schemas.microsoft.com/office/powerpoint/2010/main" r:embed="rIdNarrationMedia"/>
              </p:ext>
            </p:extLst>
          </p:nvPr>
        </p:nvPicPr>
        <p:blipFill>
          <a:blip r:embed="rIdNarrationIcon"/>
          <a:stretch>
            <a:fillRect/>
          </a:stretch>
        </p:blipFill>
        <p:spPr>
          <a:xfrm>
            <a:off x="-914400" y="-914400"/>
            <a:ext cx="91440" cy="9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2523474"/>
      </p:ext>
    </p:extLst>
  </p:cSld>
  <p:transition advClick="1" advTm="25200"/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0"/>
                  </p:st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8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59A749F-E1E3-4237-B7E6-3171F23C68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33375"/>
            <a:ext cx="11201400" cy="5467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Exit ticket 2: is this a valid dual bound?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D035F8B-A7E4-42C4-82F8-A9A28EC333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524000"/>
            <a:ext cx="48577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Return to the original objective: max</a:t>
            </a:r>
          </a:p>
          <a:p xmlns:a="http://schemas.openxmlformats.org/drawingml/2006/main">
            <a: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z=3x+2y.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F261787-8B50-435A-8F9E-ACBAB4927B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390775"/>
            <a:ext cx="4857750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Dual: min w=4u+5v; u,v≥0.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243AF1A-B7ED-4D8F-9142-8CB25FEB7F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947988"/>
            <a:ext cx="4857750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Constraints: u+2v≥3 and u+v≥2.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622117B-144E-45C1-A3A9-D05AF66C67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505200"/>
            <a:ext cx="4857750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Test the candidate (u,v)=(1,0).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7B55E02-9347-46B4-A645-ECFA6D6183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062413"/>
            <a:ext cx="48577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Compute w. Can it bound every</a:t>
            </a:r>
          </a:p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feasible primal value? Why?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45CE406-4D54-4BCD-9302-3B9BDF1C1D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457950"/>
            <a:ext cx="10001250" cy="261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2105623 · Linear programming and duality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5C30E59-4C32-4D30-9A40-95F69FC1F8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57950"/>
            <a:ext cx="571500" cy="261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87</a:t>
            </a:r>
          </a:p>
        </p:txBody>
      </p:sp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44BB35B-7ABC-4875-84CC-3B2263B693A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10030a63a324846">
            <a:extLst>
              <a:ext uri="{96DAC541-7B7A-43D3-8B79-37D633B846F1}">
                <asvg:svgBlip xmlns:asvg="http://schemas.microsoft.com/office/drawing/2016/SVG/main" r:embed="R9cca326d585f4ca7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5638800" y="1409700"/>
            <a:ext cx="6076950" cy="4552950"/>
          </a:xfrm>
          <a:prstGeom xmlns:a="http://schemas.openxmlformats.org/drawingml/2006/main" prst="rect">
            <a:avLst/>
          </a:prstGeom>
        </p:spPr>
      </p:pic>
      <p:pic xmlns:a="http://schemas.openxmlformats.org/drawingml/2006/main" xmlns:r="http://schemas.openxmlformats.org/officeDocument/2006/relationships">
        <p:nvPicPr>
          <p:cNvPr id="11" name="Narration slide 87" descr="English neural narration for slide 87">
            <a:hlinkClick action="ppaction://media"/>
          </p:cNvPr>
          <p:cNvPicPr>
            <a:picLocks noChangeAspect="1"/>
          </p:cNvPicPr>
          <p:nvPr>
            <a:audioFile r:link="rIdNarrationAudio"/>
            <p:extLst>
              <p:ext uri="{DAA4B4D4-6D71-4841-9C94-3DE7FCFB5A65}">
                <p14:media xmlns:p14="http://schemas.microsoft.com/office/powerpoint/2010/main" r:embed="rIdNarrationMedia"/>
              </p:ext>
            </p:extLst>
          </p:nvPr>
        </p:nvPicPr>
        <p:blipFill>
          <a:blip r:embed="rIdNarrationIcon"/>
          <a:stretch>
            <a:fillRect/>
          </a:stretch>
        </p:blipFill>
        <p:spPr>
          <a:xfrm>
            <a:off x="-914400" y="-914400"/>
            <a:ext cx="91440" cy="9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118209"/>
      </p:ext>
    </p:extLst>
  </p:cSld>
  <p:transition advClick="1" advTm="28767"/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0"/>
                  </p:st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8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6E5E423-16DF-4B0D-984A-D8D247678D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33375"/>
            <a:ext cx="11201400" cy="5467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Exit ticket 3: construct an optimality certificate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B98A139-E662-4708-9906-00B97F6EE8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524000"/>
            <a:ext cx="4857750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Original LP: max z=3x+2y.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8BED3DA-AFE3-49F5-AEF4-32B6D3C7DA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081213"/>
            <a:ext cx="4857750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x+y≤4; 2x+y≤5; x,y≥0.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13F81D9-4C18-403D-82A6-153874D99B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638425"/>
            <a:ext cx="48577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Find a feasible primal point and</a:t>
            </a:r>
          </a:p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feasible dual prices.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E01B200-7618-493D-A3EC-9AA6155C5B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505200"/>
            <a:ext cx="48577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Show that their objective values are</a:t>
            </a:r>
          </a:p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equal.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DD384FA-8650-43EC-A9AC-BAE2E6E3F2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371975"/>
            <a:ext cx="4857750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State why this proves both are optimal.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9FB1F57-4A82-4CA3-AE31-D86C2B8F08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457950"/>
            <a:ext cx="10001250" cy="261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2105623 · Linear programming and duality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F6ECE82-EAFA-49C4-8953-A6C4B11E28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57950"/>
            <a:ext cx="571500" cy="261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88</a:t>
            </a:r>
          </a:p>
        </p:txBody>
      </p:sp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978BCAE-0A76-436C-99EF-BD52CDE8580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2a8f6c317cf4087">
            <a:extLst>
              <a:ext uri="{96DAC541-7B7A-43D3-8B79-37D633B846F1}">
                <asvg:svgBlip xmlns:asvg="http://schemas.microsoft.com/office/drawing/2016/SVG/main" r:embed="R2e674559a8994557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5638800" y="1409700"/>
            <a:ext cx="6076950" cy="4552950"/>
          </a:xfrm>
          <a:prstGeom xmlns:a="http://schemas.openxmlformats.org/drawingml/2006/main" prst="rect">
            <a:avLst/>
          </a:prstGeom>
        </p:spPr>
      </p:pic>
      <p:pic xmlns:a="http://schemas.openxmlformats.org/drawingml/2006/main" xmlns:r="http://schemas.openxmlformats.org/officeDocument/2006/relationships">
        <p:nvPicPr>
          <p:cNvPr id="11" name="Narration slide 88" descr="English neural narration for slide 88">
            <a:hlinkClick action="ppaction://media"/>
          </p:cNvPr>
          <p:cNvPicPr>
            <a:picLocks noChangeAspect="1"/>
          </p:cNvPicPr>
          <p:nvPr>
            <a:audioFile r:link="rIdNarrationAudio"/>
            <p:extLst>
              <p:ext uri="{DAA4B4D4-6D71-4841-9C94-3DE7FCFB5A65}">
                <p14:media xmlns:p14="http://schemas.microsoft.com/office/powerpoint/2010/main" r:embed="rIdNarrationMedia"/>
              </p:ext>
            </p:extLst>
          </p:nvPr>
        </p:nvPicPr>
        <p:blipFill>
          <a:blip r:embed="rIdNarrationIcon"/>
          <a:stretch>
            <a:fillRect/>
          </a:stretch>
        </p:blipFill>
        <p:spPr>
          <a:xfrm>
            <a:off x="-914400" y="-914400"/>
            <a:ext cx="91440" cy="9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957"/>
      </p:ext>
    </p:extLst>
  </p:cSld>
  <p:transition advClick="1" advTm="27500"/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0"/>
                  </p:st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8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12C42D0-3484-4F9B-A0C4-86A6C42E30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33375"/>
            <a:ext cx="11201400" cy="5467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Exit ticket 4: when does the shadow price work?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CA3BCC5-1CED-47F3-BD72-BD651700C4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524000"/>
            <a:ext cx="4857750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Original LP: b₁=4, b₂=5; z*=9 and u=1.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33FA693-AB3D-4589-AA82-5E08DC9F2D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081213"/>
            <a:ext cx="4857750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Keep b₂=5 and change only b₁.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BD87C16-66D2-4B37-9E3D-D91384D6FA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638425"/>
            <a:ext cx="48577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A. Predict z* at b₁=4.2 and check the</a:t>
            </a:r>
          </a:p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production plan.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437F60B-73E5-4BC9-8A88-AF2876DBBF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505200"/>
            <a:ext cx="48577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B. Would the same rule predict</a:t>
            </a:r>
          </a:p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correctly at b₁=6?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767050F-14C6-4D43-813C-F32214E6D6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371975"/>
            <a:ext cx="48577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Give the valid range and the actual</a:t>
            </a:r>
          </a:p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optimum at 6.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6266D7A-CBAA-43A7-B573-77DF77E966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457950"/>
            <a:ext cx="10001250" cy="261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2105623 · Linear programming and duality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446DD1C-92B2-4C47-9AE3-4AA0BA1AE9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57950"/>
            <a:ext cx="571500" cy="261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89</a:t>
            </a:r>
          </a:p>
        </p:txBody>
      </p:sp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4C15D22-1983-4966-8F54-31A36C631C5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adf65b14b114752">
            <a:extLst>
              <a:ext uri="{96DAC541-7B7A-43D3-8B79-37D633B846F1}">
                <asvg:svgBlip xmlns:asvg="http://schemas.microsoft.com/office/drawing/2016/SVG/main" r:embed="R15b937934add4702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5638800" y="1409700"/>
            <a:ext cx="6076950" cy="4552950"/>
          </a:xfrm>
          <a:prstGeom xmlns:a="http://schemas.openxmlformats.org/drawingml/2006/main" prst="rect">
            <a:avLst/>
          </a:prstGeom>
        </p:spPr>
      </p:pic>
      <p:pic xmlns:a="http://schemas.openxmlformats.org/drawingml/2006/main" xmlns:r="http://schemas.openxmlformats.org/officeDocument/2006/relationships">
        <p:nvPicPr>
          <p:cNvPr id="11" name="Narration slide 89" descr="English neural narration for slide 89">
            <a:hlinkClick action="ppaction://media"/>
          </p:cNvPr>
          <p:cNvPicPr>
            <a:picLocks noChangeAspect="1"/>
          </p:cNvPicPr>
          <p:nvPr>
            <a:audioFile r:link="rIdNarrationAudio"/>
            <p:extLst>
              <p:ext uri="{DAA4B4D4-6D71-4841-9C94-3DE7FCFB5A65}">
                <p14:media xmlns:p14="http://schemas.microsoft.com/office/powerpoint/2010/main" r:embed="rIdNarrationMedia"/>
              </p:ext>
            </p:extLst>
          </p:nvPr>
        </p:nvPicPr>
        <p:blipFill>
          <a:blip r:embed="rIdNarrationIcon"/>
          <a:stretch>
            <a:fillRect/>
          </a:stretch>
        </p:blipFill>
        <p:spPr>
          <a:xfrm>
            <a:off x="-914400" y="-914400"/>
            <a:ext cx="91440" cy="9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5300305"/>
      </p:ext>
    </p:extLst>
  </p:cSld>
  <p:transition advClick="1" advTm="28367"/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0"/>
                  </p:st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9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391A154-AF8A-439C-AFCA-8E0E3A87DF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33375"/>
            <a:ext cx="11201400" cy="5467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Solution 1: combine a bound with an attainable edge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D6ECEF6-67C0-44FC-8823-2A7C8C79AD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524000"/>
            <a:ext cx="4857750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Step 1: z=2(x+y)≤8 from x+y≤4.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6F4C75E-66DE-48D7-8DD2-13521C78FE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081213"/>
            <a:ext cx="4857750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Step 2: attaining 8 requires y=4−x.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5B2C70E-872B-4C49-B8AF-60D26E069A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638425"/>
            <a:ext cx="4857750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Step 3: 2x+(4−x)≤5 gives x≤1.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81DCDAC-B3E2-49F8-BB43-C7FC73CD44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195638"/>
            <a:ext cx="4857750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With nonnegativity: 0≤x≤1.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7E53271-A3C5-48B4-862E-BE5FDA5167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752850"/>
            <a:ext cx="48577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The edge from (0,4) to (1,3) is optimal;</a:t>
            </a:r>
          </a:p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z*=8.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08B5C8F-4617-4277-9329-C286B0608C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457950"/>
            <a:ext cx="10001250" cy="261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2105623 · Linear programming and duality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CCC898A-46E3-41A3-A2EE-9B8698034F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57950"/>
            <a:ext cx="571500" cy="261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90</a:t>
            </a:r>
          </a:p>
        </p:txBody>
      </p:sp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EF5F407-1360-4A91-B616-F0FAB92CF65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587f3b133394b21">
            <a:extLst>
              <a:ext uri="{96DAC541-7B7A-43D3-8B79-37D633B846F1}">
                <asvg:svgBlip xmlns:asvg="http://schemas.microsoft.com/office/drawing/2016/SVG/main" r:embed="R1113361eb2624046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5638800" y="1409700"/>
            <a:ext cx="6076950" cy="4552950"/>
          </a:xfrm>
          <a:prstGeom xmlns:a="http://schemas.openxmlformats.org/drawingml/2006/main" prst="rect">
            <a:avLst/>
          </a:prstGeom>
        </p:spPr>
      </p:pic>
      <p:pic xmlns:a="http://schemas.openxmlformats.org/drawingml/2006/main" xmlns:r="http://schemas.openxmlformats.org/officeDocument/2006/relationships">
        <p:nvPicPr>
          <p:cNvPr id="11" name="Narration slide 90" descr="English neural narration for slide 90">
            <a:hlinkClick action="ppaction://media"/>
          </p:cNvPr>
          <p:cNvPicPr>
            <a:picLocks noChangeAspect="1"/>
          </p:cNvPicPr>
          <p:nvPr>
            <a:audioFile r:link="rIdNarrationAudio"/>
            <p:extLst>
              <p:ext uri="{DAA4B4D4-6D71-4841-9C94-3DE7FCFB5A65}">
                <p14:media xmlns:p14="http://schemas.microsoft.com/office/powerpoint/2010/main" r:embed="rIdNarrationMedia"/>
              </p:ext>
            </p:extLst>
          </p:nvPr>
        </p:nvPicPr>
        <p:blipFill>
          <a:blip r:embed="rIdNarrationIcon"/>
          <a:stretch>
            <a:fillRect/>
          </a:stretch>
        </p:blipFill>
        <p:spPr>
          <a:xfrm>
            <a:off x="-914400" y="-914400"/>
            <a:ext cx="91440" cy="9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1252112"/>
      </p:ext>
    </p:extLst>
  </p:cSld>
  <p:transition advClick="1" advTm="24400"/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0"/>
                  </p:st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9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78A3EC3-60D3-412F-9D4F-205AB0E4D2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33375"/>
            <a:ext cx="11201400" cy="5467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Solution 2: this dual candidate fails to give a bound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8DD43A8-8DF2-4AA1-89DD-3E1D42E867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524000"/>
            <a:ext cx="48577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Step 1: (u,v)=(1,0) satisfies</a:t>
            </a:r>
          </a:p>
          <a:p xmlns:a="http://schemas.openxmlformats.org/drawingml/2006/main">
            <a: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nonnegativity.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FEC669D-4EC0-42DC-A301-7D1AA605B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390775"/>
            <a:ext cx="4857750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Step 2: u+2v=1&lt;3 and u+v=1&lt;2.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361E388-80E7-4A5F-823E-5C872BFE23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947988"/>
            <a:ext cx="4857750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So the candidate is dual infeasible.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2C8D3B5-5408-4CD7-8932-225424B2B7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505200"/>
            <a:ext cx="48577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Step 3: w=4(1)+5(0)=4 is not a valid</a:t>
            </a:r>
          </a:p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upper bound.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8E21EAB-2A3C-42E1-B9DD-56D2086E54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371975"/>
            <a:ext cx="48577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Counterexample: feasible (x,y)=(1,3)</a:t>
            </a:r>
          </a:p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gives z=9&gt;4.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64604B1-A363-4D6A-BB99-96B6949AAB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457950"/>
            <a:ext cx="10001250" cy="261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2105623 · Linear programming and duality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5776648-57CE-4E09-8618-49E0665FF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57950"/>
            <a:ext cx="571500" cy="261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91</a:t>
            </a:r>
          </a:p>
        </p:txBody>
      </p:sp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3D98AC1-F00A-4969-80E1-666FC7AFF8E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20da392dfaf4378">
            <a:extLst>
              <a:ext uri="{96DAC541-7B7A-43D3-8B79-37D633B846F1}">
                <asvg:svgBlip xmlns:asvg="http://schemas.microsoft.com/office/drawing/2016/SVG/main" r:embed="R9bfd34c3f7504fac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5638800" y="1409700"/>
            <a:ext cx="6076950" cy="4552950"/>
          </a:xfrm>
          <a:prstGeom xmlns:a="http://schemas.openxmlformats.org/drawingml/2006/main" prst="rect">
            <a:avLst/>
          </a:prstGeom>
        </p:spPr>
      </p:pic>
      <p:pic xmlns:a="http://schemas.openxmlformats.org/drawingml/2006/main" xmlns:r="http://schemas.openxmlformats.org/officeDocument/2006/relationships">
        <p:nvPicPr>
          <p:cNvPr id="11" name="Narration slide 91" descr="English neural narration for slide 91">
            <a:hlinkClick action="ppaction://media"/>
          </p:cNvPr>
          <p:cNvPicPr>
            <a:picLocks noChangeAspect="1"/>
          </p:cNvPicPr>
          <p:nvPr>
            <a:audioFile r:link="rIdNarrationAudio"/>
            <p:extLst>
              <p:ext uri="{DAA4B4D4-6D71-4841-9C94-3DE7FCFB5A65}">
                <p14:media xmlns:p14="http://schemas.microsoft.com/office/powerpoint/2010/main" r:embed="rIdNarrationMedia"/>
              </p:ext>
            </p:extLst>
          </p:nvPr>
        </p:nvPicPr>
        <p:blipFill>
          <a:blip r:embed="rIdNarrationIcon"/>
          <a:stretch>
            <a:fillRect/>
          </a:stretch>
        </p:blipFill>
        <p:spPr>
          <a:xfrm>
            <a:off x="-914400" y="-914400"/>
            <a:ext cx="91440" cy="9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6374267"/>
      </p:ext>
    </p:extLst>
  </p:cSld>
  <p:transition advClick="1" advTm="26567"/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0"/>
                  </p:st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9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4EB9FCF-F49C-4535-B34D-8AC267CAFA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33375"/>
            <a:ext cx="11201400" cy="5467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Solution 3: verify both sides before equating values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5DF01E2-BACC-4817-8F9C-4F27F746E0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524000"/>
            <a:ext cx="48577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Primal (x,y)=(1,3): resource use (4,5);</a:t>
            </a:r>
          </a:p>
          <a:p xmlns:a="http://schemas.openxmlformats.org/drawingml/2006/main">
            <a: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x,y≥0.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1C4D41E-AD3C-4D70-9BAE-A3F2151B13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390775"/>
            <a:ext cx="48577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Dual (u,v)=(1,1): u+2v=3; u+v=2;</a:t>
            </a:r>
          </a:p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u,v≥0.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B6CB5A2-3C5A-4CC6-B234-83633CF14A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257550"/>
            <a:ext cx="4857750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Primal value: z=3(1)+2(3)=9.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65E0203-EE76-4068-A539-EC16B52A96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814763"/>
            <a:ext cx="4857750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Dual value: w=4(1)+5(1)=9.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E05FE26-4E96-4AAB-9F52-2A17B88605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371975"/>
            <a:ext cx="48577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Weak duality gives z≤z*≤w. Hence</a:t>
            </a:r>
          </a:p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z*=9.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5E1CF86-585B-44EA-BF28-583A7E9E77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457950"/>
            <a:ext cx="10001250" cy="261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2105623 · Linear programming and duality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5605AD1-1003-48A0-ADD8-E24DE6BC2A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57950"/>
            <a:ext cx="571500" cy="261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92</a:t>
            </a:r>
          </a:p>
        </p:txBody>
      </p:sp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C68C46F-56B1-48A1-BDDC-57ED25852A2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7eb4af0b9de4258">
            <a:extLst>
              <a:ext uri="{96DAC541-7B7A-43D3-8B79-37D633B846F1}">
                <asvg:svgBlip xmlns:asvg="http://schemas.microsoft.com/office/drawing/2016/SVG/main" r:embed="R8b850d9fb08a412f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5638800" y="1409700"/>
            <a:ext cx="6076950" cy="4552950"/>
          </a:xfrm>
          <a:prstGeom xmlns:a="http://schemas.openxmlformats.org/drawingml/2006/main" prst="rect">
            <a:avLst/>
          </a:prstGeom>
        </p:spPr>
      </p:pic>
      <p:pic xmlns:a="http://schemas.openxmlformats.org/drawingml/2006/main" xmlns:r="http://schemas.openxmlformats.org/officeDocument/2006/relationships">
        <p:nvPicPr>
          <p:cNvPr id="11" name="Narration slide 92" descr="English neural narration for slide 92">
            <a:hlinkClick action="ppaction://media"/>
          </p:cNvPr>
          <p:cNvPicPr>
            <a:picLocks noChangeAspect="1"/>
          </p:cNvPicPr>
          <p:nvPr>
            <a:audioFile r:link="rIdNarrationAudio"/>
            <p:extLst>
              <p:ext uri="{DAA4B4D4-6D71-4841-9C94-3DE7FCFB5A65}">
                <p14:media xmlns:p14="http://schemas.microsoft.com/office/powerpoint/2010/main" r:embed="rIdNarrationMedia"/>
              </p:ext>
            </p:extLst>
          </p:nvPr>
        </p:nvPicPr>
        <p:blipFill>
          <a:blip r:embed="rIdNarrationIcon"/>
          <a:stretch>
            <a:fillRect/>
          </a:stretch>
        </p:blipFill>
        <p:spPr>
          <a:xfrm>
            <a:off x="-914400" y="-914400"/>
            <a:ext cx="91440" cy="9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7973193"/>
      </p:ext>
    </p:extLst>
  </p:cSld>
  <p:transition advClick="1" advTm="27400"/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0"/>
                  </p:st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9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0535818-5BD5-4171-B64E-B923A2D2D0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33375"/>
            <a:ext cx="11201400" cy="5467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Solution 4A: predict, then check at b₁=4.2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C626ACB-9199-45B9-99A8-4A0B8BA466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524000"/>
            <a:ext cx="48577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Step 1: 2.5≤4.2≤5, so the old shadow</a:t>
            </a:r>
          </a:p>
          <a:p xmlns:a="http://schemas.openxmlformats.org/drawingml/2006/main">
            <a: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price applies.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553904F-C0E8-4516-9B87-C011E7B69B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390775"/>
            <a:ext cx="4857750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Step 2: Δb₁=0.2; z*=9+1(0.2)=9.2.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D213382-D29D-4F7B-8B36-AE03E4A147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947988"/>
            <a:ext cx="48577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Step 3: x=5−4.2=0.8;</a:t>
            </a:r>
          </a:p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y=2(4.2)−5=3.4.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AC7D946-3562-4C2E-AB83-5939AA906B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814763"/>
            <a:ext cx="4857750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Check: x+y=4.2 and 2x+y=5.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6DFC643-CB12-4FD7-A46C-3BBBB871AD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371975"/>
            <a:ext cx="48577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Direct value: 3(0.8)+2(3.4)=9.2 =</a:t>
            </a:r>
          </a:p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$920/day.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34D5EFD-8F16-42C9-B204-50B3A7749E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457950"/>
            <a:ext cx="10001250" cy="261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2105623 · Linear programming and duality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F35B661-DAAA-49D2-AD24-BC6BC37F43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57950"/>
            <a:ext cx="571500" cy="261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93</a:t>
            </a:r>
          </a:p>
        </p:txBody>
      </p:sp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AD222CC-BA00-43BF-873D-9382E2446E8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887ab14d1024f2a">
            <a:extLst>
              <a:ext uri="{96DAC541-7B7A-43D3-8B79-37D633B846F1}">
                <asvg:svgBlip xmlns:asvg="http://schemas.microsoft.com/office/drawing/2016/SVG/main" r:embed="Re4ba5c32a3bd43e7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5638800" y="1409700"/>
            <a:ext cx="6076950" cy="4552950"/>
          </a:xfrm>
          <a:prstGeom xmlns:a="http://schemas.openxmlformats.org/drawingml/2006/main" prst="rect">
            <a:avLst/>
          </a:prstGeom>
        </p:spPr>
      </p:pic>
      <p:pic xmlns:a="http://schemas.openxmlformats.org/drawingml/2006/main" xmlns:r="http://schemas.openxmlformats.org/officeDocument/2006/relationships">
        <p:nvPicPr>
          <p:cNvPr id="11" name="Narration slide 93" descr="English neural narration for slide 93">
            <a:hlinkClick action="ppaction://media"/>
          </p:cNvPr>
          <p:cNvPicPr>
            <a:picLocks noChangeAspect="1"/>
          </p:cNvPicPr>
          <p:nvPr>
            <a:audioFile r:link="rIdNarrationAudio"/>
            <p:extLst>
              <p:ext uri="{DAA4B4D4-6D71-4841-9C94-3DE7FCFB5A65}">
                <p14:media xmlns:p14="http://schemas.microsoft.com/office/powerpoint/2010/main" r:embed="rIdNarrationMedia"/>
              </p:ext>
            </p:extLst>
          </p:nvPr>
        </p:nvPicPr>
        <p:blipFill>
          <a:blip r:embed="rIdNarrationIcon"/>
          <a:stretch>
            <a:fillRect/>
          </a:stretch>
        </p:blipFill>
        <p:spPr>
          <a:xfrm>
            <a:off x="-914400" y="-914400"/>
            <a:ext cx="91440" cy="9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4386499"/>
      </p:ext>
    </p:extLst>
  </p:cSld>
  <p:transition advClick="1" advTm="27267"/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0"/>
                  </p:st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9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5D31701-497F-43C2-AB8F-77DA0E5F64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33375"/>
            <a:ext cx="11201400" cy="5467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Solution 4B: expose the failed extrapolation at 6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D5E79EE-5001-4384-94F4-3933E7C4B9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524000"/>
            <a:ext cx="4857750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Old rule predicts z=9+1(6−4)=11.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F8ECBC7-5DE0-41EB-82B0-0D5227DBA4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081213"/>
            <a:ext cx="48577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But its basis gives x=5−6=−1, y=7:</a:t>
            </a:r>
          </a:p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infeasible.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0D7C1AB-3B69-4994-B1F2-B529B00A02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947988"/>
            <a:ext cx="4857750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Actual optimum: (x,y)=(0,5), z*=10.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0BA1B97-E7B0-44DC-853B-F2372CBE20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505200"/>
            <a:ext cx="48577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Dual (u,v)=(0,2) is feasible and gives</a:t>
            </a:r>
          </a:p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w=6(0)+5(2)=10.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A0F419D-6976-4F64-9B40-6CB045BCF4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371975"/>
            <a:ext cx="48577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Thus 10 is certified; the old price</a:t>
            </a:r>
          </a:p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cannot cross b₁=5.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0F0300A-C81A-4000-903A-66A9E1330E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457950"/>
            <a:ext cx="10001250" cy="261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2105623 · Linear programming and duality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901ED74-31FE-4E25-A82F-F900B28190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57950"/>
            <a:ext cx="571500" cy="261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94</a:t>
            </a:r>
          </a:p>
        </p:txBody>
      </p:sp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A2D48EE-EF59-4A81-BA13-0057FF7A216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034141f0b524f4d">
            <a:extLst>
              <a:ext uri="{96DAC541-7B7A-43D3-8B79-37D633B846F1}">
                <asvg:svgBlip xmlns:asvg="http://schemas.microsoft.com/office/drawing/2016/SVG/main" r:embed="R8a346562fa684eab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5638800" y="1409700"/>
            <a:ext cx="6076950" cy="4552950"/>
          </a:xfrm>
          <a:prstGeom xmlns:a="http://schemas.openxmlformats.org/drawingml/2006/main" prst="rect">
            <a:avLst/>
          </a:prstGeom>
        </p:spPr>
      </p:pic>
      <p:pic xmlns:a="http://schemas.openxmlformats.org/drawingml/2006/main" xmlns:r="http://schemas.openxmlformats.org/officeDocument/2006/relationships">
        <p:nvPicPr>
          <p:cNvPr id="11" name="Narration slide 94" descr="English neural narration for slide 94">
            <a:hlinkClick action="ppaction://media"/>
          </p:cNvPr>
          <p:cNvPicPr>
            <a:picLocks noChangeAspect="1"/>
          </p:cNvPicPr>
          <p:nvPr>
            <a:audioFile r:link="rIdNarrationAudio"/>
            <p:extLst>
              <p:ext uri="{DAA4B4D4-6D71-4841-9C94-3DE7FCFB5A65}">
                <p14:media xmlns:p14="http://schemas.microsoft.com/office/powerpoint/2010/main" r:embed="rIdNarrationMedia"/>
              </p:ext>
            </p:extLst>
          </p:nvPr>
        </p:nvPicPr>
        <p:blipFill>
          <a:blip r:embed="rIdNarrationIcon"/>
          <a:stretch>
            <a:fillRect/>
          </a:stretch>
        </p:blipFill>
        <p:spPr>
          <a:xfrm>
            <a:off x="-914400" y="-914400"/>
            <a:ext cx="91440" cy="9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8690164"/>
      </p:ext>
    </p:extLst>
  </p:cSld>
  <p:transition advClick="1" advTm="28867"/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0"/>
                  </p:st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9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27D4AD7-BB05-41B0-AC50-5B38BE479A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33375"/>
            <a:ext cx="11201400" cy="5467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The big picture: one LP, four connected ideas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4BFBE03-A057-4D5E-A936-937FAAD41B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457950"/>
            <a:ext cx="10001250" cy="261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2105623 · Linear programming and duality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5996D9A-634F-4CA3-AF9D-2E9C10D539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57950"/>
            <a:ext cx="571500" cy="261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95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52AFE81-DF77-4FA7-81B3-9764BAEEACC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df2cadfd995480d">
            <a:extLst>
              <a:ext uri="{96DAC541-7B7A-43D3-8B79-37D633B846F1}">
                <asvg:svgBlip xmlns:asvg="http://schemas.microsoft.com/office/drawing/2016/SVG/main" r:embed="R2b2dd57cc0bd49c8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590550" y="1190625"/>
            <a:ext cx="10972800" cy="5029200"/>
          </a:xfrm>
          <a:prstGeom xmlns:a="http://schemas.openxmlformats.org/drawingml/2006/main" prst="rect">
            <a:avLst/>
          </a:prstGeom>
        </p:spPr>
      </p:pic>
      <p:pic xmlns:a="http://schemas.openxmlformats.org/drawingml/2006/main" xmlns:r="http://schemas.openxmlformats.org/officeDocument/2006/relationships">
        <p:nvPicPr>
          <p:cNvPr id="6" name="Narration slide 95" descr="English neural narration for slide 95">
            <a:hlinkClick action="ppaction://media"/>
          </p:cNvPr>
          <p:cNvPicPr>
            <a:picLocks noChangeAspect="1"/>
          </p:cNvPicPr>
          <p:nvPr>
            <a:audioFile r:link="rIdNarrationAudio"/>
            <p:extLst>
              <p:ext uri="{DAA4B4D4-6D71-4841-9C94-3DE7FCFB5A65}">
                <p14:media xmlns:p14="http://schemas.microsoft.com/office/powerpoint/2010/main" r:embed="rIdNarrationMedia"/>
              </p:ext>
            </p:extLst>
          </p:nvPr>
        </p:nvPicPr>
        <p:blipFill>
          <a:blip r:embed="rIdNarrationIcon"/>
          <a:stretch>
            <a:fillRect/>
          </a:stretch>
        </p:blipFill>
        <p:spPr>
          <a:xfrm>
            <a:off x="-914400" y="-914400"/>
            <a:ext cx="91440" cy="9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646498"/>
      </p:ext>
    </p:extLst>
  </p:cSld>
  <p:transition advClick="1" advTm="28633"/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0"/>
                  </p:st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9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74EF221-3330-46A1-8CED-C639DD9F98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33375"/>
            <a:ext cx="11201400" cy="5467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1. Primal proposes a plan; dual certifies its value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E5D2C55-A178-4306-A5FF-B3DA76C3A4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524000"/>
            <a:ext cx="48577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Primal: max 3x+2y; x+y≤4, 2x+y≤5;</a:t>
            </a:r>
          </a:p>
          <a:p xmlns:a="http://schemas.openxmlformats.org/drawingml/2006/main">
            <a: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x,y≥0.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30EE96B-1EDB-4720-8986-D272CD62E4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390775"/>
            <a:ext cx="48577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Dual: min 4u+5v; u+2v≥3, u+v≥2;</a:t>
            </a:r>
          </a:p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u,v≥0.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86846A2-4DBF-4AAF-AF49-7E8043571C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257550"/>
            <a:ext cx="4857750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Feasible plan (1,3) gives z=9.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1C59961-66E5-474A-A765-97C315585B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814763"/>
            <a:ext cx="4857750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Feasible prices (1,1) give w=9.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2BF8397-D511-4878-BCD5-8166239E71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371975"/>
            <a:ext cx="48577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Weak duality: z≤z*≤w. Equality</a:t>
            </a:r>
          </a:p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certifies optimality.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E02F71D-8625-4581-9F2D-47B539F294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457950"/>
            <a:ext cx="10001250" cy="261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2105623 · Linear programming and duality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22D811A-5446-4984-BFDC-1497CDFDE2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57950"/>
            <a:ext cx="571500" cy="261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96</a:t>
            </a:r>
          </a:p>
        </p:txBody>
      </p:sp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96E81C9-DAE7-4952-A0A0-D43E042661F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555a3e518cf4ecb">
            <a:extLst>
              <a:ext uri="{96DAC541-7B7A-43D3-8B79-37D633B846F1}">
                <asvg:svgBlip xmlns:asvg="http://schemas.microsoft.com/office/drawing/2016/SVG/main" r:embed="R70184b61be754104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5638800" y="1409700"/>
            <a:ext cx="6076950" cy="4552950"/>
          </a:xfrm>
          <a:prstGeom xmlns:a="http://schemas.openxmlformats.org/drawingml/2006/main" prst="rect">
            <a:avLst/>
          </a:prstGeom>
        </p:spPr>
      </p:pic>
      <p:pic xmlns:a="http://schemas.openxmlformats.org/drawingml/2006/main" xmlns:r="http://schemas.openxmlformats.org/officeDocument/2006/relationships">
        <p:nvPicPr>
          <p:cNvPr id="11" name="Narration slide 96" descr="English neural narration for slide 96">
            <a:hlinkClick action="ppaction://media"/>
          </p:cNvPr>
          <p:cNvPicPr>
            <a:picLocks noChangeAspect="1"/>
          </p:cNvPicPr>
          <p:nvPr>
            <a:audioFile r:link="rIdNarrationAudio"/>
            <p:extLst>
              <p:ext uri="{DAA4B4D4-6D71-4841-9C94-3DE7FCFB5A65}">
                <p14:media xmlns:p14="http://schemas.microsoft.com/office/powerpoint/2010/main" r:embed="rIdNarrationMedia"/>
              </p:ext>
            </p:extLst>
          </p:nvPr>
        </p:nvPicPr>
        <p:blipFill>
          <a:blip r:embed="rIdNarrationIcon"/>
          <a:stretch>
            <a:fillRect/>
          </a:stretch>
        </p:blipFill>
        <p:spPr>
          <a:xfrm>
            <a:off x="-914400" y="-914400"/>
            <a:ext cx="91440" cy="9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8908140"/>
      </p:ext>
    </p:extLst>
  </p:cSld>
  <p:transition advClick="1" advTm="26633"/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0"/>
                  </p:st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9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77B2557-1ACD-42D6-9971-175C3E7326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33375"/>
            <a:ext cx="11201400" cy="5467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2. Complementary slackness closes the duality gap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F413FE2-706E-4439-9B61-464C04FE9B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524000"/>
            <a:ext cx="4857750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s₁=4−x−y; s₂=5−2x−y.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1DEF0CA-E9F3-4FF5-86E9-C5B93F5D97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081213"/>
            <a:ext cx="4857750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r_x=u+2v−3; r_y=u+v−2.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4243EBD-913E-4EB9-99A8-D7C5AAA717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638425"/>
            <a:ext cx="4857750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w−z = u·s₁ + v·s₂ + x·r_x + y·r_y.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3B4CAA4-CE0F-4601-AFB7-06ADD9A0A7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195638"/>
            <a:ext cx="48577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For feasible primal and dual points, all</a:t>
            </a:r>
          </a:p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terms are nonnegative.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A87BCE5-9C19-4897-BE6D-DCCAA528B6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062413"/>
            <a:ext cx="48577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At optimum each product is zero:</a:t>
            </a:r>
          </a:p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u·s₁=v·s₂=x·r_x=y·r_y=0.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E8EA2ED-C658-405E-B799-5A5C9C42C0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457950"/>
            <a:ext cx="10001250" cy="261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2105623 · Linear programming and duality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160862D-A9FF-4E31-8F69-68C0B5FF23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57950"/>
            <a:ext cx="571500" cy="261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97</a:t>
            </a:r>
          </a:p>
        </p:txBody>
      </p:sp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0064E37-4CEA-4AB6-B45B-98A1033A45C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da9b9ee933448af">
            <a:extLst>
              <a:ext uri="{96DAC541-7B7A-43D3-8B79-37D633B846F1}">
                <asvg:svgBlip xmlns:asvg="http://schemas.microsoft.com/office/drawing/2016/SVG/main" r:embed="R66dbd1cd46364fe5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5638800" y="1409700"/>
            <a:ext cx="6076950" cy="4552950"/>
          </a:xfrm>
          <a:prstGeom xmlns:a="http://schemas.openxmlformats.org/drawingml/2006/main" prst="rect">
            <a:avLst/>
          </a:prstGeom>
        </p:spPr>
      </p:pic>
      <p:pic xmlns:a="http://schemas.openxmlformats.org/drawingml/2006/main" xmlns:r="http://schemas.openxmlformats.org/officeDocument/2006/relationships">
        <p:nvPicPr>
          <p:cNvPr id="11" name="Narration slide 97" descr="English neural narration for slide 97">
            <a:hlinkClick action="ppaction://media"/>
          </p:cNvPr>
          <p:cNvPicPr>
            <a:picLocks noChangeAspect="1"/>
          </p:cNvPicPr>
          <p:nvPr>
            <a:audioFile r:link="rIdNarrationAudio"/>
            <p:extLst>
              <p:ext uri="{DAA4B4D4-6D71-4841-9C94-3DE7FCFB5A65}">
                <p14:media xmlns:p14="http://schemas.microsoft.com/office/powerpoint/2010/main" r:embed="rIdNarrationMedia"/>
              </p:ext>
            </p:extLst>
          </p:nvPr>
        </p:nvPicPr>
        <p:blipFill>
          <a:blip r:embed="rIdNarrationIcon"/>
          <a:stretch>
            <a:fillRect/>
          </a:stretch>
        </p:blipFill>
        <p:spPr>
          <a:xfrm>
            <a:off x="-914400" y="-914400"/>
            <a:ext cx="91440" cy="9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9153435"/>
      </p:ext>
    </p:extLst>
  </p:cSld>
  <p:transition advClick="1" advTm="26033"/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0"/>
                  </p:st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9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DA827E2-CE14-4FF4-AF7B-F2B9AB2864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33375"/>
            <a:ext cx="11201400" cy="5467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3. Dual prices become local resource values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EE4C70A-D667-4150-8E42-E34BE92ED2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524000"/>
            <a:ext cx="4857750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At capacities (4,5): (u,v)=(1,1).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A758646-00FF-405C-9532-35C74D8FCA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081213"/>
            <a:ext cx="48577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Within the current basis region:</a:t>
            </a:r>
          </a:p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Δz*=uΔb₁+vΔb₂.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9A02240-5AC1-41F5-84B2-A7B7310D79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947988"/>
            <a:ext cx="4857750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One RHS at a time: 2.5≤b₁≤5; 4≤b₂≤8.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F9852B4-1BFE-4B24-9B79-40D42B3ACB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505200"/>
            <a:ext cx="4857750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Example: b₁=4.2, b₂=5 gives Δz*=0.2.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B0A2F27-A265-460A-A573-9D351B5711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062413"/>
            <a:ext cx="48577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This is $20/day of gross gain, before</a:t>
            </a:r>
          </a:p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any purchase cost.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A8A0397-F5E5-425F-B61D-AE14286107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457950"/>
            <a:ext cx="10001250" cy="261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2105623 · Linear programming and duality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2B46922-5478-40FE-8C6C-89651CE6CD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57950"/>
            <a:ext cx="571500" cy="261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98</a:t>
            </a:r>
          </a:p>
        </p:txBody>
      </p:sp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D055ECE-BC5C-4195-A559-F2FDECE4D98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24455f977ea48b5">
            <a:extLst>
              <a:ext uri="{96DAC541-7B7A-43D3-8B79-37D633B846F1}">
                <asvg:svgBlip xmlns:asvg="http://schemas.microsoft.com/office/drawing/2016/SVG/main" r:embed="R7590f44866f54d22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5638800" y="1409700"/>
            <a:ext cx="6076950" cy="4552950"/>
          </a:xfrm>
          <a:prstGeom xmlns:a="http://schemas.openxmlformats.org/drawingml/2006/main" prst="rect">
            <a:avLst/>
          </a:prstGeom>
        </p:spPr>
      </p:pic>
      <p:pic xmlns:a="http://schemas.openxmlformats.org/drawingml/2006/main" xmlns:r="http://schemas.openxmlformats.org/officeDocument/2006/relationships">
        <p:nvPicPr>
          <p:cNvPr id="11" name="Narration slide 98" descr="English neural narration for slide 98">
            <a:hlinkClick action="ppaction://media"/>
          </p:cNvPr>
          <p:cNvPicPr>
            <a:picLocks noChangeAspect="1"/>
          </p:cNvPicPr>
          <p:nvPr>
            <a:audioFile r:link="rIdNarrationAudio"/>
            <p:extLst>
              <p:ext uri="{DAA4B4D4-6D71-4841-9C94-3DE7FCFB5A65}">
                <p14:media xmlns:p14="http://schemas.microsoft.com/office/powerpoint/2010/main" r:embed="rIdNarrationMedia"/>
              </p:ext>
            </p:extLst>
          </p:nvPr>
        </p:nvPicPr>
        <p:blipFill>
          <a:blip r:embed="rIdNarrationIcon"/>
          <a:stretch>
            <a:fillRect/>
          </a:stretch>
        </p:blipFill>
        <p:spPr>
          <a:xfrm>
            <a:off x="-914400" y="-914400"/>
            <a:ext cx="91440" cy="9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2884809"/>
      </p:ext>
    </p:extLst>
  </p:cSld>
  <p:transition advClick="1" advTm="28700"/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0"/>
                  </p:st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9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A969652-62D6-41E8-BB2E-6EA66BD9D2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33375"/>
            <a:ext cx="11201400" cy="5467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4. When capacity changes, reconnect all four ideas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4683927-BA1D-4476-A22F-3490D02A26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457950"/>
            <a:ext cx="10001250" cy="261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2105623 · Linear programming and duality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4DA6D29-BDCB-4AFF-8BD1-EF0FA0CD57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57950"/>
            <a:ext cx="571500" cy="261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99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05895C9-7588-4727-BF85-EDB63D2028B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f987dbb571f42f9">
            <a:extLst>
              <a:ext uri="{96DAC541-7B7A-43D3-8B79-37D633B846F1}">
                <asvg:svgBlip xmlns:asvg="http://schemas.microsoft.com/office/drawing/2016/SVG/main" r:embed="R1654a5bdfbaa41e6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590550" y="1190625"/>
            <a:ext cx="10972800" cy="5029200"/>
          </a:xfrm>
          <a:prstGeom xmlns:a="http://schemas.openxmlformats.org/drawingml/2006/main" prst="rect">
            <a:avLst/>
          </a:prstGeom>
        </p:spPr>
      </p:pic>
      <p:pic xmlns:a="http://schemas.openxmlformats.org/drawingml/2006/main" xmlns:r="http://schemas.openxmlformats.org/officeDocument/2006/relationships">
        <p:nvPicPr>
          <p:cNvPr id="6" name="Narration slide 99" descr="English neural narration for slide 99">
            <a:hlinkClick action="ppaction://media"/>
          </p:cNvPr>
          <p:cNvPicPr>
            <a:picLocks noChangeAspect="1"/>
          </p:cNvPicPr>
          <p:nvPr>
            <a:audioFile r:link="rIdNarrationAudio"/>
            <p:extLst>
              <p:ext uri="{DAA4B4D4-6D71-4841-9C94-3DE7FCFB5A65}">
                <p14:media xmlns:p14="http://schemas.microsoft.com/office/powerpoint/2010/main" r:embed="rIdNarrationMedia"/>
              </p:ext>
            </p:extLst>
          </p:nvPr>
        </p:nvPicPr>
        <p:blipFill>
          <a:blip r:embed="rIdNarrationIcon"/>
          <a:stretch>
            <a:fillRect/>
          </a:stretch>
        </p:blipFill>
        <p:spPr>
          <a:xfrm>
            <a:off x="-914400" y="-914400"/>
            <a:ext cx="91440" cy="9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783093"/>
      </p:ext>
    </p:extLst>
  </p:cSld>
  <p:transition advClick="1" advTm="27200"/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0"/>
                  </p:st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0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134EB85-B812-4959-956F-901FF800B8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33375"/>
            <a:ext cx="11201400" cy="5467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0F6E6B"/>
                </a:solidFill>
                <a:latin typeface="DejaVu Sans"/>
                <a:ea typeface="DejaVu Sans"/>
                <a:cs typeface="DejaVu Sans"/>
              </a:rPr>
              <a:t>References and optional follow-up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B6CD5A5-2359-4F2A-9A6D-AB562EB507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619250"/>
            <a:ext cx="1095375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Boyd and Vandenberghe, Convex Optimization: Sections 4.3, 5.2, 5.5, and</a:t>
            </a:r>
          </a:p>
          <a:p xmlns:a="http://schemas.openxmlformats.org/drawingml/2006/main">
            <a: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5.6.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59C2285-4E27-4988-974E-2DD25BDAEB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686050"/>
            <a:ext cx="1095375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SciPy documentation: linprog(method="highs"), marginals and residuals.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9BD7D85-93AA-4601-AD6B-71DC36C100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81375"/>
            <a:ext cx="1095375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Optional Python practice: reproduce these examples with</a:t>
            </a:r>
          </a:p>
          <a:p xmlns:a="http://schemas.openxmlformats.org/drawingml/2006/main">
            <a:pPr>
              <a:def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scipy.optimize.linprog.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71FB129-D988-49BE-94DE-D1B4CDFBC8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457950"/>
            <a:ext cx="10001250" cy="261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2105623 · Linear programming and duality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7A5F4D5-A13F-46AE-93EC-44E839770C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57950"/>
            <a:ext cx="571500" cy="261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333F4A"/>
                </a:solidFill>
                <a:latin typeface="DejaVu Sans"/>
                <a:ea typeface="DejaVu Sans"/>
                <a:cs typeface="DejaVu Sans"/>
              </a:rPr>
              <a:t>100</a:t>
            </a:r>
          </a:p>
        </p:txBody>
      </p:sp>
      <p:pic xmlns:a="http://schemas.openxmlformats.org/drawingml/2006/main" xmlns:r="http://schemas.openxmlformats.org/officeDocument/2006/relationships">
        <p:nvPicPr>
          <p:cNvPr id="8" name="Narration slide 100" descr="English neural narration for slide 100">
            <a:hlinkClick action="ppaction://media"/>
          </p:cNvPr>
          <p:cNvPicPr>
            <a:picLocks noChangeAspect="1"/>
          </p:cNvPicPr>
          <p:nvPr>
            <a:audioFile r:link="rIdNarrationAudio"/>
            <p:extLst>
              <p:ext uri="{DAA4B4D4-6D71-4841-9C94-3DE7FCFB5A65}">
                <p14:media xmlns:p14="http://schemas.microsoft.com/office/powerpoint/2010/main" r:embed="rIdNarrationMedia"/>
              </p:ext>
            </p:extLst>
          </p:nvPr>
        </p:nvPicPr>
        <p:blipFill>
          <a:blip r:embed="rIdNarrationIcon"/>
          <a:stretch>
            <a:fillRect/>
          </a:stretch>
        </p:blipFill>
        <p:spPr>
          <a:xfrm>
            <a:off x="-914400" y="-914400"/>
            <a:ext cx="91440" cy="9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514330"/>
      </p:ext>
    </p:extLst>
  </p:cSld>
  <p:transition advClick="1" advTm="30600"/>
  <p:timing>
    <p:tnLst>
      <p:par>
        <p:cTn id="1" dur="indefinite" restart="never" nodeType="tmRoot">
          <p:childTnLst>
            <p:audio>
              <p:cMediaNode vol="100000">
                <p:cTn id="2" fill="hold" display="0">
                  <p:stCondLst>
                    <p:cond delay="0"/>
                  </p:st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2026-10-19T13:16:54.8350000Z</dcterms:created>
  <dcterms:modified xsi:type="dcterms:W3CDTF">2026-10-19T13:16:54.8350000Z</dcterms:modified>
</coreProperties>
</file>