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73913aa92234bd1" /><Relationship Type="http://schemas.openxmlformats.org/officeDocument/2006/relationships/extended-properties" Target="/docProps/app.xml" Id="R6433cdfe3a3a4e52" /><Relationship Type="http://schemas.openxmlformats.org/officeDocument/2006/relationships/officeDocument" Target="/ppt/presentation.xml" Id="R036b91254ee543d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0ae4e7f90a94847"/>
  </p:sldMasterIdLst>
  <p:notesMasterIdLst>
    <p:notesMasterId xmlns:r="http://schemas.openxmlformats.org/officeDocument/2006/relationships" r:id="R91e460cd42f64b01"/>
  </p:notesMasterIdLst>
  <p:sldIdLst>
    <p:sldId xmlns:r="http://schemas.openxmlformats.org/officeDocument/2006/relationships" id="256" r:id="R1172ac711d3249e0"/>
    <p:sldId xmlns:r="http://schemas.openxmlformats.org/officeDocument/2006/relationships" id="257" r:id="Re949e8efcc90405f"/>
    <p:sldId xmlns:r="http://schemas.openxmlformats.org/officeDocument/2006/relationships" id="258" r:id="Ra529cb84dbc44ae3"/>
    <p:sldId xmlns:r="http://schemas.openxmlformats.org/officeDocument/2006/relationships" id="259" r:id="R75e9b3251bb64fa2"/>
    <p:sldId xmlns:r="http://schemas.openxmlformats.org/officeDocument/2006/relationships" id="260" r:id="R8287752664a74313"/>
    <p:sldId xmlns:r="http://schemas.openxmlformats.org/officeDocument/2006/relationships" id="261" r:id="R86330ec22b464438"/>
    <p:sldId xmlns:r="http://schemas.openxmlformats.org/officeDocument/2006/relationships" id="262" r:id="R33dc09f285174d87"/>
    <p:sldId xmlns:r="http://schemas.openxmlformats.org/officeDocument/2006/relationships" id="263" r:id="R135fdac4b2404c78"/>
    <p:sldId xmlns:r="http://schemas.openxmlformats.org/officeDocument/2006/relationships" id="264" r:id="Ref73f41a06774899"/>
    <p:sldId xmlns:r="http://schemas.openxmlformats.org/officeDocument/2006/relationships" id="265" r:id="R299de96b3d304d32"/>
    <p:sldId xmlns:r="http://schemas.openxmlformats.org/officeDocument/2006/relationships" id="266" r:id="R432d35a86ca743df"/>
    <p:sldId xmlns:r="http://schemas.openxmlformats.org/officeDocument/2006/relationships" id="267" r:id="Rdb91ce4640ab49b1"/>
    <p:sldId xmlns:r="http://schemas.openxmlformats.org/officeDocument/2006/relationships" id="268" r:id="R052ad64425d14451"/>
    <p:sldId xmlns:r="http://schemas.openxmlformats.org/officeDocument/2006/relationships" id="269" r:id="R5166ccc13a0c4d29"/>
    <p:sldId xmlns:r="http://schemas.openxmlformats.org/officeDocument/2006/relationships" id="270" r:id="Race66c2c760741d8"/>
    <p:sldId xmlns:r="http://schemas.openxmlformats.org/officeDocument/2006/relationships" id="271" r:id="R535b576bafad4dad"/>
    <p:sldId xmlns:r="http://schemas.openxmlformats.org/officeDocument/2006/relationships" id="272" r:id="R1a2f681aa40f4398"/>
    <p:sldId xmlns:r="http://schemas.openxmlformats.org/officeDocument/2006/relationships" id="273" r:id="R0d956d7b583040a4"/>
    <p:sldId xmlns:r="http://schemas.openxmlformats.org/officeDocument/2006/relationships" id="274" r:id="R74095c2484c240b4"/>
    <p:sldId xmlns:r="http://schemas.openxmlformats.org/officeDocument/2006/relationships" id="275" r:id="R0cb528d86174466a"/>
    <p:sldId xmlns:r="http://schemas.openxmlformats.org/officeDocument/2006/relationships" id="276" r:id="R9bfcc578f4154d88"/>
    <p:sldId xmlns:r="http://schemas.openxmlformats.org/officeDocument/2006/relationships" id="277" r:id="R3970095593964e16"/>
    <p:sldId xmlns:r="http://schemas.openxmlformats.org/officeDocument/2006/relationships" id="278" r:id="Rceb8839696b7493a"/>
    <p:sldId xmlns:r="http://schemas.openxmlformats.org/officeDocument/2006/relationships" id="279" r:id="Rd1277b8ba49a4528"/>
    <p:sldId xmlns:r="http://schemas.openxmlformats.org/officeDocument/2006/relationships" id="280" r:id="Rdee9a25568fe4a71"/>
    <p:sldId xmlns:r="http://schemas.openxmlformats.org/officeDocument/2006/relationships" id="281" r:id="Rd58ed89db774421c"/>
    <p:sldId xmlns:r="http://schemas.openxmlformats.org/officeDocument/2006/relationships" id="282" r:id="R77e63144763d412d"/>
    <p:sldId xmlns:r="http://schemas.openxmlformats.org/officeDocument/2006/relationships" id="283" r:id="R49035f08841d46c9"/>
    <p:sldId xmlns:r="http://schemas.openxmlformats.org/officeDocument/2006/relationships" id="284" r:id="R70e9e35dbc6b48ac"/>
    <p:sldId xmlns:r="http://schemas.openxmlformats.org/officeDocument/2006/relationships" id="285" r:id="Rd3eb14b78ee341b8"/>
    <p:sldId xmlns:r="http://schemas.openxmlformats.org/officeDocument/2006/relationships" id="286" r:id="R5311bd461641417b"/>
    <p:sldId xmlns:r="http://schemas.openxmlformats.org/officeDocument/2006/relationships" id="287" r:id="R8e6353b6c3fa41e8"/>
    <p:sldId xmlns:r="http://schemas.openxmlformats.org/officeDocument/2006/relationships" id="288" r:id="R8fcb34b7a908412d"/>
    <p:sldId xmlns:r="http://schemas.openxmlformats.org/officeDocument/2006/relationships" id="289" r:id="R64459f35592145d5"/>
    <p:sldId xmlns:r="http://schemas.openxmlformats.org/officeDocument/2006/relationships" id="290" r:id="R2cf28ce57f1348d4"/>
    <p:sldId xmlns:r="http://schemas.openxmlformats.org/officeDocument/2006/relationships" id="291" r:id="R56e8abe7fd3c459b"/>
    <p:sldId xmlns:r="http://schemas.openxmlformats.org/officeDocument/2006/relationships" id="292" r:id="Rb3264d975150453f"/>
    <p:sldId xmlns:r="http://schemas.openxmlformats.org/officeDocument/2006/relationships" id="293" r:id="R135db03508384db1"/>
    <p:sldId xmlns:r="http://schemas.openxmlformats.org/officeDocument/2006/relationships" id="294" r:id="R32950058b9dc4106"/>
    <p:sldId xmlns:r="http://schemas.openxmlformats.org/officeDocument/2006/relationships" id="295" r:id="R0b98f33544194638"/>
    <p:sldId xmlns:r="http://schemas.openxmlformats.org/officeDocument/2006/relationships" id="296" r:id="Rdc3a1ffbdbc54ab9"/>
    <p:sldId xmlns:r="http://schemas.openxmlformats.org/officeDocument/2006/relationships" id="297" r:id="R44b1f3f7cadb4a7d"/>
    <p:sldId xmlns:r="http://schemas.openxmlformats.org/officeDocument/2006/relationships" id="298" r:id="Rfc9c6dd1d7f64359"/>
    <p:sldId xmlns:r="http://schemas.openxmlformats.org/officeDocument/2006/relationships" id="299" r:id="R4ec1a1a6b03f4713"/>
    <p:sldId xmlns:r="http://schemas.openxmlformats.org/officeDocument/2006/relationships" id="300" r:id="Rd71b1b5129644e21"/>
    <p:sldId xmlns:r="http://schemas.openxmlformats.org/officeDocument/2006/relationships" id="301" r:id="R79cfc6e65ee649a6"/>
    <p:sldId xmlns:r="http://schemas.openxmlformats.org/officeDocument/2006/relationships" id="302" r:id="R1c436379832e4485"/>
    <p:sldId xmlns:r="http://schemas.openxmlformats.org/officeDocument/2006/relationships" id="303" r:id="R3e2a4f58182f4012"/>
    <p:sldId xmlns:r="http://schemas.openxmlformats.org/officeDocument/2006/relationships" id="304" r:id="R148a44d397474626"/>
    <p:sldId xmlns:r="http://schemas.openxmlformats.org/officeDocument/2006/relationships" id="305" r:id="Recd1edda13da4c84"/>
    <p:sldId xmlns:r="http://schemas.openxmlformats.org/officeDocument/2006/relationships" id="306" r:id="Ra5304abd9e33491e"/>
    <p:sldId xmlns:r="http://schemas.openxmlformats.org/officeDocument/2006/relationships" id="307" r:id="Re43081cea9cc49bd"/>
    <p:sldId xmlns:r="http://schemas.openxmlformats.org/officeDocument/2006/relationships" id="308" r:id="R22349e7b75b74f57"/>
    <p:sldId xmlns:r="http://schemas.openxmlformats.org/officeDocument/2006/relationships" id="309" r:id="Red49f2ea02e94d62"/>
    <p:sldId xmlns:r="http://schemas.openxmlformats.org/officeDocument/2006/relationships" id="310" r:id="R35399ade293e47b8"/>
    <p:sldId xmlns:r="http://schemas.openxmlformats.org/officeDocument/2006/relationships" id="311" r:id="R1e5e2b28acbf4236"/>
    <p:sldId xmlns:r="http://schemas.openxmlformats.org/officeDocument/2006/relationships" id="312" r:id="R775283fd8449411c"/>
    <p:sldId xmlns:r="http://schemas.openxmlformats.org/officeDocument/2006/relationships" id="313" r:id="R7e39e045465c4660"/>
    <p:sldId xmlns:r="http://schemas.openxmlformats.org/officeDocument/2006/relationships" id="314" r:id="R8ad1439c9aee40c0"/>
    <p:sldId xmlns:r="http://schemas.openxmlformats.org/officeDocument/2006/relationships" id="315" r:id="R88b515cf0f7748b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fa3c17b25064eb8" /><Relationship Type="http://schemas.openxmlformats.org/officeDocument/2006/relationships/slideMaster" Target="/ppt/slideMasters/slideMaster1.xml" Id="R00ae4e7f90a94847" /><Relationship Type="http://schemas.openxmlformats.org/officeDocument/2006/relationships/notesMaster" Target="/ppt/notesMasters/notesMaster1.xml" Id="R91e460cd42f64b01" /><Relationship Type="http://schemas.openxmlformats.org/officeDocument/2006/relationships/presProps" Target="/ppt/presProps.xml" Id="Rffe253ac27eb40b2" /><Relationship Type="http://schemas.openxmlformats.org/officeDocument/2006/relationships/tableStyles" Target="/ppt/tableStyles.xml" Id="Rffe07a160aba490d" /><Relationship Type="http://schemas.openxmlformats.org/officeDocument/2006/relationships/slide" Target="/ppt/slides/slide1.xml" Id="R1172ac711d3249e0" /><Relationship Type="http://schemas.openxmlformats.org/officeDocument/2006/relationships/slide" Target="/ppt/slides/slide2.xml" Id="Re949e8efcc90405f" /><Relationship Type="http://schemas.openxmlformats.org/officeDocument/2006/relationships/slide" Target="/ppt/slides/slide3.xml" Id="Ra529cb84dbc44ae3" /><Relationship Type="http://schemas.openxmlformats.org/officeDocument/2006/relationships/slide" Target="/ppt/slides/slide4.xml" Id="R75e9b3251bb64fa2" /><Relationship Type="http://schemas.openxmlformats.org/officeDocument/2006/relationships/slide" Target="/ppt/slides/slide5.xml" Id="R8287752664a74313" /><Relationship Type="http://schemas.openxmlformats.org/officeDocument/2006/relationships/slide" Target="/ppt/slides/slide6.xml" Id="R86330ec22b464438" /><Relationship Type="http://schemas.openxmlformats.org/officeDocument/2006/relationships/slide" Target="/ppt/slides/slide7.xml" Id="R33dc09f285174d87" /><Relationship Type="http://schemas.openxmlformats.org/officeDocument/2006/relationships/slide" Target="/ppt/slides/slide8.xml" Id="R135fdac4b2404c78" /><Relationship Type="http://schemas.openxmlformats.org/officeDocument/2006/relationships/slide" Target="/ppt/slides/slide9.xml" Id="Ref73f41a06774899" /><Relationship Type="http://schemas.openxmlformats.org/officeDocument/2006/relationships/slide" Target="/ppt/slides/slide10.xml" Id="R299de96b3d304d32" /><Relationship Type="http://schemas.openxmlformats.org/officeDocument/2006/relationships/slide" Target="/ppt/slides/slide11.xml" Id="R432d35a86ca743df" /><Relationship Type="http://schemas.openxmlformats.org/officeDocument/2006/relationships/slide" Target="/ppt/slides/slide12.xml" Id="Rdb91ce4640ab49b1" /><Relationship Type="http://schemas.openxmlformats.org/officeDocument/2006/relationships/slide" Target="/ppt/slides/slide13.xml" Id="R052ad64425d14451" /><Relationship Type="http://schemas.openxmlformats.org/officeDocument/2006/relationships/slide" Target="/ppt/slides/slide14.xml" Id="R5166ccc13a0c4d29" /><Relationship Type="http://schemas.openxmlformats.org/officeDocument/2006/relationships/slide" Target="/ppt/slides/slide15.xml" Id="Race66c2c760741d8" /><Relationship Type="http://schemas.openxmlformats.org/officeDocument/2006/relationships/slide" Target="/ppt/slides/slide16.xml" Id="R535b576bafad4dad" /><Relationship Type="http://schemas.openxmlformats.org/officeDocument/2006/relationships/slide" Target="/ppt/slides/slide17.xml" Id="R1a2f681aa40f4398" /><Relationship Type="http://schemas.openxmlformats.org/officeDocument/2006/relationships/slide" Target="/ppt/slides/slide18.xml" Id="R0d956d7b583040a4" /><Relationship Type="http://schemas.openxmlformats.org/officeDocument/2006/relationships/slide" Target="/ppt/slides/slide19.xml" Id="R74095c2484c240b4" /><Relationship Type="http://schemas.openxmlformats.org/officeDocument/2006/relationships/slide" Target="/ppt/slides/slide20.xml" Id="R0cb528d86174466a" /><Relationship Type="http://schemas.openxmlformats.org/officeDocument/2006/relationships/slide" Target="/ppt/slides/slide21.xml" Id="R9bfcc578f4154d88" /><Relationship Type="http://schemas.openxmlformats.org/officeDocument/2006/relationships/slide" Target="/ppt/slides/slide22.xml" Id="R3970095593964e16" /><Relationship Type="http://schemas.openxmlformats.org/officeDocument/2006/relationships/slide" Target="/ppt/slides/slide23.xml" Id="Rceb8839696b7493a" /><Relationship Type="http://schemas.openxmlformats.org/officeDocument/2006/relationships/slide" Target="/ppt/slides/slide24.xml" Id="Rd1277b8ba49a4528" /><Relationship Type="http://schemas.openxmlformats.org/officeDocument/2006/relationships/slide" Target="/ppt/slides/slide25.xml" Id="Rdee9a25568fe4a71" /><Relationship Type="http://schemas.openxmlformats.org/officeDocument/2006/relationships/slide" Target="/ppt/slides/slide26.xml" Id="Rd58ed89db774421c" /><Relationship Type="http://schemas.openxmlformats.org/officeDocument/2006/relationships/slide" Target="/ppt/slides/slide27.xml" Id="R77e63144763d412d" /><Relationship Type="http://schemas.openxmlformats.org/officeDocument/2006/relationships/slide" Target="/ppt/slides/slide28.xml" Id="R49035f08841d46c9" /><Relationship Type="http://schemas.openxmlformats.org/officeDocument/2006/relationships/slide" Target="/ppt/slides/slide29.xml" Id="R70e9e35dbc6b48ac" /><Relationship Type="http://schemas.openxmlformats.org/officeDocument/2006/relationships/slide" Target="/ppt/slides/slide30.xml" Id="Rd3eb14b78ee341b8" /><Relationship Type="http://schemas.openxmlformats.org/officeDocument/2006/relationships/slide" Target="/ppt/slides/slide31.xml" Id="R5311bd461641417b" /><Relationship Type="http://schemas.openxmlformats.org/officeDocument/2006/relationships/slide" Target="/ppt/slides/slide32.xml" Id="R8e6353b6c3fa41e8" /><Relationship Type="http://schemas.openxmlformats.org/officeDocument/2006/relationships/slide" Target="/ppt/slides/slide33.xml" Id="R8fcb34b7a908412d" /><Relationship Type="http://schemas.openxmlformats.org/officeDocument/2006/relationships/slide" Target="/ppt/slides/slide34.xml" Id="R64459f35592145d5" /><Relationship Type="http://schemas.openxmlformats.org/officeDocument/2006/relationships/slide" Target="/ppt/slides/slide35.xml" Id="R2cf28ce57f1348d4" /><Relationship Type="http://schemas.openxmlformats.org/officeDocument/2006/relationships/slide" Target="/ppt/slides/slide36.xml" Id="R56e8abe7fd3c459b" /><Relationship Type="http://schemas.openxmlformats.org/officeDocument/2006/relationships/slide" Target="/ppt/slides/slide37.xml" Id="Rb3264d975150453f" /><Relationship Type="http://schemas.openxmlformats.org/officeDocument/2006/relationships/slide" Target="/ppt/slides/slide38.xml" Id="R135db03508384db1" /><Relationship Type="http://schemas.openxmlformats.org/officeDocument/2006/relationships/slide" Target="/ppt/slides/slide39.xml" Id="R32950058b9dc4106" /><Relationship Type="http://schemas.openxmlformats.org/officeDocument/2006/relationships/slide" Target="/ppt/slides/slide40.xml" Id="R0b98f33544194638" /><Relationship Type="http://schemas.openxmlformats.org/officeDocument/2006/relationships/slide" Target="/ppt/slides/slide41.xml" Id="Rdc3a1ffbdbc54ab9" /><Relationship Type="http://schemas.openxmlformats.org/officeDocument/2006/relationships/slide" Target="/ppt/slides/slide42.xml" Id="R44b1f3f7cadb4a7d" /><Relationship Type="http://schemas.openxmlformats.org/officeDocument/2006/relationships/slide" Target="/ppt/slides/slide43.xml" Id="Rfc9c6dd1d7f64359" /><Relationship Type="http://schemas.openxmlformats.org/officeDocument/2006/relationships/slide" Target="/ppt/slides/slide44.xml" Id="R4ec1a1a6b03f4713" /><Relationship Type="http://schemas.openxmlformats.org/officeDocument/2006/relationships/slide" Target="/ppt/slides/slide45.xml" Id="Rd71b1b5129644e21" /><Relationship Type="http://schemas.openxmlformats.org/officeDocument/2006/relationships/slide" Target="/ppt/slides/slide46.xml" Id="R79cfc6e65ee649a6" /><Relationship Type="http://schemas.openxmlformats.org/officeDocument/2006/relationships/slide" Target="/ppt/slides/slide47.xml" Id="R1c436379832e4485" /><Relationship Type="http://schemas.openxmlformats.org/officeDocument/2006/relationships/slide" Target="/ppt/slides/slide48.xml" Id="R3e2a4f58182f4012" /><Relationship Type="http://schemas.openxmlformats.org/officeDocument/2006/relationships/slide" Target="/ppt/slides/slide49.xml" Id="R148a44d397474626" /><Relationship Type="http://schemas.openxmlformats.org/officeDocument/2006/relationships/slide" Target="/ppt/slides/slide50.xml" Id="Recd1edda13da4c84" /><Relationship Type="http://schemas.openxmlformats.org/officeDocument/2006/relationships/slide" Target="/ppt/slides/slide51.xml" Id="Ra5304abd9e33491e" /><Relationship Type="http://schemas.openxmlformats.org/officeDocument/2006/relationships/slide" Target="/ppt/slides/slide52.xml" Id="Re43081cea9cc49bd" /><Relationship Type="http://schemas.openxmlformats.org/officeDocument/2006/relationships/slide" Target="/ppt/slides/slide53.xml" Id="R22349e7b75b74f57" /><Relationship Type="http://schemas.openxmlformats.org/officeDocument/2006/relationships/slide" Target="/ppt/slides/slide54.xml" Id="Red49f2ea02e94d62" /><Relationship Type="http://schemas.openxmlformats.org/officeDocument/2006/relationships/slide" Target="/ppt/slides/slide55.xml" Id="R35399ade293e47b8" /><Relationship Type="http://schemas.openxmlformats.org/officeDocument/2006/relationships/slide" Target="/ppt/slides/slide56.xml" Id="R1e5e2b28acbf4236" /><Relationship Type="http://schemas.openxmlformats.org/officeDocument/2006/relationships/slide" Target="/ppt/slides/slide57.xml" Id="R775283fd8449411c" /><Relationship Type="http://schemas.openxmlformats.org/officeDocument/2006/relationships/slide" Target="/ppt/slides/slide58.xml" Id="R7e39e045465c4660" /><Relationship Type="http://schemas.openxmlformats.org/officeDocument/2006/relationships/slide" Target="/ppt/slides/slide59.xml" Id="R8ad1439c9aee40c0" /><Relationship Type="http://schemas.openxmlformats.org/officeDocument/2006/relationships/slide" Target="/ppt/slides/slide60.xml" Id="R88b515cf0f7748b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99e08a85da443f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98ddc6c700e410b" /><Relationship Type="http://schemas.openxmlformats.org/officeDocument/2006/relationships/notesMaster" Target="/ppt/notesMasters/notesMaster1.xml" Id="Rfa07ddaba76d496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ab7bf73e1a94016" /><Relationship Type="http://schemas.openxmlformats.org/officeDocument/2006/relationships/notesMaster" Target="/ppt/notesMasters/notesMaster1.xml" Id="R88fd671103e0468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df1953f0fb3416b" /><Relationship Type="http://schemas.openxmlformats.org/officeDocument/2006/relationships/notesMaster" Target="/ppt/notesMasters/notesMaster1.xml" Id="R69236e99039a47e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fccea10e3fd44fc" /><Relationship Type="http://schemas.openxmlformats.org/officeDocument/2006/relationships/notesMaster" Target="/ppt/notesMasters/notesMaster1.xml" Id="R86817ef39063475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5872286c6e34df8" /><Relationship Type="http://schemas.openxmlformats.org/officeDocument/2006/relationships/notesMaster" Target="/ppt/notesMasters/notesMaster1.xml" Id="R66eb2aa3651645a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885c29157b24be9" /><Relationship Type="http://schemas.openxmlformats.org/officeDocument/2006/relationships/notesMaster" Target="/ppt/notesMasters/notesMaster1.xml" Id="R6d40fcf591d544a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9711cd9018a4ce4" /><Relationship Type="http://schemas.openxmlformats.org/officeDocument/2006/relationships/notesMaster" Target="/ppt/notesMasters/notesMaster1.xml" Id="R8cd02bf08fae4a2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3e33c7e11a1494f" /><Relationship Type="http://schemas.openxmlformats.org/officeDocument/2006/relationships/notesMaster" Target="/ppt/notesMasters/notesMaster1.xml" Id="R755b77a52c9540c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713d75b4ec84730" /><Relationship Type="http://schemas.openxmlformats.org/officeDocument/2006/relationships/notesMaster" Target="/ppt/notesMasters/notesMaster1.xml" Id="R4b393588442745a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bc8bf3dae2a48af" /><Relationship Type="http://schemas.openxmlformats.org/officeDocument/2006/relationships/notesMaster" Target="/ppt/notesMasters/notesMaster1.xml" Id="R748544cbc4fa4a1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98dc3088ff24813" /><Relationship Type="http://schemas.openxmlformats.org/officeDocument/2006/relationships/notesMaster" Target="/ppt/notesMasters/notesMaster1.xml" Id="R58fb41559658467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4f4140e957f458c" /><Relationship Type="http://schemas.openxmlformats.org/officeDocument/2006/relationships/notesMaster" Target="/ppt/notesMasters/notesMaster1.xml" Id="Red20be1500a0481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56c99214a464b03" /><Relationship Type="http://schemas.openxmlformats.org/officeDocument/2006/relationships/notesMaster" Target="/ppt/notesMasters/notesMaster1.xml" Id="R8272ac134457429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bef8b911b3e4427" /><Relationship Type="http://schemas.openxmlformats.org/officeDocument/2006/relationships/notesMaster" Target="/ppt/notesMasters/notesMaster1.xml" Id="Rb15a7d47d07f49c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30627de973340e3" /><Relationship Type="http://schemas.openxmlformats.org/officeDocument/2006/relationships/notesMaster" Target="/ppt/notesMasters/notesMaster1.xml" Id="Rdde8126db98344c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26ad3e5bec34929" /><Relationship Type="http://schemas.openxmlformats.org/officeDocument/2006/relationships/notesMaster" Target="/ppt/notesMasters/notesMaster1.xml" Id="Rb9bb25c6138e40a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b8419ea744643f9" /><Relationship Type="http://schemas.openxmlformats.org/officeDocument/2006/relationships/notesMaster" Target="/ppt/notesMasters/notesMaster1.xml" Id="R8807552f34a543b4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343c94613d24148" /><Relationship Type="http://schemas.openxmlformats.org/officeDocument/2006/relationships/notesMaster" Target="/ppt/notesMasters/notesMaster1.xml" Id="R93831c6bf2ae470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4892e750ae84123" /><Relationship Type="http://schemas.openxmlformats.org/officeDocument/2006/relationships/notesMaster" Target="/ppt/notesMasters/notesMaster1.xml" Id="R3735fd06eacb451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1dee1a8c270465d" /><Relationship Type="http://schemas.openxmlformats.org/officeDocument/2006/relationships/notesMaster" Target="/ppt/notesMasters/notesMaster1.xml" Id="R354daf2d6f61484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3552e4982d34458" /><Relationship Type="http://schemas.openxmlformats.org/officeDocument/2006/relationships/notesMaster" Target="/ppt/notesMasters/notesMaster1.xml" Id="Ra0fe26de15314ff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f2a27194c12473f" /><Relationship Type="http://schemas.openxmlformats.org/officeDocument/2006/relationships/notesMaster" Target="/ppt/notesMasters/notesMaster1.xml" Id="Rf99b5748f7f74904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e7ecce32d1e4a90" /><Relationship Type="http://schemas.openxmlformats.org/officeDocument/2006/relationships/notesMaster" Target="/ppt/notesMasters/notesMaster1.xml" Id="R9d150643edda449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2fcf19cbfbcf4ccc" /><Relationship Type="http://schemas.openxmlformats.org/officeDocument/2006/relationships/notesMaster" Target="/ppt/notesMasters/notesMaster1.xml" Id="Rea38be20aad3476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bd95535088340ea" /><Relationship Type="http://schemas.openxmlformats.org/officeDocument/2006/relationships/notesMaster" Target="/ppt/notesMasters/notesMaster1.xml" Id="Rbe8737b4a9db45b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a054941a46e64bb3" /><Relationship Type="http://schemas.openxmlformats.org/officeDocument/2006/relationships/notesMaster" Target="/ppt/notesMasters/notesMaster1.xml" Id="R80706e1d46f94bf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d8f69c55000458c" /><Relationship Type="http://schemas.openxmlformats.org/officeDocument/2006/relationships/notesMaster" Target="/ppt/notesMasters/notesMaster1.xml" Id="R9c70c41e3fc0481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9b66d24e6c94e71" /><Relationship Type="http://schemas.openxmlformats.org/officeDocument/2006/relationships/notesMaster" Target="/ppt/notesMasters/notesMaster1.xml" Id="R1620557284334a7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6c67a64176b4134" /><Relationship Type="http://schemas.openxmlformats.org/officeDocument/2006/relationships/notesMaster" Target="/ppt/notesMasters/notesMaster1.xml" Id="R9c7fc5b15ebe4f3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26d59ff75374e98" /><Relationship Type="http://schemas.openxmlformats.org/officeDocument/2006/relationships/notesMaster" Target="/ppt/notesMasters/notesMaster1.xml" Id="R1e550e0809544cc8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61330ad389dc46fa" /><Relationship Type="http://schemas.openxmlformats.org/officeDocument/2006/relationships/notesMaster" Target="/ppt/notesMasters/notesMaster1.xml" Id="R88974a8ad43f46ab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e497147f5a2246e0" /><Relationship Type="http://schemas.openxmlformats.org/officeDocument/2006/relationships/notesMaster" Target="/ppt/notesMasters/notesMaster1.xml" Id="R17adfb7b5830434a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994ac2c535e9476f" /><Relationship Type="http://schemas.openxmlformats.org/officeDocument/2006/relationships/notesMaster" Target="/ppt/notesMasters/notesMaster1.xml" Id="R15ae81263b884964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f6c100134d5b4dc0" /><Relationship Type="http://schemas.openxmlformats.org/officeDocument/2006/relationships/notesMaster" Target="/ppt/notesMasters/notesMaster1.xml" Id="Rc2f27181a3c74b76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81db0ed7940740cd" /><Relationship Type="http://schemas.openxmlformats.org/officeDocument/2006/relationships/notesMaster" Target="/ppt/notesMasters/notesMaster1.xml" Id="R813da34d74ed42cc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22b6326122704e04" /><Relationship Type="http://schemas.openxmlformats.org/officeDocument/2006/relationships/notesMaster" Target="/ppt/notesMasters/notesMaster1.xml" Id="R610b0a090b834289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78a64a81d5e94b54" /><Relationship Type="http://schemas.openxmlformats.org/officeDocument/2006/relationships/notesMaster" Target="/ppt/notesMasters/notesMaster1.xml" Id="R7b85379a8a744c1d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a5ac76b5b3cb446f" /><Relationship Type="http://schemas.openxmlformats.org/officeDocument/2006/relationships/notesMaster" Target="/ppt/notesMasters/notesMaster1.xml" Id="R285b72813aa447bc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bb959c6eeb2343c6" /><Relationship Type="http://schemas.openxmlformats.org/officeDocument/2006/relationships/notesMaster" Target="/ppt/notesMasters/notesMaster1.xml" Id="R3a6e7a51897a43e9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9b60f28cd64946fe" /><Relationship Type="http://schemas.openxmlformats.org/officeDocument/2006/relationships/notesMaster" Target="/ppt/notesMasters/notesMaster1.xml" Id="Rbddaadc1e557425d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f141be71af734203" /><Relationship Type="http://schemas.openxmlformats.org/officeDocument/2006/relationships/notesMaster" Target="/ppt/notesMasters/notesMaster1.xml" Id="R6a935cec57f84a03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a49413533a424ca5" /><Relationship Type="http://schemas.openxmlformats.org/officeDocument/2006/relationships/notesMaster" Target="/ppt/notesMasters/notesMaster1.xml" Id="R6fe59ef6f9f14d1e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78a81ccb91994c9d" /><Relationship Type="http://schemas.openxmlformats.org/officeDocument/2006/relationships/notesMaster" Target="/ppt/notesMasters/notesMaster1.xml" Id="Rba38aec252b64d22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54588518fc2246cf" /><Relationship Type="http://schemas.openxmlformats.org/officeDocument/2006/relationships/notesMaster" Target="/ppt/notesMasters/notesMaster1.xml" Id="R34e0b84ec9374ca5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868a72ce604d47fb" /><Relationship Type="http://schemas.openxmlformats.org/officeDocument/2006/relationships/notesMaster" Target="/ppt/notesMasters/notesMaster1.xml" Id="Rd6dc20a7b6514dcb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f50988363da64575" /><Relationship Type="http://schemas.openxmlformats.org/officeDocument/2006/relationships/notesMaster" Target="/ppt/notesMasters/notesMaster1.xml" Id="R10f100302231407c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394ae9f7111249cc" /><Relationship Type="http://schemas.openxmlformats.org/officeDocument/2006/relationships/notesMaster" Target="/ppt/notesMasters/notesMaster1.xml" Id="R0437cbe674af4bc5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a9cfea20bfdd43fc" /><Relationship Type="http://schemas.openxmlformats.org/officeDocument/2006/relationships/notesMaster" Target="/ppt/notesMasters/notesMaster1.xml" Id="R0f1fb574d3be4172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5bbeb21505734451" /><Relationship Type="http://schemas.openxmlformats.org/officeDocument/2006/relationships/notesMaster" Target="/ppt/notesMasters/notesMaster1.xml" Id="R0867cfef0d7e4a80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0f8f7db1cbc24a93" /><Relationship Type="http://schemas.openxmlformats.org/officeDocument/2006/relationships/notesMaster" Target="/ppt/notesMasters/notesMaster1.xml" Id="Rdf1844842e3f44d8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8b0a895b0e144ae5" /><Relationship Type="http://schemas.openxmlformats.org/officeDocument/2006/relationships/notesMaster" Target="/ppt/notesMasters/notesMaster1.xml" Id="R978ea794d29a4fd5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dffa4aa79fdc470f" /><Relationship Type="http://schemas.openxmlformats.org/officeDocument/2006/relationships/notesMaster" Target="/ppt/notesMasters/notesMaster1.xml" Id="R646afa4692994cac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03d5d7ce8f7e4182" /><Relationship Type="http://schemas.openxmlformats.org/officeDocument/2006/relationships/notesMaster" Target="/ppt/notesMasters/notesMaster1.xml" Id="Rb16a245c2ac543ff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708c470878a24c02" /><Relationship Type="http://schemas.openxmlformats.org/officeDocument/2006/relationships/notesMaster" Target="/ppt/notesMasters/notesMaster1.xml" Id="Rbbb288ffa4e24aa8" /></Relationships>
</file>

<file path=ppt/notesSlides/_rels/notesSlide55.xml.rels>&#65279;<?xml version="1.0" encoding="utf-8"?><Relationships xmlns="http://schemas.openxmlformats.org/package/2006/relationships"><Relationship Type="http://schemas.openxmlformats.org/officeDocument/2006/relationships/slide" Target="/ppt/slides/slide55.xml" Id="R8fc3ba5aaafe4946" /><Relationship Type="http://schemas.openxmlformats.org/officeDocument/2006/relationships/notesMaster" Target="/ppt/notesMasters/notesMaster1.xml" Id="Rc29057ba9aca470d" /></Relationships>
</file>

<file path=ppt/notesSlides/_rels/notesSlide56.xml.rels>&#65279;<?xml version="1.0" encoding="utf-8"?><Relationships xmlns="http://schemas.openxmlformats.org/package/2006/relationships"><Relationship Type="http://schemas.openxmlformats.org/officeDocument/2006/relationships/slide" Target="/ppt/slides/slide56.xml" Id="R66e182b2550c4ad8" /><Relationship Type="http://schemas.openxmlformats.org/officeDocument/2006/relationships/notesMaster" Target="/ppt/notesMasters/notesMaster1.xml" Id="R489254856f5a4ab0" /></Relationships>
</file>

<file path=ppt/notesSlides/_rels/notesSlide57.xml.rels>&#65279;<?xml version="1.0" encoding="utf-8"?><Relationships xmlns="http://schemas.openxmlformats.org/package/2006/relationships"><Relationship Type="http://schemas.openxmlformats.org/officeDocument/2006/relationships/slide" Target="/ppt/slides/slide57.xml" Id="Reac2c5111c0c466c" /><Relationship Type="http://schemas.openxmlformats.org/officeDocument/2006/relationships/notesMaster" Target="/ppt/notesMasters/notesMaster1.xml" Id="R4d02048a622c4458" /></Relationships>
</file>

<file path=ppt/notesSlides/_rels/notesSlide58.xml.rels>&#65279;<?xml version="1.0" encoding="utf-8"?><Relationships xmlns="http://schemas.openxmlformats.org/package/2006/relationships"><Relationship Type="http://schemas.openxmlformats.org/officeDocument/2006/relationships/slide" Target="/ppt/slides/slide58.xml" Id="R9f79567eccaf44bb" /><Relationship Type="http://schemas.openxmlformats.org/officeDocument/2006/relationships/notesMaster" Target="/ppt/notesMasters/notesMaster1.xml" Id="Rba3e55a33ebb48f9" /></Relationships>
</file>

<file path=ppt/notesSlides/_rels/notesSlide59.xml.rels>&#65279;<?xml version="1.0" encoding="utf-8"?><Relationships xmlns="http://schemas.openxmlformats.org/package/2006/relationships"><Relationship Type="http://schemas.openxmlformats.org/officeDocument/2006/relationships/slide" Target="/ppt/slides/slide59.xml" Id="R7a5b877257a842c9" /><Relationship Type="http://schemas.openxmlformats.org/officeDocument/2006/relationships/notesMaster" Target="/ppt/notesMasters/notesMaster1.xml" Id="R7e698fa2d76b48a7" /></Relationships>
</file>

<file path=ppt/notesSlides/_rels/notesSlide60.xml.rels>&#65279;<?xml version="1.0" encoding="utf-8"?><Relationships xmlns="http://schemas.openxmlformats.org/package/2006/relationships"><Relationship Type="http://schemas.openxmlformats.org/officeDocument/2006/relationships/slide" Target="/ppt/slides/slide60.xml" Id="R10f6c5464be040ae" /><Relationship Type="http://schemas.openxmlformats.org/officeDocument/2006/relationships/notesMaster" Target="/ppt/notesMasters/notesMaster1.xml" Id="R92d086e1cd4142d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NLP session 1</a:t>
            </a:r>
          </a:p>
          <a:p xmlns:a="http://schemas.openxmlformats.org/drawingml/2006/main">
            <a:r>
              <a:t>2105623 Optimization of Chemical Processes</a:t>
            </a:r>
          </a:p>
          <a:p xmlns:a="http://schemas.openxmlformats.org/drawingml/2006/main">
            <a:r>
              <a:t>Geometry, derivatives, and numerical steps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Classify convex sets and convex functions.</a:t>
            </a:r>
          </a:p>
          <a:p xmlns:a="http://schemas.openxmlformats.org/drawingml/2006/main">
            <a:r>
              <a:t>Compute gradient descent and Newton steps.</a:t>
            </a:r>
          </a:p>
          <a:p xmlns:a="http://schemas.openxmlformats.org/drawingml/2006/main">
            <a:r>
              <a:t>Check a numerical result using derivatives and geometry.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60 min: convexity, examples, and short exercises</a:t>
            </a:r>
          </a:p>
          <a:p xmlns:a="http://schemas.openxmlformats.org/drawingml/2006/main">
            <a:r>
              <a:t>10 min break, then 75 min: unconstrained methods</a:t>
            </a:r>
          </a:p>
          <a:p xmlns:a="http://schemas.openxmlformats.org/drawingml/2006/main">
            <a:r>
              <a:t>35 min: Python lab, practice, and closing questions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Minimize a scalar function f(x) over its domain.</a:t>
            </a:r>
          </a:p>
          <a:p xmlns:a="http://schemas.openxmlformats.org/drawingml/2006/main">
            <a:r>
              <a:t>Unconstrained: no additional equality or inequality constraints.</a:t>
            </a:r>
          </a:p>
          <a:p xmlns:a="http://schemas.openxmlformats.org/drawingml/2006/main">
            <a:r>
              <a:t>Convexity describes geometry, independent of the variable count.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Every segment between two feasible points stays in the set.</a:t>
            </a:r>
          </a:p>
          <a:p xmlns:a="http://schemas.openxmlformats.org/drawingml/2006/main">
            <a:r>
              <a:t>z = θx + (1−θ)y, with 0 ≤ θ ≤ 1.</a:t>
            </a:r>
          </a:p>
          <a:p xmlns:a="http://schemas.openxmlformats.org/drawingml/2006/main">
            <a:r>
              <a:t>Half-spaces, balls, and their intersections are convex.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Annulus: 1 ≤ x₁² + x₂² ≤ 4.</a:t>
            </a:r>
          </a:p>
          <a:p xmlns:a="http://schemas.openxmlformats.org/drawingml/2006/main">
            <a:r>
              <a:t>The points (−1.5,0) and (1.5,0) are feasible.</a:t>
            </a:r>
          </a:p>
          <a:p xmlns:a="http://schemas.openxmlformats.org/drawingml/2006/main">
            <a:r>
              <a:t>Their midpoint (0,0) lies in the hole.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C₁: x₁ ≥ 0, x₂ ≥ 0, x₁+x₂ ≤ 4.</a:t>
            </a:r>
          </a:p>
          <a:p xmlns:a="http://schemas.openxmlformats.org/drawingml/2006/main">
            <a:r>
              <a:t>C₂: x₁²+x₂² ≥ 1.</a:t>
            </a:r>
          </a:p>
          <a:p xmlns:a="http://schemas.openxmlformats.org/drawingml/2006/main">
            <a:r>
              <a:t>Which set is convex? Give a reason or counterexample.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C₁ is the intersection of three half-spaces.</a:t>
            </a:r>
          </a:p>
          <a:p xmlns:a="http://schemas.openxmlformats.org/drawingml/2006/main">
            <a:r>
              <a:t>For C₂, use p=(−1,0) and q=(1,0).</a:t>
            </a:r>
          </a:p>
          <a:p xmlns:a="http://schemas.openxmlformats.org/drawingml/2006/main">
            <a:r>
              <a:t>Both pass, but (p+q)/2=(0,0) violates x₁²+x₂² ≥ 1.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graph lies below every chord joining two graph points.</a:t>
            </a:r>
          </a:p>
          <a:p xmlns:a="http://schemas.openxmlformats.org/drawingml/2006/main">
            <a:r>
              <a:t>The domain must also be convex.</a:t>
            </a:r>
          </a:p>
          <a:p xmlns:a="http://schemas.openxmlformats.org/drawingml/2006/main">
            <a:r>
              <a:t>Convexity compares function values along line segments.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f(θx+(1−θ)y) ≤ θf(x)+(1−θ)f(y)</a:t>
            </a:r>
          </a:p>
          <a:p xmlns:a="http://schemas.openxmlformats.org/drawingml/2006/main">
            <a:r>
              <a:t>The left side evaluates f at an interpolated input.</a:t>
            </a:r>
          </a:p>
          <a:p xmlns:a="http://schemas.openxmlformats.org/drawingml/2006/main">
            <a:r>
              <a:t>The right side interpolates the two endpoint values.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Choose x=−1, y=3, and θ=1/2.</a:t>
            </a:r>
          </a:p>
          <a:p xmlns:a="http://schemas.openxmlformats.org/drawingml/2006/main">
            <a:r>
              <a:t>Midpoint value: f(1)=1.</a:t>
            </a:r>
          </a:p>
          <a:p xmlns:a="http://schemas.openxmlformats.org/drawingml/2006/main">
            <a:r>
              <a:t>Average endpoint value: [f(−1)+f(3)]/2=5. Thus 1 ≤ 5.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q(x)=(x²−1)² on the real line.</a:t>
            </a:r>
          </a:p>
          <a:p xmlns:a="http://schemas.openxmlformats.org/drawingml/2006/main">
            <a:r>
              <a:t>q(−1)=q(1)=0, but q(0)=1.</a:t>
            </a:r>
          </a:p>
          <a:p xmlns:a="http://schemas.openxmlformats.org/drawingml/2006/main">
            <a:r>
              <a:t>The midpoint inequality would require 1 ≤ 0, which is false.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Convex: the chord inequality may allow equality.</a:t>
            </a:r>
          </a:p>
          <a:p xmlns:a="http://schemas.openxmlformats.org/drawingml/2006/main">
            <a:r>
              <a:t>Strictly convex: strict inequality for distinct endpoints and 0&lt;θ&lt;1.</a:t>
            </a:r>
          </a:p>
          <a:p xmlns:a="http://schemas.openxmlformats.org/drawingml/2006/main">
            <a:r>
              <a:t>For C² f: strongly convex if H(x) ⪰ mI everywhere, for a fixed m&gt;0.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Assume f is twice continuously differentiable on an open convex domain.</a:t>
            </a:r>
          </a:p>
          <a:p xmlns:a="http://schemas.openxmlformats.org/drawingml/2006/main">
            <a:r>
              <a:t>f is convex exactly when H(x) ⪰ 0 at every point in that domain.</a:t>
            </a:r>
          </a:p>
          <a:p xmlns:a="http://schemas.openxmlformats.org/drawingml/2006/main">
            <a:r>
              <a:t>Positive curvature at one point alone does not prove global convexity.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 ⪰ 0: dᵀHd ≥ 0 for every direction d.</a:t>
            </a:r>
          </a:p>
          <a:p xmlns:a="http://schemas.openxmlformats.org/drawingml/2006/main">
            <a:r>
              <a:t>Equivalently, every eigenvalue is nonnegative.</a:t>
            </a:r>
          </a:p>
          <a:p xmlns:a="http://schemas.openxmlformats.org/drawingml/2006/main">
            <a:r>
              <a:t>Mixed eigenvalue signs mean opposite curvature directions.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f(u,v)=(u−1)²+4(v+2)²</a:t>
            </a:r>
          </a:p>
          <a:p xmlns:a="http://schemas.openxmlformats.org/drawingml/2006/main">
            <a:r>
              <a:t>H is constant, with eigenvalues 2 and 8.</a:t>
            </a:r>
          </a:p>
          <a:p xmlns:a="http://schemas.openxmlformats.org/drawingml/2006/main">
            <a:r>
              <a:t>Both are positive, so f is strongly convex on R².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 differentiable convex f: f(y) ≥ f(x)+∇f(x)ᵀ(y−x).</a:t>
            </a:r>
          </a:p>
          <a:p xmlns:a="http://schemas.openxmlformats.org/drawingml/2006/main">
            <a:r>
              <a:t>If ∇f(x*)=0, then f(y) ≥ f(x*) for every y in the domain.</a:t>
            </a:r>
          </a:p>
          <a:p xmlns:a="http://schemas.openxmlformats.org/drawingml/2006/main">
            <a:r>
              <a:t>Strict convexity gives at most one minimizer.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Suppose a feasible y has f(y)&lt;f(x*).</a:t>
            </a:r>
          </a:p>
          <a:p xmlns:a="http://schemas.openxmlformats.org/drawingml/2006/main">
            <a:r>
              <a:t>Points z=(1−t)x*+ty remain feasible and can lie arbitrarily close to x*.</a:t>
            </a:r>
          </a:p>
          <a:p xmlns:a="http://schemas.openxmlformats.org/drawingml/2006/main">
            <a:r>
              <a:t>Convexity gives f(z)&lt;f(x*), contradicting local minimality.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Strict convexity means at most one minimizer, if one exists.</a:t>
            </a:r>
          </a:p>
          <a:p xmlns:a="http://schemas.openxmlformats.org/drawingml/2006/main">
            <a:r>
              <a:t>f(x)=exp(x) is strictly convex on R.</a:t>
            </a:r>
          </a:p>
          <a:p xmlns:a="http://schemas.openxmlformats.org/drawingml/2006/main">
            <a:r>
              <a:t>Its infimum is 0, but no finite x attains 0.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Minimize a convex objective over a convex feasible set.</a:t>
            </a:r>
          </a:p>
          <a:p xmlns:a="http://schemas.openxmlformats.org/drawingml/2006/main">
            <a:r>
              <a:t>Standard form: convex inequalities gᵢ(x)≤0 and affine equalities.</a:t>
            </a:r>
          </a:p>
          <a:p xmlns:a="http://schemas.openxmlformats.org/drawingml/2006/main">
            <a:r>
              <a:t>For maximization, a concave objective over a convex set is the matching case.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A: minimize x⁴ on R. B: minimize −x² on R.</a:t>
            </a:r>
          </a:p>
          <a:p xmlns:a="http://schemas.openxmlformats.org/drawingml/2006/main">
            <a:r>
              <a:t>C: minimize (x²−1)² on R.</a:t>
            </a:r>
          </a:p>
          <a:p xmlns:a="http://schemas.openxmlformats.org/drawingml/2006/main">
            <a:r>
              <a:t>Classify convexity, existence, and uniqueness of each minimizer.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A: strictly convex, unique global minimum x=0, value 0.</a:t>
            </a:r>
          </a:p>
          <a:p xmlns:a="http://schemas.openxmlformats.org/drawingml/2006/main">
            <a:r>
              <a:t>B: concave and unbounded below. x=0 is a maximum.</a:t>
            </a:r>
          </a:p>
          <a:p xmlns:a="http://schemas.openxmlformats.org/drawingml/2006/main">
            <a:r>
              <a:t>C: nonconvex, two global minima x=−1 and x=1, value 0.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Gradient g=∇f collects first derivatives.</a:t>
            </a:r>
          </a:p>
          <a:p xmlns:a="http://schemas.openxmlformats.org/drawingml/2006/main">
            <a:r>
              <a:t>f(x+p) ≈ f(x)+gᵀp for small p.</a:t>
            </a:r>
          </a:p>
          <a:p xmlns:a="http://schemas.openxmlformats.org/drawingml/2006/main">
            <a:r>
              <a:t>The Hessian adds the quadratic term ½pᵀHp.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 an interior local minimum of differentiable f, ∇f=0.</a:t>
            </a:r>
          </a:p>
          <a:p xmlns:a="http://schemas.openxmlformats.org/drawingml/2006/main">
            <a:r>
              <a:t>At a C² local minimum, H ⪰ 0 is necessary.</a:t>
            </a:r>
          </a:p>
          <a:p xmlns:a="http://schemas.openxmlformats.org/drawingml/2006/main">
            <a:r>
              <a:t>At a stationary point, H ≻ 0 is sufficient for a strict local minimum.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s(x,y)=x²−y², with ∇s(0,0)=0.</a:t>
            </a:r>
          </a:p>
          <a:p xmlns:a="http://schemas.openxmlformats.org/drawingml/2006/main">
            <a:r>
              <a:t>Along y=0: s=x²&gt;0 for x≠0.</a:t>
            </a:r>
          </a:p>
          <a:p xmlns:a="http://schemas.openxmlformats.org/drawingml/2006/main">
            <a:r>
              <a:t>Along x=0: s=−y²&lt;0 for y≠0.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 x=0, x⁴ and −x⁴ both have f′=0 and f″=0.</a:t>
            </a:r>
          </a:p>
          <a:p xmlns:a="http://schemas.openxmlformats.org/drawingml/2006/main">
            <a:r>
              <a:t>x⁴ has a strict minimum at 0.</a:t>
            </a:r>
          </a:p>
          <a:p xmlns:a="http://schemas.openxmlformats.org/drawingml/2006/main">
            <a:r>
              <a:t>−x⁴ has a strict maximum at 0. Higher-order behavior matters.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f(u,v)=(u−1)²+4(v+2)²</a:t>
            </a:r>
          </a:p>
          <a:p xmlns:a="http://schemas.openxmlformats.org/drawingml/2006/main">
            <a:r>
              <a:t>∇f=(2(u−1), 8(v+2))ᵀ</a:t>
            </a:r>
          </a:p>
          <a:p xmlns:a="http://schemas.openxmlformats.org/drawingml/2006/main">
            <a:r>
              <a:t>H=diag(2,8). Initial point x₀=(3,0)ᵀ.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Set 2(u−1)=0 and 8(v+2)=0.</a:t>
            </a:r>
          </a:p>
          <a:p xmlns:a="http://schemas.openxmlformats.org/drawingml/2006/main">
            <a:r>
              <a:t>The unique solution is x*=(1,−2)ᵀ, with f(x*)=0.</a:t>
            </a:r>
          </a:p>
          <a:p xmlns:a="http://schemas.openxmlformats.org/drawingml/2006/main">
            <a:r>
              <a:t>Both squared terms are nonnegative, giving an independent certificate.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 x₀=(3,0), g₀=(4,16)ᵀ.</a:t>
            </a:r>
          </a:p>
          <a:p xmlns:a="http://schemas.openxmlformats.org/drawingml/2006/main">
            <a:r>
              <a:t>Choose p₀=−g₀=(−4,−16)ᵀ.</a:t>
            </a:r>
          </a:p>
          <a:p xmlns:a="http://schemas.openxmlformats.org/drawingml/2006/main">
            <a:r>
              <a:t>The direction is perpendicular to the local contour.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Directional derivative: gᵀp.</a:t>
            </a:r>
          </a:p>
          <a:p xmlns:a="http://schemas.openxmlformats.org/drawingml/2006/main">
            <a:r>
              <a:t>For p=−g≠0, gᵀp=−‖g‖²&lt;0.</a:t>
            </a:r>
          </a:p>
          <a:p xmlns:a="http://schemas.openxmlformats.org/drawingml/2006/main">
            <a:r>
              <a:t>Here g₀ᵀp₀=−4²−16²=−272. Small positive steps reduce f.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xₖ₊₁=xₖ+αₖpₖ, with αₖ&gt;0.</a:t>
            </a:r>
          </a:p>
          <a:p xmlns:a="http://schemas.openxmlformats.org/drawingml/2006/main">
            <a:r>
              <a:t>The direction pₖ and the step size αₖ play different roles.</a:t>
            </a:r>
          </a:p>
          <a:p xmlns:a="http://schemas.openxmlformats.org/drawingml/2006/main">
            <a:r>
              <a:t>Today: fixed-step gradient descent and full Newton steps on selected examples.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 x₀=(3,0), f₀=4+16=20 and g₀=(4,16).</a:t>
            </a:r>
          </a:p>
          <a:p xmlns:a="http://schemas.openxmlformats.org/drawingml/2006/main">
            <a:r>
              <a:t>With α=0.1: x₁=(3,0)−0.1(4,16)=(2.6,−1.6).</a:t>
            </a:r>
          </a:p>
          <a:p xmlns:a="http://schemas.openxmlformats.org/drawingml/2006/main">
            <a:r>
              <a:t>f₁=1.6²+4(0.4²)=2.56+0.64=3.20.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 x₁=(2.6,−1.6), g₁=(3.2,3.2).</a:t>
            </a:r>
          </a:p>
          <a:p xmlns:a="http://schemas.openxmlformats.org/drawingml/2006/main">
            <a:r>
              <a:t>x₂=(2.6,−1.6)−0.1(3.2,3.2)=(2.28,−1.92).</a:t>
            </a:r>
          </a:p>
          <a:p xmlns:a="http://schemas.openxmlformats.org/drawingml/2006/main">
            <a:r>
              <a:t>f₂=1.28²+4(0.08²)=1.6384+0.0256=1.6640.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With α=0.1, the v error contracts faster than the u error.</a:t>
            </a:r>
          </a:p>
          <a:p xmlns:a="http://schemas.openxmlformats.org/drawingml/2006/main">
            <a:r>
              <a:t>The path approaches (1,−2), while the gradient approaches zero.</a:t>
            </a:r>
          </a:p>
          <a:p xmlns:a="http://schemas.openxmlformats.org/drawingml/2006/main">
            <a:r>
              <a:t>A decreasing objective alone does not identify the type of stationary point.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 this quadratic, convergence from every start requires 0&lt;α&lt;0.25.</a:t>
            </a:r>
          </a:p>
          <a:p xmlns:a="http://schemas.openxmlformats.org/drawingml/2006/main">
            <a:r>
              <a:t>At α=0.25, the v error changes sign without shrinking.</a:t>
            </a:r>
          </a:p>
          <a:p xmlns:a="http://schemas.openxmlformats.org/drawingml/2006/main">
            <a:r>
              <a:t>At α=0.30, a nonzero v error grows in magnitude.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Let eᵤ=u−1 and eᵥ=v+2.</a:t>
            </a:r>
          </a:p>
          <a:p xmlns:a="http://schemas.openxmlformats.org/drawingml/2006/main">
            <a:r>
              <a:t>eᵤ,new=(1−2α)eᵤ and eᵥ,new=(1−8α)eᵥ.</a:t>
            </a:r>
          </a:p>
          <a:p xmlns:a="http://schemas.openxmlformats.org/drawingml/2006/main">
            <a:r>
              <a:t>Both errors shrink when |1−2α|&lt;1 and |1−8α|&lt;1, giving 0&lt;α&lt;1/4.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a gradient tolerance, an iteration limit, and finite-value checks.</a:t>
            </a:r>
          </a:p>
          <a:p xmlns:a="http://schemas.openxmlformats.org/drawingml/2006/main">
            <a:r>
              <a:t>Small steps can also reflect poor scaling or stagnation.</a:t>
            </a:r>
          </a:p>
          <a:p xmlns:a="http://schemas.openxmlformats.org/drawingml/2006/main">
            <a:r>
              <a:t>Report x, f(x), ‖∇f(x)‖, termination reason, and curvature.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same x₀=(3,0) and g₀=(4,16).</a:t>
            </a:r>
          </a:p>
          <a:p xmlns:a="http://schemas.openxmlformats.org/drawingml/2006/main">
            <a:r>
              <a:t>Take one step with α=0.2.</a:t>
            </a:r>
          </a:p>
          <a:p xmlns:a="http://schemas.openxmlformats.org/drawingml/2006/main">
            <a:r>
              <a:t>Calculate x₁ and f(x₁). Did either coordinate cross the minimizer?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x₁=(3,0)−0.2(4,16)=(2.2,−3.2).</a:t>
            </a:r>
          </a:p>
          <a:p xmlns:a="http://schemas.openxmlformats.org/drawingml/2006/main">
            <a:r>
              <a:t>f(x₁)=1.2²+4(−1.2)²=1.44+5.76=7.20.</a:t>
            </a:r>
          </a:p>
          <a:p xmlns:a="http://schemas.openxmlformats.org/drawingml/2006/main">
            <a:r>
              <a:t>v crosses −2, but f falls from 20 to 7.2.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m(p)=f(x)+gᵀp+½pᵀHp</a:t>
            </a:r>
          </a:p>
          <a:p xmlns:a="http://schemas.openxmlformats.org/drawingml/2006/main">
            <a:r>
              <a:t>Stationarity of m gives g+Hp=0.</a:t>
            </a:r>
          </a:p>
          <a:p xmlns:a="http://schemas.openxmlformats.org/drawingml/2006/main">
            <a:r>
              <a:t>Solve Hp=−g for p, then form xnew=x+p.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 x₀=(3,0), H=diag(2,8) and g₀=(4,16).</a:t>
            </a:r>
          </a:p>
          <a:p xmlns:a="http://schemas.openxmlformats.org/drawingml/2006/main">
            <a:r>
              <a:t>The two equations are 2pᵤ=−4 and 8pᵥ=−16.</a:t>
            </a:r>
          </a:p>
          <a:p xmlns:a="http://schemas.openxmlformats.org/drawingml/2006/main">
            <a:r>
              <a:t>Therefore p=(−2,−2). Solve the system instead of forming H⁻¹.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x₁=(3,0)+(−2,−2)=(1,−2).</a:t>
            </a:r>
          </a:p>
          <a:p xmlns:a="http://schemas.openxmlformats.org/drawingml/2006/main">
            <a:r>
              <a:t>f(x₁)=0 and ∇f(x₁)=(0,0).</a:t>
            </a:r>
          </a:p>
          <a:p xmlns:a="http://schemas.openxmlformats.org/drawingml/2006/main">
            <a:r>
              <a:t>This positive-definite quadratic reaches its exact minimizer in one full step.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 f(x)=½xᵀHx+cᵀx+r with constant H≻0:</a:t>
            </a:r>
          </a:p>
          <a:p xmlns:a="http://schemas.openxmlformats.org/drawingml/2006/main">
            <a:r>
              <a:t>Hp=−(Hx+c) implies x+p=−H⁻¹c=x*.</a:t>
            </a:r>
          </a:p>
          <a:p xmlns:a="http://schemas.openxmlformats.org/drawingml/2006/main">
            <a:r>
              <a:t>Nonquadratic functions have higher-order terms, so further iterations are usually needed.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r(x)=x⁴+x². At x₀=1: r′=6 and r″=14.</a:t>
            </a:r>
          </a:p>
          <a:p xmlns:a="http://schemas.openxmlformats.org/drawingml/2006/main">
            <a:r>
              <a:t>p=−6/14=−3/7, so x₁=4/7.</a:t>
            </a:r>
          </a:p>
          <a:p xmlns:a="http://schemas.openxmlformats.org/drawingml/2006/main">
            <a:r>
              <a:t>r(x₁)=1040/2401≈0.433153, down from 2. The minimum is still at 0.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q(x)=(x²−1)². At x₀=0.2: g=−0.768 and H=−3.52.</a:t>
            </a:r>
          </a:p>
          <a:p xmlns:a="http://schemas.openxmlformats.org/drawingml/2006/main">
            <a:r>
              <a:t>Newton gives p≈−0.218182 and x₁=−1/55≈−0.018182.</a:t>
            </a:r>
          </a:p>
          <a:p xmlns:a="http://schemas.openxmlformats.org/drawingml/2006/main">
            <a:r>
              <a:t>q rises from 0.9216 to about 0.999339. Here gp&gt;0.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Before stepping, inspect gᵀp. A negative value indicates local descent.</a:t>
            </a:r>
          </a:p>
          <a:p xmlns:a="http://schemas.openxmlformats.org/drawingml/2006/main">
            <a:r>
              <a:t>If H≻0 and g≠0, Newton gives gᵀp=−gᵀH⁻¹g&lt;0.</a:t>
            </a:r>
          </a:p>
          <a:p xmlns:a="http://schemas.openxmlformats.org/drawingml/2006/main">
            <a:r>
              <a:t>An indefinite Hessian may require a modified direction or a trust-region method.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Example: F=e₁²+100e₂² has Hessian eigenvalues 2 and 200.</a:t>
            </a:r>
          </a:p>
          <a:p xmlns:a="http://schemas.openxmlformats.org/drawingml/2006/main">
            <a:r>
              <a:t>The curvature ratio is 100. A single fixed step must respect the steep direction.</a:t>
            </a:r>
          </a:p>
          <a:p xmlns:a="http://schemas.openxmlformats.org/drawingml/2006/main">
            <a:r>
              <a:t>With z₁=e₁ and z₂=10e₂, F=z₁²+z₂².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Gradient descent uses first derivatives and a chosen step size.</a:t>
            </a:r>
          </a:p>
          <a:p xmlns:a="http://schemas.openxmlformats.org/drawingml/2006/main">
            <a:r>
              <a:t>Newton also uses curvature and solves a linear system.</a:t>
            </a:r>
          </a:p>
          <a:p xmlns:a="http://schemas.openxmlformats.org/drawingml/2006/main">
            <a:r>
              <a:t>Both require stopping checks. Nonconvex problems need additional interpretation.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1. Define f, its gradient, and its Hessian.</a:t>
            </a:r>
          </a:p>
          <a:p xmlns:a="http://schemas.openxmlformats.org/drawingml/2006/main">
            <a:r>
              <a:t>2. Trace gradient descent and compare fixed step sizes.</a:t>
            </a:r>
          </a:p>
          <a:p xmlns:a="http://schemas.openxmlformats.org/drawingml/2006/main">
            <a:r>
              <a:t>3. Verify Newton, then classify nonconvex stationary points.</a:t>
            </a:r>
          </a:p>
          <a:p xmlns:a="http://schemas.openxmlformats.org/drawingml/2006/main">
            <a:r>
              <a:t>Reference: https://docs.scipy.org/doc/scipy/reference/generated/scipy.optimize.minimize.html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NumPy arrays in the fixed order [u,v].</a:t>
            </a:r>
          </a:p>
          <a:p xmlns:a="http://schemas.openxmlformats.org/drawingml/2006/main">
            <a:r>
              <a:t>At [3,0], expect f=20, gradient=[4,16], and Hessian=diag(2,8).</a:t>
            </a:r>
          </a:p>
          <a:p xmlns:a="http://schemas.openxmlformats.org/drawingml/2006/main">
            <a:r>
              <a:t>Compare analytic derivatives against central finite differences.</a:t>
            </a:r>
          </a:p>
          <a:p xmlns:a="http://schemas.openxmlformats.org/drawingml/2006/main">
            <a:r>
              <a:t>Reference: https://docs.scipy.org/doc/scipy/reference/generated/scipy.optimize.minimize.html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Start at [3,0], with α=0.1.</a:t>
            </a:r>
          </a:p>
          <a:p xmlns:a="http://schemas.openxmlformats.org/drawingml/2006/main">
            <a:r>
              <a:t>Expected first values: 20.0000, 3.2000, 1.6640.</a:t>
            </a:r>
          </a:p>
          <a:p xmlns:a="http://schemas.openxmlformats.org/drawingml/2006/main">
            <a:r>
              <a:t>Store each iterate and objective before checking convergence.</a:t>
            </a:r>
          </a:p>
          <a:p xmlns:a="http://schemas.openxmlformats.org/drawingml/2006/main">
            <a:r>
              <a:t>Reference: https://docs.scipy.org/doc/scipy/reference/generated/scipy.optimize.minimize.html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Run α=0.05, 0.10, 0.24, 0.25, and 0.30.</a:t>
            </a:r>
          </a:p>
          <a:p xmlns:a="http://schemas.openxmlformats.org/drawingml/2006/main">
            <a:r>
              <a:t>Keep x₀, tolerance, and iteration cap fixed across runs.</a:t>
            </a:r>
          </a:p>
          <a:p xmlns:a="http://schemas.openxmlformats.org/drawingml/2006/main">
            <a:r>
              <a:t>Report convergence, oscillation, or growth using the trace.</a:t>
            </a:r>
          </a:p>
          <a:p xmlns:a="http://schemas.openxmlformats.org/drawingml/2006/main">
            <a:r>
              <a:t>Reference: https://docs.scipy.org/doc/scipy/reference/generated/scipy.optimize.minimize.html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Compute p=np.linalg.solve(H(x), −grad(x)).</a:t>
            </a:r>
          </a:p>
          <a:p xmlns:a="http://schemas.openxmlformats.org/drawingml/2006/main">
            <a:r>
              <a:t>One full quadratic step must give [1,−2], f=0.</a:t>
            </a:r>
          </a:p>
          <a:p xmlns:a="http://schemas.openxmlformats.org/drawingml/2006/main">
            <a:r>
              <a:t>Optional: compare with scipy.optimize.minimize using analytic derivatives.</a:t>
            </a:r>
          </a:p>
          <a:p xmlns:a="http://schemas.openxmlformats.org/drawingml/2006/main">
            <a:r>
              <a:t>Reference: https://docs.scipy.org/doc/scipy/reference/generated/scipy.optimize.minimize.html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For q(x)=(x²−1)², compare starts −1.5, −0.2, 0, 0.2, and 1.5.</a:t>
            </a:r>
          </a:p>
          <a:p xmlns:a="http://schemas.openxmlformats.org/drawingml/2006/main">
            <a:r>
              <a:t>Use gradient descent with α=0.05, then inspect q′ and q″.</a:t>
            </a:r>
          </a:p>
          <a:p xmlns:a="http://schemas.openxmlformats.org/drawingml/2006/main">
            <a:r>
              <a:t>The start x₀=0 can stop immediately at a local maximum.</a:t>
            </a:r>
          </a:p>
          <a:p xmlns:a="http://schemas.openxmlformats.org/drawingml/2006/main">
            <a:r>
              <a:t>Reference: https://docs.scipy.org/doc/scipy/reference/generated/scipy.optimize.minimize.html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A. Minimize h=x²+2xy+3y²−4x−8y+7. Find H, eigenvalues, and x*.</a:t>
            </a:r>
          </a:p>
          <a:p xmlns:a="http://schemas.openxmlformats.org/drawingml/2006/main">
            <a:r>
              <a:t>B. Take one Newton step for r=x⁴+x² from x₀=2.</a:t>
            </a:r>
          </a:p>
          <a:p xmlns:a="http://schemas.openxmlformats.org/drawingml/2006/main">
            <a:r>
              <a:t>C. Explain why f′(0)=f″(0)=0 cannot identify a minimum.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 is shown at right; its eigenvalues are 4±2√2&gt;0.</a:t>
            </a:r>
          </a:p>
          <a:p xmlns:a="http://schemas.openxmlformats.org/drawingml/2006/main">
            <a:r>
              <a:t>Stationarity gives x+y=2 and x+3y=4, hence (x*,y*)=(1,1).</a:t>
            </a:r>
          </a:p>
          <a:p xmlns:a="http://schemas.openxmlformats.org/drawingml/2006/main">
            <a:r>
              <a:t>h(1,1)=1. Positive-definite H certifies the unique global minimum.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B. At x=2: r′=36, r″=50, and p=−0.72.</a:t>
            </a:r>
          </a:p>
          <a:p xmlns:a="http://schemas.openxmlformats.org/drawingml/2006/main">
            <a:r>
              <a:t>x₁=1.28, with r(x₁)=4.32275456, down from 20.</a:t>
            </a:r>
          </a:p>
          <a:p xmlns:a="http://schemas.openxmlformats.org/drawingml/2006/main">
            <a:r>
              <a:t>C. x⁴ and −x⁴ share zero first and second derivatives at 0, but have opposite extrema.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1. Does a positive Hessian at one point prove global convexity?</a:t>
            </a:r>
          </a:p>
          <a:p xmlns:a="http://schemas.openxmlformats.org/drawingml/2006/main">
            <a:r>
              <a:t>2. What happens at α=0.25 for the shared quadratic from [3,0]?</a:t>
            </a:r>
          </a:p>
          <a:p xmlns:a="http://schemas.openxmlformats.org/drawingml/2006/main">
            <a:r>
              <a:t>3. Why can Newton increase q at x=0.2?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1. No. The convexity Hessian test requires the whole open convex domain.</a:t>
            </a:r>
          </a:p>
          <a:p xmlns:a="http://schemas.openxmlformats.org/drawingml/2006/main">
            <a:r>
              <a:t>2. The v error alternates without shrinking, so the method does not reach x*.</a:t>
            </a:r>
          </a:p>
          <a:p xmlns:a="http://schemas.openxmlformats.org/drawingml/2006/main">
            <a:r>
              <a:t>3. q″(0.2)&lt;0 gives an ascent Newton direction: gp&gt;0.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Today: geometry, gradient descent, Newton, and result checks.</a:t>
            </a:r>
          </a:p>
          <a:p xmlns:a="http://schemas.openxmlformats.org/drawingml/2006/main">
            <a:r>
              <a:t>Next: backtracking, Armijo, BFGS, and practical stopping rules.</a:t>
            </a:r>
          </a:p>
          <a:p xmlns:a="http://schemas.openxmlformats.org/drawingml/2006/main">
            <a:r>
              <a:t>Keep the notebook and the questions raised by the failed steps.</a:t>
            </a:r>
          </a:p>
          <a:p xmlns:a="http://schemas.openxmlformats.org/drawingml/2006/main">
            <a:r>
              <a:t>Reference: https://web.stanford.edu/~boyd/cvxbook/</a:t>
            </a:r>
          </a:p>
          <a:p xmlns:a="http://schemas.openxmlformats.org/drawingml/2006/main">
            <a:r>
              <a:t>Numerical examples are illustrative teaching examples.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860a2039c04e6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3f3ea211c3419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f563e85eea435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a7b89907951409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eabdcd125b4b0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5c5eea7c304d6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9179CB6-757D-4B56-8EE8-682CE90633F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6D9957E-9296-4D04-9D5F-7224929BE55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72998A1-A322-4620-9F7C-35B4AAC3768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63E04A3-DF6E-4AF0-8E1E-9644DD60C1A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1C39A28-77CF-4252-B60F-A27DE96C2E3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095FC57-0DD2-4F7C-93A5-5E66C04E7FD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4F6522F-F2BE-4252-A3D3-62ACB8F8286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470F38B-7D93-46C1-8141-3FBEB953B58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CB2A017-02AA-4219-9973-64B1FF530F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6FBF410-9F12-4E64-B1C4-772B31E7671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9f7491101c84280" /><Relationship Type="http://schemas.openxmlformats.org/officeDocument/2006/relationships/slideLayout" Target="/ppt/slideLayouts/slideLayout1.xml" Id="Ra662157ca45c48cb" /><Relationship Type="http://schemas.openxmlformats.org/officeDocument/2006/relationships/slideLayout" Target="/ppt/slideLayouts/slideLayout2.xml" Id="R56a56f9f372b4338" /><Relationship Type="http://schemas.openxmlformats.org/officeDocument/2006/relationships/slideLayout" Target="/ppt/slideLayouts/slideLayout3.xml" Id="Rd679a4d915764be8" /><Relationship Type="http://schemas.openxmlformats.org/officeDocument/2006/relationships/slideLayout" Target="/ppt/slideLayouts/slideLayout4.xml" Id="Rc45bdac14ed24e7a" /><Relationship Type="http://schemas.openxmlformats.org/officeDocument/2006/relationships/slideLayout" Target="/ppt/slideLayouts/slideLayout5.xml" Id="R8bcc13cb44ef47cf" /><Relationship Type="http://schemas.openxmlformats.org/officeDocument/2006/relationships/slideLayout" Target="/ppt/slideLayouts/slideLayout6.xml" Id="R79bbcbb24f57478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662157ca45c48cb"/>
    <p:sldLayoutId xmlns:r="http://schemas.openxmlformats.org/officeDocument/2006/relationships" id="2147483650" r:id="R56a56f9f372b4338"/>
    <p:sldLayoutId xmlns:r="http://schemas.openxmlformats.org/officeDocument/2006/relationships" id="2147483651" r:id="Rd679a4d915764be8"/>
    <p:sldLayoutId xmlns:r="http://schemas.openxmlformats.org/officeDocument/2006/relationships" id="2147483652" r:id="Rc45bdac14ed24e7a"/>
    <p:sldLayoutId xmlns:r="http://schemas.openxmlformats.org/officeDocument/2006/relationships" id="2147483653" r:id="R8bcc13cb44ef47cf"/>
    <p:sldLayoutId xmlns:r="http://schemas.openxmlformats.org/officeDocument/2006/relationships" id="2147483654" r:id="R79bbcbb24f57478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def5d71b4548ff" /><Relationship Type="http://schemas.openxmlformats.org/officeDocument/2006/relationships/image" Target="/ppt/media/image.png" Id="R7cd6c1ac06fa4840" /><Relationship Type="http://schemas.openxmlformats.org/officeDocument/2006/relationships/image" Target="/ppt/media/image.svg" Id="Rb8063168e4a9405f" /><Relationship Type="http://schemas.openxmlformats.org/officeDocument/2006/relationships/notesSlide" Target="/ppt/notesSlides/notesSlide1.xml" Id="R82cda53dab5d445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528f5ba7a64921" /><Relationship Type="http://schemas.openxmlformats.org/officeDocument/2006/relationships/notesSlide" Target="/ppt/notesSlides/notesSlide2.xml" Id="R684ca513927647f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b656c89a97c41e5" /><Relationship Type="http://schemas.openxmlformats.org/officeDocument/2006/relationships/notesSlide" Target="/ppt/notesSlides/notesSlide3.xml" Id="R80910ee5d6f6427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5867602ecf428c" /><Relationship Type="http://schemas.openxmlformats.org/officeDocument/2006/relationships/image" Target="/ppt/media/image2.png" Id="Ra493aa88d65848a6" /><Relationship Type="http://schemas.openxmlformats.org/officeDocument/2006/relationships/image" Target="/ppt/media/image2.svg" Id="R2334c202dc18422e" /><Relationship Type="http://schemas.openxmlformats.org/officeDocument/2006/relationships/notesSlide" Target="/ppt/notesSlides/notesSlide4.xml" Id="Re732a294aabc429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b1e86961e44150" /><Relationship Type="http://schemas.openxmlformats.org/officeDocument/2006/relationships/image" Target="/ppt/media/image3.png" Id="R724c6c8c1a124b34" /><Relationship Type="http://schemas.openxmlformats.org/officeDocument/2006/relationships/image" Target="/ppt/media/image3.svg" Id="Rdea9cbf182ca42b5" /><Relationship Type="http://schemas.openxmlformats.org/officeDocument/2006/relationships/notesSlide" Target="/ppt/notesSlides/notesSlide5.xml" Id="R9240ec20afb74f8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36f47196c245ef" /><Relationship Type="http://schemas.openxmlformats.org/officeDocument/2006/relationships/image" Target="/ppt/media/image4.png" Id="Rdb9a8ebe7b9f4721" /><Relationship Type="http://schemas.openxmlformats.org/officeDocument/2006/relationships/image" Target="/ppt/media/image4.svg" Id="Rfb34a47b844145b5" /><Relationship Type="http://schemas.openxmlformats.org/officeDocument/2006/relationships/notesSlide" Target="/ppt/notesSlides/notesSlide6.xml" Id="Rdb3f9bd7f5df4ee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4ddeea409fa4e40" /><Relationship Type="http://schemas.openxmlformats.org/officeDocument/2006/relationships/image" Target="/ppt/media/image5.png" Id="R17c980c9840e43d8" /><Relationship Type="http://schemas.openxmlformats.org/officeDocument/2006/relationships/image" Target="/ppt/media/image5.svg" Id="R53b83a6f11f34838" /><Relationship Type="http://schemas.openxmlformats.org/officeDocument/2006/relationships/notesSlide" Target="/ppt/notesSlides/notesSlide7.xml" Id="R8d254465f6254d5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07398885294c60" /><Relationship Type="http://schemas.openxmlformats.org/officeDocument/2006/relationships/image" Target="/ppt/media/image6.png" Id="R38cbcd86ba9a4440" /><Relationship Type="http://schemas.openxmlformats.org/officeDocument/2006/relationships/image" Target="/ppt/media/image6.svg" Id="Rcd0f45786e394add" /><Relationship Type="http://schemas.openxmlformats.org/officeDocument/2006/relationships/notesSlide" Target="/ppt/notesSlides/notesSlide8.xml" Id="R170f41163bf945f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af659b89d94c16" /><Relationship Type="http://schemas.openxmlformats.org/officeDocument/2006/relationships/image" Target="/ppt/media/image7.png" Id="Rcea4c382d1ca494e" /><Relationship Type="http://schemas.openxmlformats.org/officeDocument/2006/relationships/image" Target="/ppt/media/image7.svg" Id="Rd9247ba58c8b4730" /><Relationship Type="http://schemas.openxmlformats.org/officeDocument/2006/relationships/notesSlide" Target="/ppt/notesSlides/notesSlide9.xml" Id="Rdec0277112b34b1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8a06d4246c4333" /><Relationship Type="http://schemas.openxmlformats.org/officeDocument/2006/relationships/image" Target="/ppt/media/image8.png" Id="R265d0826e5fd4b27" /><Relationship Type="http://schemas.openxmlformats.org/officeDocument/2006/relationships/image" Target="/ppt/media/image8.svg" Id="R4275b3a21b434e16" /><Relationship Type="http://schemas.openxmlformats.org/officeDocument/2006/relationships/notesSlide" Target="/ppt/notesSlides/notesSlide10.xml" Id="Rcc80603ec0a548b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0145a8f9159409a" /><Relationship Type="http://schemas.openxmlformats.org/officeDocument/2006/relationships/image" Target="/ppt/media/image9.png" Id="R929772c4e5704d66" /><Relationship Type="http://schemas.openxmlformats.org/officeDocument/2006/relationships/image" Target="/ppt/media/image9.svg" Id="R509beacc18de4317" /><Relationship Type="http://schemas.openxmlformats.org/officeDocument/2006/relationships/notesSlide" Target="/ppt/notesSlides/notesSlide11.xml" Id="R9f431871f8a74d4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635f16177b42b3" /><Relationship Type="http://schemas.openxmlformats.org/officeDocument/2006/relationships/image" Target="/ppt/media/image10.png" Id="R96356f84c4de48d5" /><Relationship Type="http://schemas.openxmlformats.org/officeDocument/2006/relationships/image" Target="/ppt/media/image10.svg" Id="Rbf0a018b1ce44a76" /><Relationship Type="http://schemas.openxmlformats.org/officeDocument/2006/relationships/notesSlide" Target="/ppt/notesSlides/notesSlide12.xml" Id="Rc8aa41d1a642473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b964c59ca5446f" /><Relationship Type="http://schemas.openxmlformats.org/officeDocument/2006/relationships/image" Target="/ppt/media/image11.png" Id="R412e694c4a4649ab" /><Relationship Type="http://schemas.openxmlformats.org/officeDocument/2006/relationships/image" Target="/ppt/media/image11.svg" Id="R9e5bb23b94614d53" /><Relationship Type="http://schemas.openxmlformats.org/officeDocument/2006/relationships/notesSlide" Target="/ppt/notesSlides/notesSlide13.xml" Id="Rc78fe80f870e4db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659ea2d0ba4a67" /><Relationship Type="http://schemas.openxmlformats.org/officeDocument/2006/relationships/image" Target="/ppt/media/image12.png" Id="Re1728fc46b734f6c" /><Relationship Type="http://schemas.openxmlformats.org/officeDocument/2006/relationships/image" Target="/ppt/media/image12.svg" Id="R7749b5b03e614d34" /><Relationship Type="http://schemas.openxmlformats.org/officeDocument/2006/relationships/notesSlide" Target="/ppt/notesSlides/notesSlide14.xml" Id="R9e319b6efe224f8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a100d7e10cd4348" /><Relationship Type="http://schemas.openxmlformats.org/officeDocument/2006/relationships/image" Target="/ppt/media/image13.png" Id="Rd7233dbb826d47c9" /><Relationship Type="http://schemas.openxmlformats.org/officeDocument/2006/relationships/image" Target="/ppt/media/image13.svg" Id="R9a02bf70b3954995" /><Relationship Type="http://schemas.openxmlformats.org/officeDocument/2006/relationships/notesSlide" Target="/ppt/notesSlides/notesSlide15.xml" Id="R84cf285faa98457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4af2490b3f4f7c" /><Relationship Type="http://schemas.openxmlformats.org/officeDocument/2006/relationships/image" Target="/ppt/media/image14.png" Id="Rc9cd8157d8254700" /><Relationship Type="http://schemas.openxmlformats.org/officeDocument/2006/relationships/image" Target="/ppt/media/image14.svg" Id="R604212ffc15c492e" /><Relationship Type="http://schemas.openxmlformats.org/officeDocument/2006/relationships/notesSlide" Target="/ppt/notesSlides/notesSlide16.xml" Id="R67c7dab66d2a4f4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7c1226f24034aa7" /><Relationship Type="http://schemas.openxmlformats.org/officeDocument/2006/relationships/image" Target="/ppt/media/image15.png" Id="R009f182c10b14b30" /><Relationship Type="http://schemas.openxmlformats.org/officeDocument/2006/relationships/image" Target="/ppt/media/image15.svg" Id="R332b2c79e32d4de4" /><Relationship Type="http://schemas.openxmlformats.org/officeDocument/2006/relationships/notesSlide" Target="/ppt/notesSlides/notesSlide17.xml" Id="R916d4790171f420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2f7943a3dd4ece" /><Relationship Type="http://schemas.openxmlformats.org/officeDocument/2006/relationships/image" Target="/ppt/media/image16.png" Id="Re9421157bc1f45e5" /><Relationship Type="http://schemas.openxmlformats.org/officeDocument/2006/relationships/image" Target="/ppt/media/image16.svg" Id="Rbaa4c2018d9445b8" /><Relationship Type="http://schemas.openxmlformats.org/officeDocument/2006/relationships/notesSlide" Target="/ppt/notesSlides/notesSlide18.xml" Id="R7b7e0cd4af1f49b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24e6788be0402f" /><Relationship Type="http://schemas.openxmlformats.org/officeDocument/2006/relationships/image" Target="/ppt/media/image17.png" Id="Raf186e4a07ba4190" /><Relationship Type="http://schemas.openxmlformats.org/officeDocument/2006/relationships/image" Target="/ppt/media/image17.svg" Id="R24d6ae4829074a01" /><Relationship Type="http://schemas.openxmlformats.org/officeDocument/2006/relationships/notesSlide" Target="/ppt/notesSlides/notesSlide19.xml" Id="R64d6775e04e744b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165853f7662401d" /><Relationship Type="http://schemas.openxmlformats.org/officeDocument/2006/relationships/notesSlide" Target="/ppt/notesSlides/notesSlide20.xml" Id="R577f276a87bc4fb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b9b5c82b7d49b8" /><Relationship Type="http://schemas.openxmlformats.org/officeDocument/2006/relationships/image" Target="/ppt/media/image18.png" Id="R550f598e30334591" /><Relationship Type="http://schemas.openxmlformats.org/officeDocument/2006/relationships/image" Target="/ppt/media/image18.svg" Id="R7b6fce358b2448e6" /><Relationship Type="http://schemas.openxmlformats.org/officeDocument/2006/relationships/notesSlide" Target="/ppt/notesSlides/notesSlide21.xml" Id="R4b591cbc73674c7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d49a03318df46c6" /><Relationship Type="http://schemas.openxmlformats.org/officeDocument/2006/relationships/image" Target="/ppt/media/image19.png" Id="Rdeeb2620155043ac" /><Relationship Type="http://schemas.openxmlformats.org/officeDocument/2006/relationships/image" Target="/ppt/media/image19.svg" Id="Ra56069427f8643ac" /><Relationship Type="http://schemas.openxmlformats.org/officeDocument/2006/relationships/notesSlide" Target="/ppt/notesSlides/notesSlide22.xml" Id="R1595ea75b3f04b6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e3e0c6bfad4436" /><Relationship Type="http://schemas.openxmlformats.org/officeDocument/2006/relationships/image" Target="/ppt/media/image20.png" Id="Rf951a95a2d9e4fdf" /><Relationship Type="http://schemas.openxmlformats.org/officeDocument/2006/relationships/image" Target="/ppt/media/image20.svg" Id="Rd8b72a9678934867" /><Relationship Type="http://schemas.openxmlformats.org/officeDocument/2006/relationships/notesSlide" Target="/ppt/notesSlides/notesSlide23.xml" Id="R8192ec7c455d47a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5ae24816564e31" /><Relationship Type="http://schemas.openxmlformats.org/officeDocument/2006/relationships/notesSlide" Target="/ppt/notesSlides/notesSlide24.xml" Id="R6fcb4052fd79493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a1430352614280" /><Relationship Type="http://schemas.openxmlformats.org/officeDocument/2006/relationships/image" Target="/ppt/media/image21.png" Id="Re235612629834f66" /><Relationship Type="http://schemas.openxmlformats.org/officeDocument/2006/relationships/image" Target="/ppt/media/image21.svg" Id="R9865c072be274b87" /><Relationship Type="http://schemas.openxmlformats.org/officeDocument/2006/relationships/notesSlide" Target="/ppt/notesSlides/notesSlide25.xml" Id="Rb6eeae8abc64465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30fae0515e142b4" /><Relationship Type="http://schemas.openxmlformats.org/officeDocument/2006/relationships/image" Target="/ppt/media/image22.png" Id="R06b59cc526724108" /><Relationship Type="http://schemas.openxmlformats.org/officeDocument/2006/relationships/image" Target="/ppt/media/image22.svg" Id="R4cee385fccf84cc0" /><Relationship Type="http://schemas.openxmlformats.org/officeDocument/2006/relationships/notesSlide" Target="/ppt/notesSlides/notesSlide26.xml" Id="Rf50e9cb0ef0a46f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b5e58d971042c9" /><Relationship Type="http://schemas.openxmlformats.org/officeDocument/2006/relationships/notesSlide" Target="/ppt/notesSlides/notesSlide27.xml" Id="R4a142a39050d41d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78654f1e314bb6" /><Relationship Type="http://schemas.openxmlformats.org/officeDocument/2006/relationships/image" Target="/ppt/media/image23.png" Id="R385327f35c66440e" /><Relationship Type="http://schemas.openxmlformats.org/officeDocument/2006/relationships/image" Target="/ppt/media/image23.svg" Id="Rf97fe97cb7684d60" /><Relationship Type="http://schemas.openxmlformats.org/officeDocument/2006/relationships/notesSlide" Target="/ppt/notesSlides/notesSlide28.xml" Id="Rda36504503ad4fe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0ae192f6494c1d" /><Relationship Type="http://schemas.openxmlformats.org/officeDocument/2006/relationships/image" Target="/ppt/media/image24.png" Id="R2e32774f00c24454" /><Relationship Type="http://schemas.openxmlformats.org/officeDocument/2006/relationships/image" Target="/ppt/media/image24.svg" Id="Rbe21139d37c64cd5" /><Relationship Type="http://schemas.openxmlformats.org/officeDocument/2006/relationships/notesSlide" Target="/ppt/notesSlides/notesSlide29.xml" Id="R0373139879f74f6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18ec035031147d5" /><Relationship Type="http://schemas.openxmlformats.org/officeDocument/2006/relationships/image" Target="/ppt/media/image25.png" Id="R15880e5dded843e7" /><Relationship Type="http://schemas.openxmlformats.org/officeDocument/2006/relationships/image" Target="/ppt/media/image25.svg" Id="R6a9025c17e6f45f1" /><Relationship Type="http://schemas.openxmlformats.org/officeDocument/2006/relationships/notesSlide" Target="/ppt/notesSlides/notesSlide30.xml" Id="R8ffc509bb2d64c77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eb3bdaa23c484f" /><Relationship Type="http://schemas.openxmlformats.org/officeDocument/2006/relationships/image" Target="/ppt/media/image26.png" Id="Rb1be97acf2384e5c" /><Relationship Type="http://schemas.openxmlformats.org/officeDocument/2006/relationships/image" Target="/ppt/media/image26.svg" Id="Rd47674cc48794324" /><Relationship Type="http://schemas.openxmlformats.org/officeDocument/2006/relationships/notesSlide" Target="/ppt/notesSlides/notesSlide31.xml" Id="Re768441ba16f419b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92abc53e5c47e9" /><Relationship Type="http://schemas.openxmlformats.org/officeDocument/2006/relationships/image" Target="/ppt/media/image27.png" Id="R80454ed9e3e44cd0" /><Relationship Type="http://schemas.openxmlformats.org/officeDocument/2006/relationships/image" Target="/ppt/media/image27.svg" Id="Ra1b088ff7f924284" /><Relationship Type="http://schemas.openxmlformats.org/officeDocument/2006/relationships/notesSlide" Target="/ppt/notesSlides/notesSlide32.xml" Id="Re21a8af3f5db4c9f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9392a58581d4560" /><Relationship Type="http://schemas.openxmlformats.org/officeDocument/2006/relationships/image" Target="/ppt/media/image28.png" Id="Rf9992abf47d54cb5" /><Relationship Type="http://schemas.openxmlformats.org/officeDocument/2006/relationships/image" Target="/ppt/media/image28.svg" Id="R519de288c7974599" /><Relationship Type="http://schemas.openxmlformats.org/officeDocument/2006/relationships/notesSlide" Target="/ppt/notesSlides/notesSlide33.xml" Id="R802a4fed79f745e0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36a213dd304508" /><Relationship Type="http://schemas.openxmlformats.org/officeDocument/2006/relationships/image" Target="/ppt/media/image29.png" Id="R83d83a80b4234d3b" /><Relationship Type="http://schemas.openxmlformats.org/officeDocument/2006/relationships/image" Target="/ppt/media/image29.svg" Id="R5a41ef5a21bb438a" /><Relationship Type="http://schemas.openxmlformats.org/officeDocument/2006/relationships/notesSlide" Target="/ppt/notesSlides/notesSlide34.xml" Id="R79cd752c401b495b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fffe4ba3f74621" /><Relationship Type="http://schemas.openxmlformats.org/officeDocument/2006/relationships/image" Target="/ppt/media/image30.png" Id="R89581c1676dc4320" /><Relationship Type="http://schemas.openxmlformats.org/officeDocument/2006/relationships/image" Target="/ppt/media/image30.svg" Id="R2edb9d608f5046cb" /><Relationship Type="http://schemas.openxmlformats.org/officeDocument/2006/relationships/notesSlide" Target="/ppt/notesSlides/notesSlide35.xml" Id="R2ad4ac996a454f37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16d810a6914954" /><Relationship Type="http://schemas.openxmlformats.org/officeDocument/2006/relationships/image" Target="/ppt/media/image31.png" Id="Re8e5b63688494fc3" /><Relationship Type="http://schemas.openxmlformats.org/officeDocument/2006/relationships/image" Target="/ppt/media/image31.svg" Id="R73e4e67f39274f47" /><Relationship Type="http://schemas.openxmlformats.org/officeDocument/2006/relationships/notesSlide" Target="/ppt/notesSlides/notesSlide36.xml" Id="R45edca3c412340ff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35d7cd82f984da3" /><Relationship Type="http://schemas.openxmlformats.org/officeDocument/2006/relationships/image" Target="/ppt/media/image32.png" Id="R1ac30022215c47f5" /><Relationship Type="http://schemas.openxmlformats.org/officeDocument/2006/relationships/image" Target="/ppt/media/image32.svg" Id="R8a89f67b8d554981" /><Relationship Type="http://schemas.openxmlformats.org/officeDocument/2006/relationships/notesSlide" Target="/ppt/notesSlides/notesSlide37.xml" Id="R752c1c5c3e034a66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a9df721aa24865" /><Relationship Type="http://schemas.openxmlformats.org/officeDocument/2006/relationships/image" Target="/ppt/media/image33.png" Id="R1a4b663c2a054331" /><Relationship Type="http://schemas.openxmlformats.org/officeDocument/2006/relationships/image" Target="/ppt/media/image33.svg" Id="R0de558cfdf884cb6" /><Relationship Type="http://schemas.openxmlformats.org/officeDocument/2006/relationships/notesSlide" Target="/ppt/notesSlides/notesSlide38.xml" Id="Rfae896e8a4ad490a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f77aaff09b42b3" /><Relationship Type="http://schemas.openxmlformats.org/officeDocument/2006/relationships/image" Target="/ppt/media/image34.png" Id="Rafdefe0b66ea43de" /><Relationship Type="http://schemas.openxmlformats.org/officeDocument/2006/relationships/image" Target="/ppt/media/image34.svg" Id="R0a9a965588624d11" /><Relationship Type="http://schemas.openxmlformats.org/officeDocument/2006/relationships/notesSlide" Target="/ppt/notesSlides/notesSlide39.xml" Id="R1e3e22d92be14e76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9b80c7fb7a24632" /><Relationship Type="http://schemas.openxmlformats.org/officeDocument/2006/relationships/image" Target="/ppt/media/image35.png" Id="R910fc1acf2e64746" /><Relationship Type="http://schemas.openxmlformats.org/officeDocument/2006/relationships/image" Target="/ppt/media/image35.svg" Id="R8b2b0778ef2140ec" /><Relationship Type="http://schemas.openxmlformats.org/officeDocument/2006/relationships/notesSlide" Target="/ppt/notesSlides/notesSlide40.xml" Id="R9ac3c71ddf9e46fd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37f1c00f28045c2" /><Relationship Type="http://schemas.openxmlformats.org/officeDocument/2006/relationships/notesSlide" Target="/ppt/notesSlides/notesSlide41.xml" Id="R8647eec6db3f4d24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75542f864d7452a" /><Relationship Type="http://schemas.openxmlformats.org/officeDocument/2006/relationships/image" Target="/ppt/media/image36.png" Id="Rb05f2afb509b41cf" /><Relationship Type="http://schemas.openxmlformats.org/officeDocument/2006/relationships/image" Target="/ppt/media/image36.svg" Id="R36f0cfcc654245e5" /><Relationship Type="http://schemas.openxmlformats.org/officeDocument/2006/relationships/notesSlide" Target="/ppt/notesSlides/notesSlide42.xml" Id="Raa47ae0f669b42a9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0f4767e67b460f" /><Relationship Type="http://schemas.openxmlformats.org/officeDocument/2006/relationships/image" Target="/ppt/media/image37.png" Id="R3277fb667ff3426e" /><Relationship Type="http://schemas.openxmlformats.org/officeDocument/2006/relationships/image" Target="/ppt/media/image37.svg" Id="Re13f22bdf7574ca9" /><Relationship Type="http://schemas.openxmlformats.org/officeDocument/2006/relationships/notesSlide" Target="/ppt/notesSlides/notesSlide43.xml" Id="R1d2000a6120e4265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5a68968efb46bb" /><Relationship Type="http://schemas.openxmlformats.org/officeDocument/2006/relationships/image" Target="/ppt/media/image38.png" Id="Rd11cadcf9e8a4047" /><Relationship Type="http://schemas.openxmlformats.org/officeDocument/2006/relationships/image" Target="/ppt/media/image38.svg" Id="R7feed19c136f4b8b" /><Relationship Type="http://schemas.openxmlformats.org/officeDocument/2006/relationships/notesSlide" Target="/ppt/notesSlides/notesSlide44.xml" Id="R70bce8c0838e4b30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f0687e74df4c9c" /><Relationship Type="http://schemas.openxmlformats.org/officeDocument/2006/relationships/image" Target="/ppt/media/image39.png" Id="R5e80ec57d19f4991" /><Relationship Type="http://schemas.openxmlformats.org/officeDocument/2006/relationships/image" Target="/ppt/media/image39.svg" Id="Rc5ed1ecaa9054348" /><Relationship Type="http://schemas.openxmlformats.org/officeDocument/2006/relationships/notesSlide" Target="/ppt/notesSlides/notesSlide45.xml" Id="Rc5ae9a86cc514d0f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3f4cd4b0f434eaa" /><Relationship Type="http://schemas.openxmlformats.org/officeDocument/2006/relationships/image" Target="/ppt/media/image40.png" Id="Reaa6826d4a97458c" /><Relationship Type="http://schemas.openxmlformats.org/officeDocument/2006/relationships/image" Target="/ppt/media/image40.svg" Id="R161db440c49841c3" /><Relationship Type="http://schemas.openxmlformats.org/officeDocument/2006/relationships/notesSlide" Target="/ppt/notesSlides/notesSlide46.xml" Id="R7d2748c276bc41d0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28be96effca4cbf" /><Relationship Type="http://schemas.openxmlformats.org/officeDocument/2006/relationships/image" Target="/ppt/media/image41.png" Id="R95e16f71b6714597" /><Relationship Type="http://schemas.openxmlformats.org/officeDocument/2006/relationships/image" Target="/ppt/media/image41.svg" Id="R52b8e5193755429b" /><Relationship Type="http://schemas.openxmlformats.org/officeDocument/2006/relationships/notesSlide" Target="/ppt/notesSlides/notesSlide47.xml" Id="R81e374259ea340df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a1d42b93fb42f1" /><Relationship Type="http://schemas.openxmlformats.org/officeDocument/2006/relationships/notesSlide" Target="/ppt/notesSlides/notesSlide48.xml" Id="Ra3a7240c0f7640f2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3611a0324046f2" /><Relationship Type="http://schemas.openxmlformats.org/officeDocument/2006/relationships/notesSlide" Target="/ppt/notesSlides/notesSlide49.xml" Id="R49f3e1cbda2e46bf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375c907bb0473a" /><Relationship Type="http://schemas.openxmlformats.org/officeDocument/2006/relationships/notesSlide" Target="/ppt/notesSlides/notesSlide50.xml" Id="R6039d30bca76458d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da29a30506b4582" /><Relationship Type="http://schemas.openxmlformats.org/officeDocument/2006/relationships/image" Target="/ppt/media/image42.png" Id="R0d5ac9d39b4346c6" /><Relationship Type="http://schemas.openxmlformats.org/officeDocument/2006/relationships/image" Target="/ppt/media/image42.svg" Id="R8116364182674aeb" /><Relationship Type="http://schemas.openxmlformats.org/officeDocument/2006/relationships/notesSlide" Target="/ppt/notesSlides/notesSlide51.xml" Id="R15ab4f8ca5484fbd" /></Relationships>
</file>

<file path=ppt/slides/_rels/slide5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d48d946417948d6" /><Relationship Type="http://schemas.openxmlformats.org/officeDocument/2006/relationships/image" Target="/ppt/media/image43.png" Id="R8ab16518797b4c5c" /><Relationship Type="http://schemas.openxmlformats.org/officeDocument/2006/relationships/image" Target="/ppt/media/image43.svg" Id="R80a8f093665544c1" /><Relationship Type="http://schemas.openxmlformats.org/officeDocument/2006/relationships/notesSlide" Target="/ppt/notesSlides/notesSlide52.xml" Id="R2cb0f53f482b4cd4" /></Relationships>
</file>

<file path=ppt/slides/_rels/slide5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72d95d797944aa" /><Relationship Type="http://schemas.openxmlformats.org/officeDocument/2006/relationships/image" Target="/ppt/media/image44.png" Id="R1b9d59c634564907" /><Relationship Type="http://schemas.openxmlformats.org/officeDocument/2006/relationships/image" Target="/ppt/media/image44.svg" Id="R33a18920f22f454b" /><Relationship Type="http://schemas.openxmlformats.org/officeDocument/2006/relationships/notesSlide" Target="/ppt/notesSlides/notesSlide53.xml" Id="R64e2f7d6d14d4eb2" /></Relationships>
</file>

<file path=ppt/slides/_rels/slide5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db158d63fe435b" /><Relationship Type="http://schemas.openxmlformats.org/officeDocument/2006/relationships/image" Target="/ppt/media/image45.png" Id="R99e6afaa815d4418" /><Relationship Type="http://schemas.openxmlformats.org/officeDocument/2006/relationships/image" Target="/ppt/media/image45.svg" Id="R5148403cd1a447b2" /><Relationship Type="http://schemas.openxmlformats.org/officeDocument/2006/relationships/notesSlide" Target="/ppt/notesSlides/notesSlide54.xml" Id="R8ca741603f524688" /></Relationships>
</file>

<file path=ppt/slides/_rels/slide5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229b8b61b14b10" /><Relationship Type="http://schemas.openxmlformats.org/officeDocument/2006/relationships/notesSlide" Target="/ppt/notesSlides/notesSlide55.xml" Id="R4c95c84be6834e3d" /></Relationships>
</file>

<file path=ppt/slides/_rels/slide5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263efd3d1642ab" /><Relationship Type="http://schemas.openxmlformats.org/officeDocument/2006/relationships/notesSlide" Target="/ppt/notesSlides/notesSlide56.xml" Id="Rd4a9c3fe0508464d" /></Relationships>
</file>

<file path=ppt/slides/_rels/slide5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9a717cf2414ff1" /><Relationship Type="http://schemas.openxmlformats.org/officeDocument/2006/relationships/image" Target="/ppt/media/image46.png" Id="Rcd3c436db17b4255" /><Relationship Type="http://schemas.openxmlformats.org/officeDocument/2006/relationships/image" Target="/ppt/media/image46.svg" Id="R98170b87442a4cfb" /><Relationship Type="http://schemas.openxmlformats.org/officeDocument/2006/relationships/notesSlide" Target="/ppt/notesSlides/notesSlide57.xml" Id="R73dc4f4728fd4066" /></Relationships>
</file>

<file path=ppt/slides/_rels/slide5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05e2cb22a54f33" /><Relationship Type="http://schemas.openxmlformats.org/officeDocument/2006/relationships/notesSlide" Target="/ppt/notesSlides/notesSlide58.xml" Id="R2aa0cece4b944a48" /></Relationships>
</file>

<file path=ppt/slides/_rels/slide5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8077078c2e40c8" /><Relationship Type="http://schemas.openxmlformats.org/officeDocument/2006/relationships/notesSlide" Target="/ppt/notesSlides/notesSlide59.xml" Id="R8a35c804b7774e6b" /></Relationships>
</file>

<file path=ppt/slides/_rels/slide6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223338366447cb" /><Relationship Type="http://schemas.openxmlformats.org/officeDocument/2006/relationships/notesSlide" Target="/ppt/notesSlides/notesSlide60.xml" Id="Re9cb2200dcd043e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FD3F7E-5078-44E7-BCF7-A0F0DC214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Convexity and unconstrained optimization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674811-9286-466E-B5C1-569D84495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NLP session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065343-52F7-4F88-B982-81992C330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Optimization of Chemical Processes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0E73D6-51E5-4064-B10D-FAF57945D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Geometry, derivatives, and numerical steps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902C1B-FD43-4E98-9C94-7FB85A832BC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d6c1ac06fa4840">
            <a:extLst>
              <a:ext uri="{96DAC541-7B7A-43D3-8B79-37D633B846F1}">
                <asvg:svgBlip xmlns:asvg="http://schemas.microsoft.com/office/drawing/2016/SVG/main" r:embed="Rb8063168e4a9405f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2568745"/>
            <a:ext cx="5143500" cy="2425359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64B283-B078-4F6A-827E-2FB09E68A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986966-9E01-4384-A949-694BD5615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984D25-97F6-4D7C-8379-B28860EF4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 / 60</a:t>
            </a:r>
          </a:p>
        </p:txBody>
      </p:sp>
    </p:spTree>
    <p:extLst>
      <p:ext uri="{BB962C8B-B14F-4D97-AF65-F5344CB8AC3E}">
        <p14:creationId xmlns:p14="http://schemas.microsoft.com/office/powerpoint/2010/main" val="1883997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243C99-CD28-453F-91EE-C23FFC8F3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Learning goals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91A481-3441-43BB-970D-DD9E2C441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Classify convex sets and convex functions.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DDABC9-C119-4BBF-8AFC-7222B7D9B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Compute gradient descent and Newton steps.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2DED17-4EF4-43DC-86D3-822B810BB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Check a numerical result using derivatives and geometry.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0FFB89-AF7F-4594-89D0-1499AC0AF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94984D-3ADF-434F-AD70-E691DE8D0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898457-07FD-49DB-80B5-CE2E7F946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 / 60</a:t>
            </a:r>
          </a:p>
        </p:txBody>
      </p:sp>
    </p:spTree>
    <p:extLst>
      <p:ext uri="{BB962C8B-B14F-4D97-AF65-F5344CB8AC3E}">
        <p14:creationId xmlns:p14="http://schemas.microsoft.com/office/powerpoint/2010/main" val="6508464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E40F26-3418-44AE-AF7C-FD0FF0308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three-hour session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764C44-9E92-44C8-85E1-3B9A17103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60 min: convexity, examples, and short exercises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7ECE1D-AFB7-4F76-8384-9AF169501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10 min break, then 75 min: unconstrained methods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85A2CB-0CC0-46DC-8219-9FB102A98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35 min: Python lab, practice, and closing questions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585C18-BED7-42D3-B9EA-B94512B84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9FBAF5-9DC8-4199-80DD-F2100BCAD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38AEFB-5A48-4771-A677-AC38DA7DF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 / 60</a:t>
            </a:r>
          </a:p>
        </p:txBody>
      </p:sp>
    </p:spTree>
    <p:extLst>
      <p:ext uri="{BB962C8B-B14F-4D97-AF65-F5344CB8AC3E}">
        <p14:creationId xmlns:p14="http://schemas.microsoft.com/office/powerpoint/2010/main" val="11810733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D83502-D86B-4E49-A906-BEEACAF8D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NLP problem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10F22E-572B-486D-BF77-E89DC83D8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Minimize a scalar function f(x) over its domain.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DE2FB6-6FE3-44BD-A3C8-CCC0258BB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Unconstrained: no additional equality or inequality constraints.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66C24D-5418-44BD-A34F-F5C2C82FD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Convexity describes geometry, independent of the variable count.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E7A5FA-5336-4F11-BDBA-3286B18765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93aa88d65848a6">
            <a:extLst>
              <a:ext uri="{96DAC541-7B7A-43D3-8B79-37D633B846F1}">
                <asvg:svgBlip xmlns:asvg="http://schemas.microsoft.com/office/drawing/2016/SVG/main" r:embed="R2334c202dc18422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2568745"/>
            <a:ext cx="5143500" cy="2425359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6498D3-E4B0-4E91-875E-86E7C4DF6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BB0731-4AE6-47D5-98AF-6BFF3F638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AB22FB-E921-454D-A46F-227E518EB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 / 60</a:t>
            </a:r>
          </a:p>
        </p:txBody>
      </p:sp>
    </p:spTree>
    <p:extLst>
      <p:ext uri="{BB962C8B-B14F-4D97-AF65-F5344CB8AC3E}">
        <p14:creationId xmlns:p14="http://schemas.microsoft.com/office/powerpoint/2010/main" val="3739578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FCD75C-BB2A-44AA-AA16-0AE12EBDC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Convex sets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5ACF30-4EEC-4443-90CD-D55A6E8BF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Every segment between two feasible points stays in the set.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632F75-7D77-47A4-8960-C88D8A0CC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z = θx + (1−θ)y, with 0 ≤ θ ≤ 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77778C-8D98-4A29-AAF0-4BF8C5798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Half-spaces, balls, and their intersections are convex.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BCEF64-CE10-40C7-9BC9-78FE1B1E6A5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4c6c8c1a124b34">
            <a:extLst>
              <a:ext uri="{96DAC541-7B7A-43D3-8B79-37D633B846F1}">
                <asvg:svgBlip xmlns:asvg="http://schemas.microsoft.com/office/drawing/2016/SVG/main" r:embed="Rdea9cbf182ca42b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161831" y="1638300"/>
            <a:ext cx="4154838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58640D-40E5-4487-9D53-33A0F3BA3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E760CD-58BA-47EB-ABD0-7307F56A4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2B747C-EE91-4A8E-9A88-ABCD8DE6A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 / 60</a:t>
            </a:r>
          </a:p>
        </p:txBody>
      </p:sp>
    </p:spTree>
    <p:extLst>
      <p:ext uri="{BB962C8B-B14F-4D97-AF65-F5344CB8AC3E}">
        <p14:creationId xmlns:p14="http://schemas.microsoft.com/office/powerpoint/2010/main" val="20118567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51BE2E-7458-4E9D-9D05-393FD8525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 nonconvex feasible set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16EA69-7712-4E50-A7AE-0E4AB4578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Annulus: 1 ≤ x₁² + x₂² ≤ 4.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8E9CC7-4E60-4F2F-A74E-30551A5B6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points (−1.5,0) and (1.5,0) are feasible.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CBA27A-BF66-4EA9-980C-496147BEE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Their midpoint (0,0) lies in the hole.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209BB3-A1F1-4808-8527-E430D5EF76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9a8ebe7b9f4721">
            <a:extLst>
              <a:ext uri="{96DAC541-7B7A-43D3-8B79-37D633B846F1}">
                <asvg:svgBlip xmlns:asvg="http://schemas.microsoft.com/office/drawing/2016/SVG/main" r:embed="Rfb34a47b844145b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161809" y="1638300"/>
            <a:ext cx="4154882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8A67CA-A6AA-457A-ACE1-F895A8883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C0B818-8146-4F51-BCA6-F63108D87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E0E5C5-8CCA-4440-803E-F70BDA432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6 / 60</a:t>
            </a:r>
          </a:p>
        </p:txBody>
      </p:sp>
    </p:spTree>
    <p:extLst>
      <p:ext uri="{BB962C8B-B14F-4D97-AF65-F5344CB8AC3E}">
        <p14:creationId xmlns:p14="http://schemas.microsoft.com/office/powerpoint/2010/main" val="56772825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208B7D-9CFA-4C69-B05B-42F7CCAFE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Set exercise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D820B2-5A2B-4095-AECA-D72B3F204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C₁: x₁ ≥ 0, x₂ ≥ 0, x₁+x₂ ≤ 4.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A5BD7C-D114-4870-A939-A91BFDBC1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C₂: x₁²+x₂² ≥ 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52333C-3CEF-4CAE-91F4-0F93FF8A2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Which set is convex? Give a reason or counterexample.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222F3A-49E1-445D-B4A7-DB6FFA29690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c980c9840e43d8">
            <a:extLst>
              <a:ext uri="{96DAC541-7B7A-43D3-8B79-37D633B846F1}">
                <asvg:svgBlip xmlns:asvg="http://schemas.microsoft.com/office/drawing/2016/SVG/main" r:embed="R53b83a6f11f3483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206756" y="1638300"/>
            <a:ext cx="4064988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17BDF6-1609-4D3E-9FE2-7A96A24E5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78D557-4390-43D6-9544-7C4D9967D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65C6BF-A34B-4E94-B769-D149E2B03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7 / 60</a:t>
            </a:r>
          </a:p>
        </p:txBody>
      </p:sp>
    </p:spTree>
    <p:extLst>
      <p:ext uri="{BB962C8B-B14F-4D97-AF65-F5344CB8AC3E}">
        <p14:creationId xmlns:p14="http://schemas.microsoft.com/office/powerpoint/2010/main" val="154537934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7984EE-C6BF-49AE-93B5-B84360D8D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Set exercise: solution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C7BA9E-E5BD-4536-8E02-71E514F75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C₁ is the intersection of three half-spaces.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C09736-8F0B-474D-8B80-177DCF2A2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For C₂, use p=(−1,0) and q=(1,0).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E74111-BC3D-4BDC-A813-33919329B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Both pass, but (p+q)/2=(0,0) violates x₁²+x₂² ≥ 1.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86821F-67B9-4742-8C05-9E8302838A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cbcd86ba9a4440">
            <a:extLst>
              <a:ext uri="{96DAC541-7B7A-43D3-8B79-37D633B846F1}">
                <asvg:svgBlip xmlns:asvg="http://schemas.microsoft.com/office/drawing/2016/SVG/main" r:embed="Rcd0f45786e394add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206756" y="1638300"/>
            <a:ext cx="4064988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82DB9B-4E3F-4E00-ABA9-227030AA7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57F7AB-7B9B-4797-8EE1-6E7B46AA3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9F82C2-8BCB-46D0-9F8D-16E4850EF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8 / 60</a:t>
            </a:r>
          </a:p>
        </p:txBody>
      </p:sp>
    </p:spTree>
    <p:extLst>
      <p:ext uri="{BB962C8B-B14F-4D97-AF65-F5344CB8AC3E}">
        <p14:creationId xmlns:p14="http://schemas.microsoft.com/office/powerpoint/2010/main" val="181544221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B24109-F688-458F-9CAB-84B5E0B42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 convex function and its chord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1A5732-69E7-45A1-91A4-4B61A88C4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graph lies below every chord joining two graph points.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4EAA0F-2AE6-4DC4-B1E0-905E461B9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domain must also be convex.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6202DD-196D-4FFD-A732-B2B93673C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Convexity compares function values along line segments.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8E04F3-7257-4A22-93CC-006A18B905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a4c382d1ca494e">
            <a:extLst>
              <a:ext uri="{96DAC541-7B7A-43D3-8B79-37D633B846F1}">
                <asvg:svgBlip xmlns:asvg="http://schemas.microsoft.com/office/drawing/2016/SVG/main" r:embed="Rd9247ba58c8b473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89453"/>
            <a:ext cx="5143500" cy="3783944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227790-46FA-4D9F-A618-F01FCC0CC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C9AB84-B3C5-4068-8F6A-7077BDD23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8FD7A1-8A46-4137-8559-89CD38689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9 / 60</a:t>
            </a:r>
          </a:p>
        </p:txBody>
      </p:sp>
    </p:spTree>
    <p:extLst>
      <p:ext uri="{BB962C8B-B14F-4D97-AF65-F5344CB8AC3E}">
        <p14:creationId xmlns:p14="http://schemas.microsoft.com/office/powerpoint/2010/main" val="139579718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13647A-1BFC-4932-9FEA-F85EEC939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convexity inequality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E5E453-2602-4207-9907-05E2B2511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f(θx+(1−θ)y) ≤ θf(x)+(1−θ)f(y)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2E0F8D-F8A1-48FE-AF1F-9CD20408A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left side evaluates f at an interpolated input.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DACF21-DDD9-440B-A938-E086C4CAF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right side interpolates the two endpoint values.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5D2740-62CC-4BA6-A3F2-73FF713365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5d0826e5fd4b27">
            <a:extLst>
              <a:ext uri="{96DAC541-7B7A-43D3-8B79-37D633B846F1}">
                <asvg:svgBlip xmlns:asvg="http://schemas.microsoft.com/office/drawing/2016/SVG/main" r:embed="R4275b3a21b434e1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89453"/>
            <a:ext cx="5143500" cy="3783944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0C5291-9B1D-40E2-8069-67EEA6D66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1A0C5B-E067-43DD-9FE8-B7D5DD62B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402423-9ADB-4DE4-8637-EC643F422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10 / 60</a:t>
            </a:r>
          </a:p>
        </p:txBody>
      </p:sp>
    </p:spTree>
    <p:extLst>
      <p:ext uri="{BB962C8B-B14F-4D97-AF65-F5344CB8AC3E}">
        <p14:creationId xmlns:p14="http://schemas.microsoft.com/office/powerpoint/2010/main" val="11261245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76007A-67FC-4645-9CE3-C2F753700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Example: f(x)=x²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F292DB-F64C-432D-827B-B3965F746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Choose x=−1, y=3, and θ=1/2.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E737E9-29F8-4649-BEFA-51835BEC2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Midpoint value: f(1)=1.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DC4682-28AA-44B1-90EE-C8F944AAB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Average endpoint value: [f(−1)+f(3)]/2=5. Thus 1 ≤ 5.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F69011-0DF4-422B-9805-8543024832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9772c4e5704d66">
            <a:extLst>
              <a:ext uri="{96DAC541-7B7A-43D3-8B79-37D633B846F1}">
                <asvg:svgBlip xmlns:asvg="http://schemas.microsoft.com/office/drawing/2016/SVG/main" r:embed="R509beacc18de431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89453"/>
            <a:ext cx="5143500" cy="3783944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FA1BC5-327C-4C31-A267-CE786B279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A01773-7B33-441C-B03D-5A1D4A655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0C9087-237D-4680-B0AC-28AA5A6EB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11 / 60</a:t>
            </a:r>
          </a:p>
        </p:txBody>
      </p:sp>
    </p:spTree>
    <p:extLst>
      <p:ext uri="{BB962C8B-B14F-4D97-AF65-F5344CB8AC3E}">
        <p14:creationId xmlns:p14="http://schemas.microsoft.com/office/powerpoint/2010/main" val="11937233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B47718-6697-48FF-838F-E72D5BA85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 counterexample for nonconvexity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F34331-6B0B-4618-97B5-0398EF93A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q(x)=(x²−1)² on the real line.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D3C067-A30A-4E1E-AAD0-508876064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q(−1)=q(1)=0, but q(0)=1.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A07E1F-7625-41B2-A932-752234CA9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midpoint inequality would require 1 ≤ 0, which is false.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CA993A-2BDE-4085-8292-8F0858C599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356f84c4de48d5">
            <a:extLst>
              <a:ext uri="{96DAC541-7B7A-43D3-8B79-37D633B846F1}">
                <asvg:svgBlip xmlns:asvg="http://schemas.microsoft.com/office/drawing/2016/SVG/main" r:embed="Rbf0a018b1ce44a7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074"/>
            <a:ext cx="5143500" cy="3782701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6CD56E-D9A3-43E9-808B-65B814219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F0A2AD-EAA9-4B3F-AE49-A3CAB2922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CCE3DC-3FBF-4B7F-B0E3-78A902AAF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12 / 60</a:t>
            </a:r>
          </a:p>
        </p:txBody>
      </p:sp>
    </p:spTree>
    <p:extLst>
      <p:ext uri="{BB962C8B-B14F-4D97-AF65-F5344CB8AC3E}">
        <p14:creationId xmlns:p14="http://schemas.microsoft.com/office/powerpoint/2010/main" val="27231632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4AA79B-DF86-47A3-9F5B-1DB5AAA8B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Convex, strictly convex, and strongly convex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50DF5B-9CCF-43D2-9288-C1821791E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Convex: the chord inequality may allow equality.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DF8CF5-6AA1-40F2-A429-0DE4B7713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Strictly convex: strict inequality for distinct endpoints and 0&lt;θ&lt;1.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27351B-66C4-4919-9842-777A7831E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For C² f: strongly convex if H(x) ⪰ mI everywhere, for a fixed m&gt;0.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97EAFD-69FD-42DE-B4F6-F4C4B6ADC95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2e694c4a4649ab">
            <a:extLst>
              <a:ext uri="{96DAC541-7B7A-43D3-8B79-37D633B846F1}">
                <asvg:svgBlip xmlns:asvg="http://schemas.microsoft.com/office/drawing/2016/SVG/main" r:embed="R9e5bb23b94614d5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2060715"/>
            <a:ext cx="5143500" cy="344142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130F99-9D7E-4962-B43B-A1417C29F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899775-763E-4CA7-8FBA-5159E7752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AB0D6A-22FA-4E40-89E8-FC993501E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13 / 60</a:t>
            </a:r>
          </a:p>
        </p:txBody>
      </p:sp>
    </p:spTree>
    <p:extLst>
      <p:ext uri="{BB962C8B-B14F-4D97-AF65-F5344CB8AC3E}">
        <p14:creationId xmlns:p14="http://schemas.microsoft.com/office/powerpoint/2010/main" val="199175929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6B9449-9825-4E1F-9BCE-664C43DC2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Hessian test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94FD1B-921F-467C-B44E-7C222E0F6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Assume f is twice continuously differentiable on an open convex domain.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63A46E-8483-4698-821F-A95377B27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 is convex exactly when H(x) ⪰ 0 at every point in that domain.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0C46D6-21FF-4B35-A5B2-1AE5C6159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Positive curvature at one point alone does not prove global convexity.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4C6FA0-D469-4F35-BAC6-5B16BB8ECE5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728fc46b734f6c">
            <a:extLst>
              <a:ext uri="{96DAC541-7B7A-43D3-8B79-37D633B846F1}">
                <asvg:svgBlip xmlns:asvg="http://schemas.microsoft.com/office/drawing/2016/SVG/main" r:embed="R7749b5b03e614d3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074"/>
            <a:ext cx="5143500" cy="3782701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DAF097-72D6-4F9E-8D99-7AD7E8AA8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149141-1BC4-4C16-B63C-05E088AE2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D01313-1033-42F8-9B98-298624FF3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14 / 60</a:t>
            </a:r>
          </a:p>
        </p:txBody>
      </p:sp>
    </p:spTree>
    <p:extLst>
      <p:ext uri="{BB962C8B-B14F-4D97-AF65-F5344CB8AC3E}">
        <p14:creationId xmlns:p14="http://schemas.microsoft.com/office/powerpoint/2010/main" val="171209932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46CFB2-8028-4F96-B0BD-1806FCBC8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Reading a symmetric Hessian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64F0D1-287E-4848-BA7E-42E91EE58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H ⪰ 0: dᵀHd ≥ 0 for every direction d.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C98E9F-C360-454E-8C45-40B032D6C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Equivalently, every eigenvalue is nonnegative.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3D9D2A-5FBF-4FBD-A600-A5BF66350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Mixed eigenvalue signs mean opposite curvature directions.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970017-86C0-4143-A607-DE3CC72EFD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233dbb826d47c9">
            <a:extLst>
              <a:ext uri="{96DAC541-7B7A-43D3-8B79-37D633B846F1}">
                <asvg:svgBlip xmlns:asvg="http://schemas.microsoft.com/office/drawing/2016/SVG/main" r:embed="R9a02bf70b395499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986906" y="1638300"/>
            <a:ext cx="4504687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554C46-29FE-4D79-9A87-6FD93A115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836827-8090-4BE6-B467-41CF026FD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0EA4B6-DBBA-48DE-A4CB-FABD4456E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15 / 60</a:t>
            </a:r>
          </a:p>
        </p:txBody>
      </p:sp>
    </p:spTree>
    <p:extLst>
      <p:ext uri="{BB962C8B-B14F-4D97-AF65-F5344CB8AC3E}">
        <p14:creationId xmlns:p14="http://schemas.microsoft.com/office/powerpoint/2010/main" val="165492656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E4346A-B18F-4E16-AA6C-A66CA3B4D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Example: a convex quadratic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27643A-1E85-47FE-A559-38F84DAA5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f(u,v)=(u−1)²+4(v+2)²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709A89-6FA8-4DBD-9DF8-6662ED2C8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H is constant, with eigenvalues 2 and 8.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E644E1-AD1A-450A-8690-4F14FEC12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Both are positive, so f is strongly convex on R².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1A73B9-03A7-4FC3-85B1-48ACA82C46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cd8157d8254700">
            <a:extLst>
              <a:ext uri="{96DAC541-7B7A-43D3-8B79-37D633B846F1}">
                <asvg:svgBlip xmlns:asvg="http://schemas.microsoft.com/office/drawing/2016/SVG/main" r:embed="R604212ffc15c492e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986912" y="1638300"/>
            <a:ext cx="4504676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FEA637-46F0-44AD-831E-44B7C7244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056F8D-97BF-4163-98E4-64B249CF3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FCF4EC-93E6-4BD1-A567-7A3311FE8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16 / 60</a:t>
            </a:r>
          </a:p>
        </p:txBody>
      </p:sp>
    </p:spTree>
    <p:extLst>
      <p:ext uri="{BB962C8B-B14F-4D97-AF65-F5344CB8AC3E}">
        <p14:creationId xmlns:p14="http://schemas.microsoft.com/office/powerpoint/2010/main" val="196417065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FF91FA-6F1A-4DA0-A0EA-FB2F72B9E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 global certificate from the gradient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3469A6-2B23-4638-8416-89BA46C6E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For differentiable convex f: f(y) ≥ f(x)+∇f(x)ᵀ(y−x).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356A7E-95A8-4BAF-A9EF-78A6B8244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If ∇f(x*)=0, then f(y) ≥ f(x*) for every y in the domain.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203BAC-993B-4E1D-8C9F-6B23A78FE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Strict convexity gives at most one minimizer.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6B1106-7D6D-4ACC-9576-361D29F5A6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9f182c10b14b30">
            <a:extLst>
              <a:ext uri="{96DAC541-7B7A-43D3-8B79-37D633B846F1}">
                <asvg:svgBlip xmlns:asvg="http://schemas.microsoft.com/office/drawing/2016/SVG/main" r:embed="R332b2c79e32d4de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209"/>
            <a:ext cx="5143500" cy="3782432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7C4C39-1A8A-46BB-AD43-BA43E9B17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0AE24F-E464-4EE5-A6AB-6529152E2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D6EAE8-A6CF-4D06-B47F-5B1F7CCCB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17 / 60</a:t>
            </a:r>
          </a:p>
        </p:txBody>
      </p:sp>
    </p:spTree>
    <p:extLst>
      <p:ext uri="{BB962C8B-B14F-4D97-AF65-F5344CB8AC3E}">
        <p14:creationId xmlns:p14="http://schemas.microsoft.com/office/powerpoint/2010/main" val="50383028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49F01C-5163-491A-9FB3-D3EA86640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Why local minima are global in a convex problem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FDED90-2FBC-4DB3-9BF1-602B42E48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Suppose a feasible y has f(y)&lt;f(x*).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48C09B-F3C4-4F8B-81C8-2FD4E35D7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Points z=(1−t)x*+ty remain feasible and can lie arbitrarily close to x*.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5A9A1E-2B5D-41BF-B518-2FA5BF24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Convexity gives f(z)&lt;f(x*), contradicting local minimality.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FC44E3-FDEC-4DEC-904F-61D231EEAB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421157bc1f45e5">
            <a:extLst>
              <a:ext uri="{96DAC541-7B7A-43D3-8B79-37D633B846F1}">
                <asvg:svgBlip xmlns:asvg="http://schemas.microsoft.com/office/drawing/2016/SVG/main" r:embed="Rbaa4c2018d9445b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069"/>
            <a:ext cx="5143500" cy="3782713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DE16D0-F0B4-4DFA-9B69-CB09153E3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DEC4A5-AF88-4D16-9CF4-65C9D2DAD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AF35D3-BCC2-4D0E-8B88-BB3372F1A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18 / 60</a:t>
            </a:r>
          </a:p>
        </p:txBody>
      </p:sp>
    </p:spTree>
    <p:extLst>
      <p:ext uri="{BB962C8B-B14F-4D97-AF65-F5344CB8AC3E}">
        <p14:creationId xmlns:p14="http://schemas.microsoft.com/office/powerpoint/2010/main" val="601539985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19B354-F194-40E0-9BCD-BA40545FD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Existence and uniqueness are separate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D20A3B-20EE-4B38-8817-FA04E5A07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Strict convexity means at most one minimizer, if one exists.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A0569C-CCEF-458E-ACD6-E93A83395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f(x)=exp(x) is strictly convex on 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53E9D5-3CAD-4D7F-A0D2-CA7807E6D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Its infimum is 0, but no finite x attains 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3FBFD3-835F-4EB4-9CD3-9432D5A8104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186e4a07ba4190">
            <a:extLst>
              <a:ext uri="{96DAC541-7B7A-43D3-8B79-37D633B846F1}">
                <asvg:svgBlip xmlns:asvg="http://schemas.microsoft.com/office/drawing/2016/SVG/main" r:embed="R24d6ae4829074a0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279"/>
            <a:ext cx="5143500" cy="3782291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D4F4F9-5840-4C7C-9007-1C6D25F76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98B564-8D0D-4D7D-B5DE-4BE213F2D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CCEEFE-5654-48C0-BFFE-8E4CE6D35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19 / 60</a:t>
            </a:r>
          </a:p>
        </p:txBody>
      </p:sp>
    </p:spTree>
    <p:extLst>
      <p:ext uri="{BB962C8B-B14F-4D97-AF65-F5344CB8AC3E}">
        <p14:creationId xmlns:p14="http://schemas.microsoft.com/office/powerpoint/2010/main" val="195974081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657350-A5DF-4918-B8D1-8F3A0C7C8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Convex optimization problems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187740-069A-4D95-880E-92451FB2D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Minimize a convex objective over a convex feasible set.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C0A6E3-C3B6-4817-AF6C-B542FBCFE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Standard form: convex inequalities gᵢ(x)≤0 and affine equalities.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2B9AB6-E8C5-4D87-AD40-FD2C2BF71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For maximization, a concave objective over a convex set is the matching case.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C96DDE-FE23-4216-B443-7D9439A7F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166687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Objective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119A1E-AFBF-48B1-921F-BFEB43327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105025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Convex f(x)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BAE925-415F-4C3A-AE7F-6552AFE70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924175"/>
            <a:ext cx="4381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E2C0A8-7D8E-4302-B855-DF171A8F5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0480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Inequalities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A4B4DF-52B9-488E-B455-2AD4C20FF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486150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Convex gᵢ(x) ≤ 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B34C17-3830-4135-988B-7ADDEB874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305300"/>
            <a:ext cx="4381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CF4A95-6B84-465D-81EC-A14A0970F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42912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Equalities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550E01-318F-4EC9-997B-319675694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867275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Affine Ax = 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B3BD0F-38CA-4467-AC30-0BBBB25E8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20E8FB-9B05-4987-B4C4-D02F73578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7D6C6F-53F1-4FA6-93F8-B10149E21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20 / 60</a:t>
            </a:r>
          </a:p>
        </p:txBody>
      </p:sp>
    </p:spTree>
    <p:extLst>
      <p:ext uri="{BB962C8B-B14F-4D97-AF65-F5344CB8AC3E}">
        <p14:creationId xmlns:p14="http://schemas.microsoft.com/office/powerpoint/2010/main" val="166555376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724E0A-A2E0-4F0D-BEF4-334A70CC6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Classification exercise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03D4EF-ED9B-490D-9CE8-BA3135CF6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A: minimize x⁴ on R. B: minimize −x² on 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F25B3B-6BD3-4927-87C1-61AB366E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C: minimize (x²−1)² on 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F3053E-A7E4-454D-8C28-3849E9D64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Classify convexity, existence, and uniqueness of each minimizer.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C12672-D20E-4D4C-A41C-F6131D8C697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0f598e30334591">
            <a:extLst>
              <a:ext uri="{96DAC541-7B7A-43D3-8B79-37D633B846F1}">
                <asvg:svgBlip xmlns:asvg="http://schemas.microsoft.com/office/drawing/2016/SVG/main" r:embed="R7b6fce358b2448e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2060654"/>
            <a:ext cx="5143500" cy="3441543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8DF9BF-47A4-4E1E-AE41-532C715DE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631049-6CCF-446A-AB7D-3A6BCAA91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1FF6F7-3A94-43D4-9EAF-C54562592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 / 60</a:t>
            </a:r>
          </a:p>
        </p:txBody>
      </p:sp>
    </p:spTree>
    <p:extLst>
      <p:ext uri="{BB962C8B-B14F-4D97-AF65-F5344CB8AC3E}">
        <p14:creationId xmlns:p14="http://schemas.microsoft.com/office/powerpoint/2010/main" val="6466333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8C8960-5C08-419C-A6B2-D31C88EA1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Classification exercise: solution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8E6913-7B73-4030-88FF-62ED841CA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A: strictly convex, unique global minimum x=0, value 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F9877B-DC8B-4504-93CF-0949595D1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B: concave and unbounded below. x=0 is a maximum.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7A1A32-E730-4691-A57C-30F95B12C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C: nonconvex, two global minima x=−1 and x=1, value 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71B517-B924-4F2D-ABA4-943B4717F8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eb2620155043ac">
            <a:extLst>
              <a:ext uri="{96DAC541-7B7A-43D3-8B79-37D633B846F1}">
                <asvg:svgBlip xmlns:asvg="http://schemas.microsoft.com/office/drawing/2016/SVG/main" r:embed="Ra56069427f8643a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2060654"/>
            <a:ext cx="5143500" cy="3441543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D35ED2-6FA3-41FC-A91E-E7199FBFF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FB3097-A398-4888-86F4-7A5565428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811A1A-F6FB-48B4-AE3C-F317D3C3B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22 / 60</a:t>
            </a:r>
          </a:p>
        </p:txBody>
      </p:sp>
    </p:spTree>
    <p:extLst>
      <p:ext uri="{BB962C8B-B14F-4D97-AF65-F5344CB8AC3E}">
        <p14:creationId xmlns:p14="http://schemas.microsoft.com/office/powerpoint/2010/main" val="104813945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82839A-5755-4C51-8DC5-02A6E1F27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Derivatives and local change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15D7C1-8347-4A14-9884-D8CA9D1F7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Gradient g=∇f collects first derivatives.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2BB12E-DA60-41E4-8C8C-B88F58D6F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f(x+p) ≈ f(x)+gᵀp for small 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2D19DB-ADC7-4BBA-BAB8-D1AA224DF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Hessian adds the quadratic term ½pᵀHp.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C0C9D5-4632-44CE-A012-89D3F58871E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51a95a2d9e4fdf">
            <a:extLst>
              <a:ext uri="{96DAC541-7B7A-43D3-8B79-37D633B846F1}">
                <asvg:svgBlip xmlns:asvg="http://schemas.microsoft.com/office/drawing/2016/SVG/main" r:embed="Rd8b72a967893486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213"/>
            <a:ext cx="5143500" cy="3782423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FC2A3D-70B3-46B1-871F-38D5C2340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EB10E7-4CDB-4C96-A755-D2968FFAF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1B3AFC-8C94-4D9C-9642-29E9526B6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23 / 60</a:t>
            </a:r>
          </a:p>
        </p:txBody>
      </p:sp>
    </p:spTree>
    <p:extLst>
      <p:ext uri="{BB962C8B-B14F-4D97-AF65-F5344CB8AC3E}">
        <p14:creationId xmlns:p14="http://schemas.microsoft.com/office/powerpoint/2010/main" val="129785648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A8BE07-ED66-4F46-8203-4A177BE1D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Stationary points and curvature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210AF9-5049-4047-A271-112FD3A4E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At an interior local minimum of differentiable f, ∇f=0.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27C41B-D6BB-4839-A75B-1FCC6CED7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a C² local minimum, H ⪰ 0 is necessary.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21BFB4-3D56-4A1C-8981-AB4826119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a stationary point, H ≻ 0 is sufficient for a strict local minimum.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FD6B23-910F-4CB6-BC63-8CC859C97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CC8E2E-C5CA-4A46-BF4C-2D74D0F3D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D58103-8414-4BFD-8228-A3FD8CF8C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24 / 60</a:t>
            </a:r>
          </a:p>
        </p:txBody>
      </p:sp>
    </p:spTree>
    <p:extLst>
      <p:ext uri="{BB962C8B-B14F-4D97-AF65-F5344CB8AC3E}">
        <p14:creationId xmlns:p14="http://schemas.microsoft.com/office/powerpoint/2010/main" val="78502853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1EBC94-AABE-43CE-B590-89AF9A469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 stationary saddle point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5EFDFF-6227-4AE2-97AE-1AF9B191E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s(x,y)=x²−y², with ∇s(0,0)=0.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1C8ACC-37FC-4FA0-BCE9-5160882D7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Along y=0: s=x²&gt;0 for x≠0.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A614FB-8A07-4D87-B805-3775CCB8C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Along x=0: s=−y²&lt;0 for y≠0.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FE1E53-C47D-4C21-B141-839822582A8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35612629834f66">
            <a:extLst>
              <a:ext uri="{96DAC541-7B7A-43D3-8B79-37D633B846F1}">
                <asvg:svgBlip xmlns:asvg="http://schemas.microsoft.com/office/drawing/2016/SVG/main" r:embed="R9865c072be274b8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986906" y="1638300"/>
            <a:ext cx="4504687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08C702-1D7D-4D17-B969-362D92ACD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DD224A-C566-45F6-B86C-9B8C3267C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6AC622-7973-41E4-AF66-3266F405E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25 / 60</a:t>
            </a:r>
          </a:p>
        </p:txBody>
      </p:sp>
    </p:spTree>
    <p:extLst>
      <p:ext uri="{BB962C8B-B14F-4D97-AF65-F5344CB8AC3E}">
        <p14:creationId xmlns:p14="http://schemas.microsoft.com/office/powerpoint/2010/main" val="81131792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A462AF-9AF2-4EDC-B014-15DE96CC4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 zero Hessian can be inconclusive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78DF5F-51C6-4581-8C02-52E618112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At x=0, x⁴ and −x⁴ both have f′=0 and f″=0.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42F87E-2746-4FBB-ACA0-F0EA31BB0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x⁴ has a strict minimum at 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21C879-A5B9-40DF-B073-81F67D617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−x⁴ has a strict maximum at 0. Higher-order behavior matters.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D88A8B-CB22-459E-AB37-8DB3D0DD9B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b59cc526724108">
            <a:extLst>
              <a:ext uri="{96DAC541-7B7A-43D3-8B79-37D633B846F1}">
                <asvg:svgBlip xmlns:asvg="http://schemas.microsoft.com/office/drawing/2016/SVG/main" r:embed="R4cee385fccf84cc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2060711"/>
            <a:ext cx="5143500" cy="3441429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687F0A-855F-47BF-B401-4D0F9CD6A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662737-E1D0-4C74-AD96-B120C3324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4C4F32-965E-49AC-B2F0-9FE181ED2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26 / 60</a:t>
            </a:r>
          </a:p>
        </p:txBody>
      </p:sp>
    </p:spTree>
    <p:extLst>
      <p:ext uri="{BB962C8B-B14F-4D97-AF65-F5344CB8AC3E}">
        <p14:creationId xmlns:p14="http://schemas.microsoft.com/office/powerpoint/2010/main" val="75965373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2CCABD-A03A-4593-BEF0-843FA15E9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shared quadratic example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9B168E-59B5-4541-AF15-B056394CD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f(u,v)=(u−1)²+4(v+2)²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ADE412-CB42-4AC0-90EC-59ECA48BB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∇f=(2(u−1), 8(v+2))ᵀ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462FFA-A7FB-4420-B90C-E8C1BA027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H=diag(2,8). Initial point x₀=(3,0)ᵀ.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B36B13-1840-4D88-967F-73EC32FB2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428875"/>
            <a:ext cx="85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H =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26C43B-376F-40D2-AE2D-387228824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190750"/>
            <a:ext cx="285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19605C-536D-401A-816A-6BC936322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2190750"/>
            <a:ext cx="285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8CE632-3E0D-43D4-A970-04085143B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190750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AED78A-FBD6-4F4B-A21A-6CB5B46CF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9825" y="2190750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817303-C282-45E1-9F29-173A35ED6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590925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404F4C-4BAE-4A8C-B5B8-EECF07D88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9825" y="3590925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7A3684-57CD-4805-AF0A-164AB3D43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305050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442427-FA64-430C-B469-44C0C6504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2305050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A897E1-68E3-42A0-BCC4-CD696ADCE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924175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87CABF-5879-4765-A73D-0830018D6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2924175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741144-EABA-4D55-A39D-8C803002B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857625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λ₁ = 2 &gt; 0     λ₂ = 8 &gt;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B05FB2-35AE-4400-89B8-20C4CCB9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857750"/>
            <a:ext cx="4572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Positive definite</a:t>
            </a:r>
          </a:p>
          <a:p xmlns:a="http://schemas.openxmlformats.org/drawingml/2006/main">
            <a: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Unique quadratic minimum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7EC88C-0C03-4B25-8F0E-30AC3B969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BCD45D-77A3-4D06-B17D-0F451CB08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B79021-5367-49F8-ABFE-AFBCABE93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27 / 60</a:t>
            </a:r>
          </a:p>
        </p:txBody>
      </p:sp>
    </p:spTree>
    <p:extLst>
      <p:ext uri="{BB962C8B-B14F-4D97-AF65-F5344CB8AC3E}">
        <p14:creationId xmlns:p14="http://schemas.microsoft.com/office/powerpoint/2010/main" val="122492535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3F32CE-4E54-45FA-998D-3D92792E2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exact solution as a reference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D41592-0170-4BE1-9F89-B70D133C9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Set 2(u−1)=0 and 8(v+2)=0.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039595-765B-4001-B5AD-4FDCD7874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unique solution is x*=(1,−2)ᵀ, with f(x*)=0.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F1C4C4-5B23-47F1-9F58-1DCA8018F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Both squared terms are nonnegative, giving an independent certificate.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3BCB1F-A46D-492D-803D-D81F9B3D07F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5327f35c66440e">
            <a:extLst>
              <a:ext uri="{96DAC541-7B7A-43D3-8B79-37D633B846F1}">
                <asvg:svgBlip xmlns:asvg="http://schemas.microsoft.com/office/drawing/2016/SVG/main" r:embed="Rf97fe97cb7684d60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533542" y="1638300"/>
            <a:ext cx="3411416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89D8E1-4A2E-45EF-ACB4-DF9E5620E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A7632B-3365-4641-AA2A-777654EA5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DE96E5-5A5F-4352-92C2-09EE13D50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28 / 60</a:t>
            </a:r>
          </a:p>
        </p:txBody>
      </p:sp>
    </p:spTree>
    <p:extLst>
      <p:ext uri="{BB962C8B-B14F-4D97-AF65-F5344CB8AC3E}">
        <p14:creationId xmlns:p14="http://schemas.microsoft.com/office/powerpoint/2010/main" val="42151141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EBB6F2-0724-4489-AFD5-505065D70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negative gradient direction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1575BD-103C-42EE-95A7-0AE690023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At x₀=(3,0), g₀=(4,16)ᵀ.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5383D7-358F-4F64-A71D-26A46A095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Choose p₀=−g₀=(−4,−16)ᵀ.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04C156-2EC6-4EBF-A696-FF594026F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direction is perpendicular to the local contour.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C75ACD-3529-45C9-92EC-F64D4D276A7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32774f00c24454">
            <a:extLst>
              <a:ext uri="{96DAC541-7B7A-43D3-8B79-37D633B846F1}">
                <asvg:svgBlip xmlns:asvg="http://schemas.microsoft.com/office/drawing/2016/SVG/main" r:embed="Rbe21139d37c64cd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245391" y="1638300"/>
            <a:ext cx="3987717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C0181D-55D8-4D1E-83EA-CBE01FF3B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44C25C-B9B8-490C-9EA3-693059D8E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BBCE82-5298-4610-AEFB-9145FC15E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29 / 60</a:t>
            </a:r>
          </a:p>
        </p:txBody>
      </p:sp>
    </p:spTree>
    <p:extLst>
      <p:ext uri="{BB962C8B-B14F-4D97-AF65-F5344CB8AC3E}">
        <p14:creationId xmlns:p14="http://schemas.microsoft.com/office/powerpoint/2010/main" val="133746694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312169-43D2-4536-B63C-CD0FB0717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Why −g is a descent direction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7F442A-1594-4378-890C-958D5B99B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Directional derivative: gᵀp.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6E64DD-B121-4FA7-AD7F-E74D99148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For p=−g≠0, gᵀp=−‖g‖²&lt;0.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54015F-F21B-4252-B0CE-FB5C27E15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Here g₀ᵀp₀=−4²−16²=−272. Small positive steps reduce f.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BD06D7-8FC2-424B-842E-EA53A94913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880e5dded843e7">
            <a:extLst>
              <a:ext uri="{96DAC541-7B7A-43D3-8B79-37D633B846F1}">
                <asvg:svgBlip xmlns:asvg="http://schemas.microsoft.com/office/drawing/2016/SVG/main" r:embed="R6a9025c17e6f45f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89449"/>
            <a:ext cx="5143500" cy="3783953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174EB8-58D7-496D-BC82-F08D09A32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5579D9-9173-4CDA-AA61-9BA5E1EA2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86624D-C5B7-4085-9815-03B065CD5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30 / 60</a:t>
            </a:r>
          </a:p>
        </p:txBody>
      </p:sp>
    </p:spTree>
    <p:extLst>
      <p:ext uri="{BB962C8B-B14F-4D97-AF65-F5344CB8AC3E}">
        <p14:creationId xmlns:p14="http://schemas.microsoft.com/office/powerpoint/2010/main" val="425226655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20A7BB-36FC-4DCB-A3F0-A71AE7CFC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iterative update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A5F002-4E8E-494B-A8E6-9C1F5CDF2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xₖ₊₁=xₖ+αₖpₖ, with αₖ&gt;0.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E4A162-CB07-4C32-8E08-0E13ACDC2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direction pₖ and the step size αₖ play different roles.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C8456E-C37F-4E5D-9C4D-5C04AFABD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Today: fixed-step gradient descent and full Newton steps on selected examples.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895F19-DD67-4EE9-9013-D00D4918390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be97acf2384e5c">
            <a:extLst>
              <a:ext uri="{96DAC541-7B7A-43D3-8B79-37D633B846F1}">
                <asvg:svgBlip xmlns:asvg="http://schemas.microsoft.com/office/drawing/2016/SVG/main" r:embed="Rd47674cc4879432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533542" y="1638300"/>
            <a:ext cx="3411416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AEA0F3-F1FF-4980-9000-372153F8C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95CBBA-945A-4510-9DEB-ED0374FA4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D43DD6-122F-4439-A60E-BBF07258C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31 / 60</a:t>
            </a:r>
          </a:p>
        </p:txBody>
      </p:sp>
    </p:spTree>
    <p:extLst>
      <p:ext uri="{BB962C8B-B14F-4D97-AF65-F5344CB8AC3E}">
        <p14:creationId xmlns:p14="http://schemas.microsoft.com/office/powerpoint/2010/main" val="1077891885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806092-71C4-4889-938A-762C52AE9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Gradient descent: first step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8F2519-4CAF-48FE-ABA3-EA61FEF8F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At x₀=(3,0), f₀=4+16=20 and g₀=(4,16).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EE3664-CCF7-498C-9304-F7B821A60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With α=0.1: x₁=(3,0)−0.1(4,16)=(2.6,−1.6).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77804E-4198-489B-A7EE-346E7FC07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f₁=1.6²+4(0.4²)=2.56+0.64=3.20.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B1F1B8-1817-43A9-AA5C-DA76A2CB6B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454ed9e3e44cd0">
            <a:extLst>
              <a:ext uri="{96DAC541-7B7A-43D3-8B79-37D633B846F1}">
                <asvg:svgBlip xmlns:asvg="http://schemas.microsoft.com/office/drawing/2016/SVG/main" r:embed="Ra1b088ff7f92428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533542" y="1638300"/>
            <a:ext cx="3411416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1AD6D9-71DA-4269-9F7E-93C09A213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8DE1BF-C11A-48AF-95A1-942FBA208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6E6229-1146-4B40-A14B-39A9E97B8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32 / 60</a:t>
            </a:r>
          </a:p>
        </p:txBody>
      </p:sp>
    </p:spTree>
    <p:extLst>
      <p:ext uri="{BB962C8B-B14F-4D97-AF65-F5344CB8AC3E}">
        <p14:creationId xmlns:p14="http://schemas.microsoft.com/office/powerpoint/2010/main" val="718435303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62C01B-E015-42EA-B42F-3AF02ADAE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Gradient descent: second step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F4A83E-A438-40AE-9532-07713DD14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At x₁=(2.6,−1.6), g₁=(3.2,3.2).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37EA7A-3A73-4D35-9BDD-FD2F7EBD8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x₂=(2.6,−1.6)−0.1(3.2,3.2)=(2.28,−1.92).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507DF4-AD34-49D7-A81D-81547FF38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f₂=1.28²+4(0.08²)=1.6384+0.0256=1.6640.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967B35-ED9E-4D57-B37D-C962AD562B0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9992abf47d54cb5">
            <a:extLst>
              <a:ext uri="{96DAC541-7B7A-43D3-8B79-37D633B846F1}">
                <asvg:svgBlip xmlns:asvg="http://schemas.microsoft.com/office/drawing/2016/SVG/main" r:embed="R519de288c797459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533542" y="1638300"/>
            <a:ext cx="3411416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01C914-5A97-4BA8-BFBB-709462FE3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B8725B-19C9-428A-B483-957BBEF17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EBE611-D7EA-4976-B7B2-DD824A087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33 / 60</a:t>
            </a:r>
          </a:p>
        </p:txBody>
      </p:sp>
    </p:spTree>
    <p:extLst>
      <p:ext uri="{BB962C8B-B14F-4D97-AF65-F5344CB8AC3E}">
        <p14:creationId xmlns:p14="http://schemas.microsoft.com/office/powerpoint/2010/main" val="1414701692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BFB7A4-6044-4D81-90A8-80F2F8D99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gradient descent path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F5E110-9AF9-4474-BCED-C3DBC0DC7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With α=0.1, the v error contracts faster than the u error.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A590D2-70B4-4A19-8CEB-CBD9BA983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path approaches (1,−2), while the gradient approaches zero.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ECA4D3-80A0-49EE-A677-336B4C8B2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 decreasing objective alone does not identify the type of stationary point.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A470E7-03F9-455A-B9E5-B6CEDF7FDD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d83a80b4234d3b">
            <a:extLst>
              <a:ext uri="{96DAC541-7B7A-43D3-8B79-37D633B846F1}">
                <asvg:svgBlip xmlns:asvg="http://schemas.microsoft.com/office/drawing/2016/SVG/main" r:embed="R5a41ef5a21bb438a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533542" y="1638300"/>
            <a:ext cx="3411416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4F8B45-A0ED-477D-817D-8D7DD0EFA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351960-6377-489D-B39B-C0CD4A70F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F37EB7-6358-4FEC-84C4-0437409F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34 / 60</a:t>
            </a:r>
          </a:p>
        </p:txBody>
      </p:sp>
    </p:spTree>
    <p:extLst>
      <p:ext uri="{BB962C8B-B14F-4D97-AF65-F5344CB8AC3E}">
        <p14:creationId xmlns:p14="http://schemas.microsoft.com/office/powerpoint/2010/main" val="1320944479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2EE4FA-FDF3-425A-A094-8DC043ED3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Step size changes the behavior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F62032-B6D2-40EB-8EB2-17F8FC473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For this quadratic, convergence from every start requires 0&lt;α&lt;0.25.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E64232-02AB-47E2-A43D-C46C1BFD0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α=0.25, the v error changes sign without shrinking.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ED4E48-B621-4B8E-A9BD-EE5F50EBC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α=0.30, a nonzero v error grows in magnitude.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B83513-B87F-414B-81EC-E7F4681075B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581c1676dc4320">
            <a:extLst>
              <a:ext uri="{96DAC541-7B7A-43D3-8B79-37D633B846F1}">
                <asvg:svgBlip xmlns:asvg="http://schemas.microsoft.com/office/drawing/2016/SVG/main" r:embed="R2edb9d608f5046c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89362"/>
            <a:ext cx="5143500" cy="378412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D85EF0-8555-4BEC-A3CA-97C6265D3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CD16F8-1CD8-46DA-B5D3-0101B1BAC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5E3CDE-5474-472F-B491-E1AA30E5F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35 / 60</a:t>
            </a:r>
          </a:p>
        </p:txBody>
      </p:sp>
    </p:spTree>
    <p:extLst>
      <p:ext uri="{BB962C8B-B14F-4D97-AF65-F5344CB8AC3E}">
        <p14:creationId xmlns:p14="http://schemas.microsoft.com/office/powerpoint/2010/main" val="497739790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CC2F9F-A553-4A98-BC86-1BE8227F4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Derivation of the step-size interval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87DD5E-0517-496E-B8B1-E66CAE25D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Let eᵤ=u−1 and eᵥ=v+2.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0D49B9-7B29-4EA7-98EE-93A4796EC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eᵤ,new=(1−2α)eᵤ and eᵥ,new=(1−8α)eᵥ.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8A0FE6-CB8D-4CB4-83A2-BEA1A308D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Both errors shrink when |1−2α|&lt;1 and |1−8α|&lt;1, giving 0&lt;α&lt;1/4.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4B0BE3-4AF0-4021-B33C-FC1E6F0484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e5b63688494fc3">
            <a:extLst>
              <a:ext uri="{96DAC541-7B7A-43D3-8B79-37D633B846F1}">
                <asvg:svgBlip xmlns:asvg="http://schemas.microsoft.com/office/drawing/2016/SVG/main" r:embed="R73e4e67f39274f47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89246"/>
            <a:ext cx="5143500" cy="3784358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DACFD3-56F1-4804-AB98-15B30DEE4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0037EA-0ED8-4B2C-A742-2A5F1C0E8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7593B4-3779-48DD-BD26-C6BBF3FA4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36 / 60</a:t>
            </a:r>
          </a:p>
        </p:txBody>
      </p:sp>
    </p:spTree>
    <p:extLst>
      <p:ext uri="{BB962C8B-B14F-4D97-AF65-F5344CB8AC3E}">
        <p14:creationId xmlns:p14="http://schemas.microsoft.com/office/powerpoint/2010/main" val="300699269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D4B35B-69E2-4582-BB1D-1D19F797C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Stopping and checking a result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21C9F3-D40B-4AD0-8050-2F7FD5340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Use a gradient tolerance, an iteration limit, and finite-value checks.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152E3E-8900-4486-8727-EA7F2C2AA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Small steps can also reflect poor scaling or stagnation.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702EBA-B651-4193-A7DA-B092A17E5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Report x, f(x), ‖∇f(x)‖, termination reason, and curvature.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059602-E979-401C-BE26-FC6CA96C8B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c30022215c47f5">
            <a:extLst>
              <a:ext uri="{96DAC541-7B7A-43D3-8B79-37D633B846F1}">
                <asvg:svgBlip xmlns:asvg="http://schemas.microsoft.com/office/drawing/2016/SVG/main" r:embed="R8a89f67b8d55498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058"/>
            <a:ext cx="5143500" cy="3782734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FE9038-3AB8-4CA3-879A-BE464AF91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0AC15A-06F9-47DA-B224-1886BCF25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7B6CC7-D23C-4A00-BF1E-8D1D44D66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37 / 60</a:t>
            </a:r>
          </a:p>
        </p:txBody>
      </p:sp>
    </p:spTree>
    <p:extLst>
      <p:ext uri="{BB962C8B-B14F-4D97-AF65-F5344CB8AC3E}">
        <p14:creationId xmlns:p14="http://schemas.microsoft.com/office/powerpoint/2010/main" val="819227256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B6492B-9C08-4819-B43D-F5815566A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Practice: a larger gradient step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ADAF91-E37E-4A27-AAC1-70EB05D8A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Use the same x₀=(3,0) and g₀=(4,16).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A408D4-663F-4F89-BB7B-995A45D6A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Take one step with α=0.2.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473C77-14DE-401E-B530-BFC3A30C1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Calculate x₁ and f(x₁). Did either coordinate cross the minimizer?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04D115-9A75-4755-B2AF-06145AC715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4b663c2a054331">
            <a:extLst>
              <a:ext uri="{96DAC541-7B7A-43D3-8B79-37D633B846F1}">
                <asvg:svgBlip xmlns:asvg="http://schemas.microsoft.com/office/drawing/2016/SVG/main" r:embed="R0de558cfdf884cb6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533542" y="1638300"/>
            <a:ext cx="3411416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31F9AF-66C0-4985-A144-5EFC74646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FA8553-2B5E-4DE8-BE93-85A1E6E40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E5E7D4-2741-486C-B59C-29F42B599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38 / 60</a:t>
            </a:r>
          </a:p>
        </p:txBody>
      </p:sp>
    </p:spTree>
    <p:extLst>
      <p:ext uri="{BB962C8B-B14F-4D97-AF65-F5344CB8AC3E}">
        <p14:creationId xmlns:p14="http://schemas.microsoft.com/office/powerpoint/2010/main" val="1981801645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E2F214-B74C-45BB-A03B-4A7470E00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Practice solution: α=0.2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921C30-CE5C-4D6F-90A4-AEB3FE22E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x₁=(3,0)−0.2(4,16)=(2.2,−3.2).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A67B04-361A-4130-966A-85D62BC1A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f(x₁)=1.2²+4(−1.2)²=1.44+5.76=7.20.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DCCAB0-4F76-4CD0-AEB3-10AF5A3D7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v crosses −2, but f falls from 20 to 7.2.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2F0ADC-E125-482B-8281-C6056FB2E69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defe0b66ea43de">
            <a:extLst>
              <a:ext uri="{96DAC541-7B7A-43D3-8B79-37D633B846F1}">
                <asvg:svgBlip xmlns:asvg="http://schemas.microsoft.com/office/drawing/2016/SVG/main" r:embed="R0a9a965588624d1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533542" y="1638300"/>
            <a:ext cx="3411416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25C9D9-89D9-4079-A02E-CB84C9B40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2184D9-6017-43CB-A7D0-3B4E9609A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82C5DC-BDF6-4232-A81D-0CA98045E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39 / 60</a:t>
            </a:r>
          </a:p>
        </p:txBody>
      </p:sp>
    </p:spTree>
    <p:extLst>
      <p:ext uri="{BB962C8B-B14F-4D97-AF65-F5344CB8AC3E}">
        <p14:creationId xmlns:p14="http://schemas.microsoft.com/office/powerpoint/2010/main" val="92590102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289C7B-2854-4AE3-87F6-67F64D258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The Newton quadratic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C8EF2B-5D24-44DA-A0A2-944444274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m(p)=f(x)+gᵀp+½pᵀHp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7FE71A-6D05-4F44-996E-5A137BB15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Stationarity of m gives g+Hp=0.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644C1C-A327-4B69-873B-F32C7184C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Solve Hp=−g for p, then form xnew=x+p.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02E38F-6BD7-4749-B261-577B8B925E5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0fc1acf2e64746">
            <a:extLst>
              <a:ext uri="{96DAC541-7B7A-43D3-8B79-37D633B846F1}">
                <asvg:svgBlip xmlns:asvg="http://schemas.microsoft.com/office/drawing/2016/SVG/main" r:embed="R8b2b0778ef2140e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213"/>
            <a:ext cx="5143500" cy="3782423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9F0BFC-4BEB-4104-AEF1-2D37FD091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7AD9C6-D666-4117-B122-C142AEF64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F49EEE-F2B5-417B-AA62-4279D1B98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40 / 60</a:t>
            </a:r>
          </a:p>
        </p:txBody>
      </p:sp>
    </p:spTree>
    <p:extLst>
      <p:ext uri="{BB962C8B-B14F-4D97-AF65-F5344CB8AC3E}">
        <p14:creationId xmlns:p14="http://schemas.microsoft.com/office/powerpoint/2010/main" val="322365604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183947-B335-49BA-B118-0ED633624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Newton direction at the initial point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D3DFC3-E5EE-43F5-9B96-1EFAACC0B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At x₀=(3,0), H=diag(2,8) and g₀=(4,16).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000B39-C157-4837-BF55-953C474A6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two equations are 2pᵤ=−4 and 8pᵥ=−16.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81E4C0-5FBF-4D1D-8410-A1AADF130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Therefore p=(−2,−2). Solve the system instead of forming H⁻¹.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DD5253-F3C5-4E59-9848-9C7FA4787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428875"/>
            <a:ext cx="85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H =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0DA9CA-CE04-4962-97C1-EDEA3F09E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190750"/>
            <a:ext cx="285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91E082-DC4E-4CEC-8466-2DD58FFBD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2190750"/>
            <a:ext cx="285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632BD7-1597-4D02-BA0B-2DEDB63BC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190750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A8181F-4C93-425E-93BB-A129CB017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9825" y="2190750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92ED3F-3A80-486E-A48E-3C71ED64B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590925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24289F-8D81-4E7D-8CD1-088ADAAB9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9825" y="3590925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C1B0D6-A68D-45A3-8CDF-F70488D41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305050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4484AD-E233-4A4A-8D1C-964BB6054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2305050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C0C9C0-1136-4780-963F-ED3D494A3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924175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EA361B-CC5A-4925-87EA-C29CACC1E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2924175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8C8430-BBC2-4D54-94E8-9578EEA33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857625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λ₁ = 2 &gt; 0     λ₂ = 8 &gt;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7F3EF1-0AE9-492B-9D71-CF6FB1D49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810125"/>
            <a:ext cx="4762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2p₁ = −4  ⇒  p₁ = −2</a:t>
            </a:r>
          </a:p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8p₂ = −16 ⇒  p₂ = −2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755DD4-6255-49B9-AD37-9FEC4F284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453446-D7F4-443A-928A-61FEF0F7F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941518-7302-4D13-8AB6-7ED291359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41 / 60</a:t>
            </a:r>
          </a:p>
        </p:txBody>
      </p:sp>
    </p:spTree>
    <p:extLst>
      <p:ext uri="{BB962C8B-B14F-4D97-AF65-F5344CB8AC3E}">
        <p14:creationId xmlns:p14="http://schemas.microsoft.com/office/powerpoint/2010/main" val="494425714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12DA15-32DC-435A-A069-8D89C1A4F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Newton update and verification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24CF8F-93EC-4E8B-8EAE-6FEA9E529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x₁=(3,0)+(−2,−2)=(1,−2).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9EC567-E96F-411D-BA1C-094381F7A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f(x₁)=0 and ∇f(x₁)=(0,0).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9DB4A0-FA32-4107-84D2-7E94FF1A6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This positive-definite quadratic reaches its exact minimizer in one full step.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129AB2-227F-4868-A6A8-5ABB4FA0A2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5f2afb509b41cf">
            <a:extLst>
              <a:ext uri="{96DAC541-7B7A-43D3-8B79-37D633B846F1}">
                <asvg:svgBlip xmlns:asvg="http://schemas.microsoft.com/office/drawing/2016/SVG/main" r:embed="R36f0cfcc654245e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498437" y="1638300"/>
            <a:ext cx="3481625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BF56F7-B871-4607-AD2A-945CAC4B8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EA1D2F-2573-4C1F-8150-85B3A55B1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F5CD4F-9281-4121-BBF0-3D9345590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42 / 60</a:t>
            </a:r>
          </a:p>
        </p:txBody>
      </p:sp>
    </p:spTree>
    <p:extLst>
      <p:ext uri="{BB962C8B-B14F-4D97-AF65-F5344CB8AC3E}">
        <p14:creationId xmlns:p14="http://schemas.microsoft.com/office/powerpoint/2010/main" val="179807405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32DEFF-428A-4CD6-9CFB-BAA48013E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When the one-step result applies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A57BCA-1711-4ADF-805B-898AE2301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For f(x)=½xᵀHx+cᵀx+r with constant H≻0: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D4E69E-75B8-4725-8166-EE6CEA3F6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Hp=−(Hx+c) implies x+p=−H⁻¹c=x*.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10F68A-FD29-49F7-9EF4-5440EF51E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Nonquadratic functions have higher-order terms, so further iterations are usually needed.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2EE77C-1B3C-4069-8458-2A6B1800E3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77fb667ff3426e">
            <a:extLst>
              <a:ext uri="{96DAC541-7B7A-43D3-8B79-37D633B846F1}">
                <asvg:svgBlip xmlns:asvg="http://schemas.microsoft.com/office/drawing/2016/SVG/main" r:embed="Re13f22bdf7574ca9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498437" y="1638300"/>
            <a:ext cx="3481625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DD3D22-2D81-459A-9890-BCD5D2408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17DAD8-8C26-4E93-BB94-3CAA70F72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A463CF-E75E-45F5-B887-6DB609931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43 / 60</a:t>
            </a:r>
          </a:p>
        </p:txBody>
      </p:sp>
    </p:spTree>
    <p:extLst>
      <p:ext uri="{BB962C8B-B14F-4D97-AF65-F5344CB8AC3E}">
        <p14:creationId xmlns:p14="http://schemas.microsoft.com/office/powerpoint/2010/main" val="119984726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F45F90-97A0-4971-A892-794ACC493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Newton on a nonquadratic function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D4457F-1DAB-40CB-950C-5864AD3B8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r(x)=x⁴+x². At x₀=1: r′=6 and r″=14.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A6C5F9-E7C9-49A5-8124-48CE1387A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p=−6/14=−3/7, so x₁=4/7.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5A1E52-3233-4163-900F-B7DBA6B85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r(x₁)=1040/2401≈0.433153, down from 2. The minimum is still at 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954DD3-D832-4E51-B14A-7AA682F97A8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1cadcf9e8a4047">
            <a:extLst>
              <a:ext uri="{96DAC541-7B7A-43D3-8B79-37D633B846F1}">
                <asvg:svgBlip xmlns:asvg="http://schemas.microsoft.com/office/drawing/2016/SVG/main" r:embed="R7feed19c136f4b8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213"/>
            <a:ext cx="5143500" cy="3782423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F2FBD8-AAA3-4893-A8AB-DD78F1C85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F0D3DE-57FE-433C-A227-B477968CE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E58409-2B8B-46C1-8CCB-E231690C7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44 / 60</a:t>
            </a:r>
          </a:p>
        </p:txBody>
      </p:sp>
    </p:spTree>
    <p:extLst>
      <p:ext uri="{BB962C8B-B14F-4D97-AF65-F5344CB8AC3E}">
        <p14:creationId xmlns:p14="http://schemas.microsoft.com/office/powerpoint/2010/main" val="1393127934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C11449-AB4D-49D8-A133-9FBFFB013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Newton can move uphill in a nonconvex region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BA9135-70DE-4B1C-980A-B72181D3F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q(x)=(x²−1)². At x₀=0.2: g=−0.768 and H=−3.52.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508D47-EABE-42D1-8DD6-82665C7BE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Newton gives p≈−0.218182 and x₁=−1/55≈−0.018182.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16F4AA-9CB2-4ACB-BF7D-4310B4B25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q rises from 0.9216 to about 0.999339. Here gp&gt;0.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E196ED-363E-4227-A0E3-C093F02120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80ec57d19f4991">
            <a:extLst>
              <a:ext uri="{96DAC541-7B7A-43D3-8B79-37D633B846F1}">
                <asvg:svgBlip xmlns:asvg="http://schemas.microsoft.com/office/drawing/2016/SVG/main" r:embed="Rc5ed1ecaa9054348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074"/>
            <a:ext cx="5143500" cy="3782701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36115F-AD7D-42A6-9866-498432FF9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4AD206-3227-44D8-9DFD-B7460D501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9EF338-85C2-4AA2-8E5E-A05745488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45 / 60</a:t>
            </a:r>
          </a:p>
        </p:txBody>
      </p:sp>
    </p:spTree>
    <p:extLst>
      <p:ext uri="{BB962C8B-B14F-4D97-AF65-F5344CB8AC3E}">
        <p14:creationId xmlns:p14="http://schemas.microsoft.com/office/powerpoint/2010/main" val="1084627879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E17B7D-400E-4509-A3EC-971210885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 direction needs a descent check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4302E1-9BD7-464C-84F3-59D2709B2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Before stepping, inspect gᵀp. A negative value indicates local descent.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8CEB4B-73E2-4D98-BA24-AE546F3AE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If H≻0 and g≠0, Newton gives gᵀp=−gᵀH⁻¹g&lt;0.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C4BDB4-C090-4E54-8520-498CCD675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An indefinite Hessian may require a modified direction or a trust-region method.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5249AC-FDDF-43A2-935A-1BBD8C050E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a6826d4a97458c">
            <a:extLst>
              <a:ext uri="{96DAC541-7B7A-43D3-8B79-37D633B846F1}">
                <asvg:svgBlip xmlns:asvg="http://schemas.microsoft.com/office/drawing/2016/SVG/main" r:embed="R161db440c49841c3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074"/>
            <a:ext cx="5143500" cy="3782701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6EA6D8-828D-457A-A384-14564E11A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4984E0-5E2E-4D30-9541-31634CEAF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91B32F-3CA6-498B-9983-2FF423951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46 / 60</a:t>
            </a:r>
          </a:p>
        </p:txBody>
      </p:sp>
    </p:spTree>
    <p:extLst>
      <p:ext uri="{BB962C8B-B14F-4D97-AF65-F5344CB8AC3E}">
        <p14:creationId xmlns:p14="http://schemas.microsoft.com/office/powerpoint/2010/main" val="1248275890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09F1F1-744C-44E7-8FC4-A6F19ABA5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Scaling and elongated contours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87BCF3-DC3F-4CC7-BA77-164345513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Example: F=e₁²+100e₂² has Hessian eigenvalues 2 and 200.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C90D94-2CFB-41E1-99EB-4817294F9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curvature ratio is 100. A single fixed step must respect the steep direction.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B8DD28-B233-4387-B7E8-20E546513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With z₁=e₁ and z₂=10e₂, F=z₁²+z₂².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0CD808-ECAB-410A-BDFC-B95F2ACD2C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e16f71b6714597">
            <a:extLst>
              <a:ext uri="{96DAC541-7B7A-43D3-8B79-37D633B846F1}">
                <asvg:svgBlip xmlns:asvg="http://schemas.microsoft.com/office/drawing/2016/SVG/main" r:embed="R52b8e5193755429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2530812"/>
            <a:ext cx="5143500" cy="250122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D8DFC6-1438-4EF2-A18C-59B109F56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D4B06B-E6EA-4EBC-A925-188DA53A8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ACB079-A06E-44DE-A3F0-8390B35FB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47 / 60</a:t>
            </a:r>
          </a:p>
        </p:txBody>
      </p:sp>
    </p:spTree>
    <p:extLst>
      <p:ext uri="{BB962C8B-B14F-4D97-AF65-F5344CB8AC3E}">
        <p14:creationId xmlns:p14="http://schemas.microsoft.com/office/powerpoint/2010/main" val="2134177258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3FF26B-7DD4-4151-BEF6-6FB35B0B9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Gradient descent and Newton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FDCB6B-B0DF-4BEA-B03F-8BDE34EDE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Gradient descent uses first derivatives and a chosen step size.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58FFD5-0370-4DC4-B203-DBBCC9DEE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Newton also uses curvature and solves a linear system.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168A2D-C5FF-4D83-BC7F-93996E2ED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Both require stopping checks. Nonconvex problems need additional interpretation.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D4C75E-84F6-4F93-99A8-6505F478D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166687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Gradient descent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070EF8-97CF-4A81-855C-66FC579A0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105025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p = −g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Simple steps; scale matters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8D1823-B3BD-471E-BC8D-E11B500BD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924175"/>
            <a:ext cx="4381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3339DE-28EE-4E7A-9290-50C54F0CD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0480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Newton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37A05E-5183-4D0D-B7BE-949081810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486150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Solve Hp = −g</a:t>
            </a:r>
          </a:p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Uses local curvature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A43693-7995-40F1-9DFB-432F5E8F3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305300"/>
            <a:ext cx="4381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432104-8CB8-45DD-A204-E1C2A2888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42912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Both methods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25C971-8DAA-4EB7-A085-C3B3ADF68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867275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Check descent and stopping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C93BD4-87BA-4165-A748-BDD44157E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68B832-A900-4BFD-A561-250A77F4E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99793F-FA5F-4B50-AA09-E945AD82F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48 / 60</a:t>
            </a:r>
          </a:p>
        </p:txBody>
      </p:sp>
    </p:spTree>
    <p:extLst>
      <p:ext uri="{BB962C8B-B14F-4D97-AF65-F5344CB8AC3E}">
        <p14:creationId xmlns:p14="http://schemas.microsoft.com/office/powerpoint/2010/main" val="112545639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19F05A-7C2A-47B9-BDB3-BA3FAEBF1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Python lab: workflow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73AD38-7E11-4414-B46A-DA8848A67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1. Define f, its gradient, and its Hessian.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4448DE-B4C5-40E1-BE89-E13B9C0E8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2. Trace gradient descent and compare fixed step sizes.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EAF1F1-3607-4424-AAD7-6599463E5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3. Verify Newton, then classify nonconvex stationary points.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DBBC05-9C2A-4F2A-A5F6-A9E2E4A83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A4DA1D-7E74-4BCB-81AD-164BE87AF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C012D9-83EB-4C0A-A5D1-4B995789F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49 / 60</a:t>
            </a:r>
          </a:p>
        </p:txBody>
      </p:sp>
    </p:spTree>
    <p:extLst>
      <p:ext uri="{BB962C8B-B14F-4D97-AF65-F5344CB8AC3E}">
        <p14:creationId xmlns:p14="http://schemas.microsoft.com/office/powerpoint/2010/main" val="94279672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5F81D7-D26E-4AD7-9D5C-FD6F906B3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Lab 1: functions and derivative checks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B82682-576D-4B22-8319-142320F74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Use NumPy arrays in the fixed order [u,v].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12D954-C834-4D55-BFA3-54E164CC9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At [3,0], expect f=20, gradient=[4,16], and Hessian=diag(2,8).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519A60-973D-49DF-AD0A-386155B9C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Compare analytic derivatives against central finite differences.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47E088-5200-4279-B6FF-4EB5B6EBE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166687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Objective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BEF69E-CCE7-4DEF-87D6-31A8D0D4E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105025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Return a scalar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9AF094-ECB3-481F-8306-6CDA35BCE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924175"/>
            <a:ext cx="4381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76D831-DD10-4DF2-ABF3-EF4030274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0480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Gradient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7A5E94-B817-497D-BD82-9DEA2C04D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486150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Return a vector of length 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FAC82D-D7DB-43A5-A41F-E4CBF64C3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305300"/>
            <a:ext cx="4381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061D99-56D9-461B-8EB8-4C9D567D5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42912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Hessian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D673B2-4362-4167-8868-8219B6862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867275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Return a symmetric 2 × 2 array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F5EE4E-76C1-413E-A34B-82FBBEDEF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8DAA5A-529A-4F9E-AA81-117E099EE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B891AD-3C86-43D3-9A94-B44670CB3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50 / 60</a:t>
            </a:r>
          </a:p>
        </p:txBody>
      </p:sp>
    </p:spTree>
    <p:extLst>
      <p:ext uri="{BB962C8B-B14F-4D97-AF65-F5344CB8AC3E}">
        <p14:creationId xmlns:p14="http://schemas.microsoft.com/office/powerpoint/2010/main" val="140604694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EFB7E3-B8B5-4B6A-BA86-52E9C1FCC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Lab 2: a gradient descent trace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13F309-2D99-40A9-AB59-3E45F2D06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Start at [3,0], with α=0.1.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CBA7D7-C0BC-4038-ADE5-B7FA41C23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Expected first values: 20.0000, 3.2000, 1.6640.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7A4E06-CD0F-4782-8F82-131C6E194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Store each iterate and objective before checking convergence.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D16E04-485A-439F-8F2D-329C268034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5ac9d39b4346c6">
            <a:extLst>
              <a:ext uri="{96DAC541-7B7A-43D3-8B79-37D633B846F1}">
                <asvg:svgBlip xmlns:asvg="http://schemas.microsoft.com/office/drawing/2016/SVG/main" r:embed="R8116364182674ae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533542" y="1638300"/>
            <a:ext cx="3411416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2CB418-3394-42DB-814F-2899A006D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20E14E-499F-4633-B12E-439915D97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CE0638-6248-42A4-874F-A1AC667F1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51 / 60</a:t>
            </a:r>
          </a:p>
        </p:txBody>
      </p:sp>
    </p:spTree>
    <p:extLst>
      <p:ext uri="{BB962C8B-B14F-4D97-AF65-F5344CB8AC3E}">
        <p14:creationId xmlns:p14="http://schemas.microsoft.com/office/powerpoint/2010/main" val="1767773128"/>
      </p:ext>
    </p:extLst>
  </p:cSld>
</p:sld>
</file>

<file path=ppt/slides/slide5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35CD02-1EB8-4E39-8B43-83F9E4A38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Lab 3: step-size experiments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7A98CD-0742-4B27-96A1-C21D366BB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Run α=0.05, 0.10, 0.24, 0.25, and 0.30.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0A6A0F-BE8D-4411-9FBE-9503937B2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Keep x₀, tolerance, and iteration cap fixed across runs.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A5913E-12EA-44BB-98D5-6DC6021A5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Report convergence, oscillation, or growth using the trace.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906FA2-2795-42C3-93F5-1EF2C3958E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b16518797b4c5c">
            <a:extLst>
              <a:ext uri="{96DAC541-7B7A-43D3-8B79-37D633B846F1}">
                <asvg:svgBlip xmlns:asvg="http://schemas.microsoft.com/office/drawing/2016/SVG/main" r:embed="R80a8f093665544c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89362"/>
            <a:ext cx="5143500" cy="3784127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1D093A-790E-4660-9AB9-D3F81CFED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C2E1D3-3A7E-44BC-A4F5-BED717F3F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3014B3-9E43-4C9D-BB9C-1F15DAA54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52 / 60</a:t>
            </a:r>
          </a:p>
        </p:txBody>
      </p:sp>
    </p:spTree>
    <p:extLst>
      <p:ext uri="{BB962C8B-B14F-4D97-AF65-F5344CB8AC3E}">
        <p14:creationId xmlns:p14="http://schemas.microsoft.com/office/powerpoint/2010/main" val="1443527021"/>
      </p:ext>
    </p:extLst>
  </p:cSld>
</p:sld>
</file>

<file path=ppt/slides/slide5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EA0541-D521-4DB1-A6B5-BBF42F4D2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Lab 4: Newton and a reference solver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AF375A-25FF-403E-8EF0-73E4E7157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Compute p=np.linalg.solve(H(x), −grad(x)).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B4B69B-D8B0-49A8-9E5E-2E58717A6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One full quadratic step must give [1,−2], f=0.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AB731C-CEB6-4EBF-BF48-2B088E47F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Optional: compare with scipy.optimize.minimize using analytic derivatives.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4A7717-AA05-4CE2-A089-274ED9FB33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9d59c634564907">
            <a:extLst>
              <a:ext uri="{96DAC541-7B7A-43D3-8B79-37D633B846F1}">
                <asvg:svgBlip xmlns:asvg="http://schemas.microsoft.com/office/drawing/2016/SVG/main" r:embed="R33a18920f22f454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498437" y="1638300"/>
            <a:ext cx="3481625" cy="4286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3250A2-CF31-47DE-844B-FEAF0563E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747EC5-6DCE-435F-94CE-ABA64ED9F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9ACBEA-1153-4308-9ADA-D2FE8FA1C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53 / 60</a:t>
            </a:r>
          </a:p>
        </p:txBody>
      </p:sp>
    </p:spTree>
    <p:extLst>
      <p:ext uri="{BB962C8B-B14F-4D97-AF65-F5344CB8AC3E}">
        <p14:creationId xmlns:p14="http://schemas.microsoft.com/office/powerpoint/2010/main" val="1089414398"/>
      </p:ext>
    </p:extLst>
  </p:cSld>
</p:sld>
</file>

<file path=ppt/slides/slide5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3B7643-C2D8-4E73-91A0-6FDDE0190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Lab 5: nonconvex starting points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C2158B-3364-4253-B6C7-54D7C2225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For q(x)=(x²−1)², compare starts −1.5, −0.2, 0, 0.2, and 1.5.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D4E5C9-D1F7-4CF9-A9C9-D8D51B503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Use gradient descent with α=0.05, then inspect q′ and q″.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35571E-CD89-4170-BF29-F579F9E5B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The start x₀=0 can stop immediately at a local maximum.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F19208-A700-419C-8FD1-A4E565A6C95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e6afaa815d4418">
            <a:extLst>
              <a:ext uri="{96DAC541-7B7A-43D3-8B79-37D633B846F1}">
                <asvg:svgBlip xmlns:asvg="http://schemas.microsoft.com/office/drawing/2016/SVG/main" r:embed="R5148403cd1a447b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90074"/>
            <a:ext cx="5143500" cy="3782701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C62FED-75D3-47C2-8F87-1687A6892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CDA6A6-92A9-4C36-A4B3-06AA4FCC5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065FD6-FD16-4FC5-BE51-CAF114E0C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54 / 60</a:t>
            </a:r>
          </a:p>
        </p:txBody>
      </p:sp>
    </p:spTree>
    <p:extLst>
      <p:ext uri="{BB962C8B-B14F-4D97-AF65-F5344CB8AC3E}">
        <p14:creationId xmlns:p14="http://schemas.microsoft.com/office/powerpoint/2010/main" val="948834396"/>
      </p:ext>
    </p:extLst>
  </p:cSld>
</p:sld>
</file>

<file path=ppt/slides/slide5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569970-223F-40A3-BE32-966C2524D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Independent practice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BE0E3A-E627-462E-96C9-09C822F56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A. Minimize h=x²+2xy+3y²−4x−8y+7. Find H, eigenvalues, and x*.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537040-B246-402C-926C-CB360B211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B. Take one Newton step for r=x⁴+x² from x₀=2.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417DC3-D253-4CDC-8E42-3E6FBCCC2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C. Explain why f′(0)=f″(0)=0 cannot identify a minimum.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D6327E-7BA2-49C5-BB52-DEA9DAEA0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55EFDC-9EED-4F69-9DF0-506036DE5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9D4EBB-AEC6-4D96-8C27-EC4E8EA8F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55 / 60</a:t>
            </a:r>
          </a:p>
        </p:txBody>
      </p:sp>
    </p:spTree>
    <p:extLst>
      <p:ext uri="{BB962C8B-B14F-4D97-AF65-F5344CB8AC3E}">
        <p14:creationId xmlns:p14="http://schemas.microsoft.com/office/powerpoint/2010/main" val="932051615"/>
      </p:ext>
    </p:extLst>
  </p:cSld>
</p:sld>
</file>

<file path=ppt/slides/slide5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94C2DB-9014-477E-8FF7-3BA906088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Practice A: coupled quadratic solution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088CA6-973A-44BC-8ECD-33D53485A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H is shown at right; its eigenvalues are 4±2√2&gt;0.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41B5F6-3788-4A58-B467-67762292C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Stationarity gives x+y=2 and x+3y=4, hence (x*,y*)=(1,1).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027361-DAC6-4A0B-ABB6-99484BA82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h(1,1)=1. Positive-definite H certifies the unique global minimum.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297A8C-4F16-4DC6-B575-486E4C1F7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428875"/>
            <a:ext cx="85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H =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5883C7-4066-4015-BD35-4BBC15EAA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190750"/>
            <a:ext cx="285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4D50BD-55CA-4455-8D5B-B7E6E0CD8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2190750"/>
            <a:ext cx="285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10E937-BFFD-45B9-9E27-220FA52DD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2190750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2C39E2-F753-4012-9C95-E435B53CC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9825" y="2190750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5CE9C0-D386-40E9-B3E2-0DAD8D352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3590925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594134-5F0D-4758-89DC-F87F6DF37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9825" y="3590925"/>
            <a:ext cx="142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3F4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449351-66F6-47E0-8C76-C4E9AC43F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305050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CED0C9-7C3F-4D8F-B66C-9AB934148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2305050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613667-F74A-4E36-9426-B451824BF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924175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242824-1D69-4C54-92C7-886FEA501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3988" y="2924175"/>
            <a:ext cx="976313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C00414-3BE1-4637-97DA-84D4ECB1F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857625"/>
            <a:ext cx="4762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λ = 4 ± 2√2 &gt; 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482AA0-87CB-4C6D-A8BD-6859F543F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857750"/>
            <a:ext cx="4572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Positive definite</a:t>
            </a:r>
          </a:p>
          <a:p xmlns:a="http://schemas.openxmlformats.org/drawingml/2006/main">
            <a:pPr>
              <a:defRPr sz="21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Unique quadratic minimum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D452F58-B4B2-4A45-9DBB-3FB713D6F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B53BDF-48B3-47D5-8807-3331A5756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12801B-690A-4B59-BA32-4DCF8CAFA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56 / 60</a:t>
            </a:r>
          </a:p>
        </p:txBody>
      </p:sp>
    </p:spTree>
    <p:extLst>
      <p:ext uri="{BB962C8B-B14F-4D97-AF65-F5344CB8AC3E}">
        <p14:creationId xmlns:p14="http://schemas.microsoft.com/office/powerpoint/2010/main" val="887575927"/>
      </p:ext>
    </p:extLst>
  </p:cSld>
</p:sld>
</file>

<file path=ppt/slides/slide5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3D78D8-6236-41D1-95AA-0639D0FF5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Practice B and C: worked answers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37A6E6-BB03-4E5A-8A02-E6438AD55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B. At x=2: r′=36, r″=50, and p=−0.72.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0ADA36-B90B-4EBF-897E-FD446B093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x₁=1.28, with r(x₁)=4.32275456, down from 20.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CE606F-1AB2-4E90-A5ED-85DA96F2B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C. x⁴ and −x⁴ share zero first and second derivatives at 0, but have opposite extrema.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2C7AA5-0443-4F53-81DB-677BC32821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3c436db17b4255">
            <a:extLst>
              <a:ext uri="{96DAC541-7B7A-43D3-8B79-37D633B846F1}">
                <asvg:svgBlip xmlns:asvg="http://schemas.microsoft.com/office/drawing/2016/SVG/main" r:embed="R98170b87442a4cf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6667500" y="1889457"/>
            <a:ext cx="5143500" cy="378393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647979-5E20-47B3-BAFE-2366DEDF3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E39B77-25A1-4573-9FB5-CF2702F59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5A5A91-2018-45A6-BBB3-2D47B7322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57 / 60</a:t>
            </a:r>
          </a:p>
        </p:txBody>
      </p:sp>
    </p:spTree>
    <p:extLst>
      <p:ext uri="{BB962C8B-B14F-4D97-AF65-F5344CB8AC3E}">
        <p14:creationId xmlns:p14="http://schemas.microsoft.com/office/powerpoint/2010/main" val="1860360922"/>
      </p:ext>
    </p:extLst>
  </p:cSld>
</p:sld>
</file>

<file path=ppt/slides/slide5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5B6B61-4B69-41B7-8942-3F9FCA2A5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Closing questions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7D24E3-6D80-492A-B4B1-BB42FA1CD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1. Does a positive Hessian at one point prove global convexity?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9CD2BE-CFF6-4618-9DC4-C9EE8250A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2. What happens at α=0.25 for the shared quadratic from [3,0]?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E466E0-EA97-4C38-B02F-DCE6BED02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3. Why can Newton increase q at x=0.2?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D2B9AB-94A0-4F96-9142-03D6F14EF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6BAAD1-E80C-4AD2-9BF3-8800C135C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214D3D-F48D-4B59-9E6E-E082C0DA2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58 / 60</a:t>
            </a:r>
          </a:p>
        </p:txBody>
      </p:sp>
    </p:spTree>
    <p:extLst>
      <p:ext uri="{BB962C8B-B14F-4D97-AF65-F5344CB8AC3E}">
        <p14:creationId xmlns:p14="http://schemas.microsoft.com/office/powerpoint/2010/main" val="1119655984"/>
      </p:ext>
    </p:extLst>
  </p:cSld>
</p:sld>
</file>

<file path=ppt/slides/slide5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68D08A-1923-4D03-809F-363A2C51A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Closing answers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6FFB6D-2FF1-407A-B7DB-726F3D8D1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1. No. The convexity Hessian test requires the whole open convex domain.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A9540E-FEC9-471B-AA6A-85E700D7A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2. The v error alternates without shrinking, so the method does not reach x*.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2F928C-18A1-49E6-B787-EC786E38C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10953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3. q″(0.2)&lt;0 gives an ascent Newton direction: gp&gt;0.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E0A6D4-AA0A-48F3-AE5D-38CFFE09B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D4B516-6FA0-42BA-A65D-545DA8EBE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159DF8-0758-4BDD-961A-51565A487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59 / 60</a:t>
            </a:r>
          </a:p>
        </p:txBody>
      </p:sp>
    </p:spTree>
    <p:extLst>
      <p:ext uri="{BB962C8B-B14F-4D97-AF65-F5344CB8AC3E}">
        <p14:creationId xmlns:p14="http://schemas.microsoft.com/office/powerpoint/2010/main" val="2123816100"/>
      </p:ext>
    </p:extLst>
  </p:cSld>
</p:sld>
</file>

<file path=ppt/slides/slide6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97C6C0-A1ED-4439-A94F-CCA7BB87B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4800"/>
            <a:ext cx="11144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Next session: choosing the step size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E0EA05-F54B-469B-94F4-52B0FE92E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9067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F6E6B"/>
                </a:solidFill>
                <a:latin typeface="Arial"/>
                <a:ea typeface="Arial"/>
                <a:cs typeface="Arial"/>
              </a:rPr>
              <a:t>Today: geometry, gradient descent, Newton, and result checks.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B16C6C-B688-4950-8BF5-94B6D3E19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71800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Next: backtracking, Armijo, BFGS, and practical stopping rules.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DAA00C-43BF-4A80-B5FC-537C47430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52925"/>
            <a:ext cx="58102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Keep the notebook and the questions raised by the failed steps.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DE60D4-9E4C-43C0-98E6-BB3D29E36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166687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Geometry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D16438-20AE-4B68-AC25-238E116F1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105025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Convex or nonconvex?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F4BAF8-F2CB-42CA-99A1-9DD047659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619375"/>
            <a:ext cx="4381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43B2B4-8373-4545-A56C-9C13E7120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271462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Derivatives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33BEE7-B9D9-42BF-9330-361386AFC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152775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Stationary point; curvature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40D1E0-5407-4CCA-8174-1C0958B1E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667125"/>
            <a:ext cx="4381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52313C-82EC-408F-A504-014CBFA11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76237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Algorithm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00FDEA-ACDF-4449-BFCF-FD84EF818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200525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Direction + step size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2A7D2A-C3DA-4F68-BBB2-6D0C69BC3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714875"/>
            <a:ext cx="4381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72CF25-B856-4D6C-A3ED-D6AF7D9D4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4810125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0F6E6B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F6E6B"/>
                </a:solidFill>
                <a:latin typeface="Arial"/>
                <a:ea typeface="Arial"/>
                <a:cs typeface="Arial"/>
              </a:rPr>
              <a:t>Verification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0ADC0C-274B-4261-9DC0-4B1D60118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5248275"/>
            <a:ext cx="4572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Value, gradient, and meaning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794AA7-4770-4304-A717-7813B79C0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769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C1C6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CB6804-D57B-4814-B2E6-CE15486E7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67475"/>
            <a:ext cx="8096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2105623 · NLP session 1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F0A634-C8A5-4439-ACE7-220BCEADE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467475"/>
            <a:ext cx="95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defPPr>
            <a:lvl1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1pPr>
            <a:lvl2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2pPr>
            <a:lvl3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3pPr>
            <a:lvl4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4pPr>
            <a:lvl5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5pPr>
            <a:lvl6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6pPr>
            <a:lvl7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7pPr>
            <a:lvl8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8pPr>
            <a:lvl9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333F4A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333F4A"/>
                </a:solidFill>
                <a:latin typeface="Arial"/>
                <a:ea typeface="Arial"/>
                <a:cs typeface="Arial"/>
              </a:rPr>
              <a:t>60 / 60</a:t>
            </a:r>
          </a:p>
        </p:txBody>
      </p:sp>
    </p:spTree>
    <p:extLst>
      <p:ext uri="{BB962C8B-B14F-4D97-AF65-F5344CB8AC3E}">
        <p14:creationId xmlns:p14="http://schemas.microsoft.com/office/powerpoint/2010/main" val="2421771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2026-10-25T03:20:07.5750000Z</dcterms:created>
  <dcterms:modified xsi:type="dcterms:W3CDTF">2026-10-25T03:20:07.5750000Z</dcterms:modified>
</coreProperties>
</file>