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.svg" ContentType="image/svg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.svg" ContentType="image/svg+xml"/>
  <Override PartName="/ppt/media/image20.svg" ContentType="image/svg+xml"/>
  <Override PartName="/ppt/media/image21.svg" ContentType="image/svg+xml"/>
  <Override PartName="/ppt/media/image22.svg" ContentType="image/svg+xml"/>
  <Override PartName="/ppt/media/image23.svg" ContentType="image/svg+xml"/>
  <Override PartName="/ppt/media/image24.svg" ContentType="image/svg+xml"/>
  <Override PartName="/ppt/media/image26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1.svg" ContentType="image/svg+xml"/>
  <Override PartName="/ppt/media/image32.svg" ContentType="image/svg+xml"/>
  <Override PartName="/ppt/media/image33.svg" ContentType="image/svg+xml"/>
  <Override PartName="/ppt/media/image34.svg" ContentType="image/svg+xml"/>
  <Override PartName="/ppt/media/image35.svg" ContentType="image/svg+xml"/>
  <Override PartName="/ppt/media/image36.svg" ContentType="image/svg+xml"/>
  <Override PartName="/ppt/media/image37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1.svg" ContentType="image/svg+xml"/>
  <Override PartName="/ppt/media/image42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a90871f6ce6243c7" Type="http://schemas.openxmlformats.org/package/2006/relationships/metadata/core-properties" Target="docProps/core.xml"/><Relationship Id="Rd9543023582a4b80" Type="http://schemas.openxmlformats.org/officeDocument/2006/relationships/officeDocument" Target="ppt/presentation.xml"/><Relationship Id="Rda69b8317e74461d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7b32d1bbdc4d32"/>
  </p:sldMasterIdLst>
  <p:notesMasterIdLst>
    <p:notesMasterId xmlns:r="http://schemas.openxmlformats.org/officeDocument/2006/relationships" r:id="Rf537816dd3a54d78"/>
  </p:notesMasterIdLst>
  <p:sldIdLst>
    <p:sldId xmlns:r="http://schemas.openxmlformats.org/officeDocument/2006/relationships" id="256" r:id="R41c42d5910544438"/>
    <p:sldId xmlns:r="http://schemas.openxmlformats.org/officeDocument/2006/relationships" id="257" r:id="R65be90dd345340e5"/>
    <p:sldId xmlns:r="http://schemas.openxmlformats.org/officeDocument/2006/relationships" id="258" r:id="Rff0547a65ca84218"/>
    <p:sldId xmlns:r="http://schemas.openxmlformats.org/officeDocument/2006/relationships" id="259" r:id="R298e67ce21b74313"/>
    <p:sldId xmlns:r="http://schemas.openxmlformats.org/officeDocument/2006/relationships" id="260" r:id="R709cdbb1bee84a3f"/>
    <p:sldId xmlns:r="http://schemas.openxmlformats.org/officeDocument/2006/relationships" id="261" r:id="Rde0d3f107e474acc"/>
    <p:sldId xmlns:r="http://schemas.openxmlformats.org/officeDocument/2006/relationships" id="262" r:id="Rdf87f62f58614002"/>
    <p:sldId xmlns:r="http://schemas.openxmlformats.org/officeDocument/2006/relationships" id="263" r:id="R701148a8d01d4c4b"/>
    <p:sldId xmlns:r="http://schemas.openxmlformats.org/officeDocument/2006/relationships" id="264" r:id="R0545d6ef69b94c8e"/>
    <p:sldId xmlns:r="http://schemas.openxmlformats.org/officeDocument/2006/relationships" id="265" r:id="R48e03afdf6bb4d43"/>
    <p:sldId xmlns:r="http://schemas.openxmlformats.org/officeDocument/2006/relationships" id="266" r:id="R56d29aa809944a2d"/>
    <p:sldId xmlns:r="http://schemas.openxmlformats.org/officeDocument/2006/relationships" id="267" r:id="R920c3ec65e3e4122"/>
    <p:sldId xmlns:r="http://schemas.openxmlformats.org/officeDocument/2006/relationships" id="268" r:id="R423afbac12b249b2"/>
    <p:sldId xmlns:r="http://schemas.openxmlformats.org/officeDocument/2006/relationships" id="269" r:id="Rdb8c93726278448b"/>
    <p:sldId xmlns:r="http://schemas.openxmlformats.org/officeDocument/2006/relationships" id="270" r:id="R06d19aad17464952"/>
    <p:sldId xmlns:r="http://schemas.openxmlformats.org/officeDocument/2006/relationships" id="271" r:id="R3de161990db3428c"/>
    <p:sldId xmlns:r="http://schemas.openxmlformats.org/officeDocument/2006/relationships" id="272" r:id="Rb42faf30ede94e23"/>
    <p:sldId xmlns:r="http://schemas.openxmlformats.org/officeDocument/2006/relationships" id="273" r:id="R49d0c89f88884d1c"/>
    <p:sldId xmlns:r="http://schemas.openxmlformats.org/officeDocument/2006/relationships" id="274" r:id="R40d23240246b42d7"/>
    <p:sldId xmlns:r="http://schemas.openxmlformats.org/officeDocument/2006/relationships" id="275" r:id="R054f074a3efa4d75"/>
    <p:sldId xmlns:ns0="http://schemas.openxmlformats.org/officeDocument/2006/relationships" id="312" ns0:id="rId62"/>
    <p:sldId xmlns:r="http://schemas.openxmlformats.org/officeDocument/2006/relationships" id="276" r:id="Rab9a289cc4b74cbf"/>
    <p:sldId xmlns:r="http://schemas.openxmlformats.org/officeDocument/2006/relationships" id="277" r:id="Rf716fb4509714b0d"/>
    <p:sldId xmlns:r="http://schemas.openxmlformats.org/officeDocument/2006/relationships" id="278" r:id="Rb985adc3074b4590"/>
    <p:sldId xmlns:r="http://schemas.openxmlformats.org/officeDocument/2006/relationships" id="279" r:id="Radea96c7c8eb41dd"/>
    <p:sldId xmlns:r="http://schemas.openxmlformats.org/officeDocument/2006/relationships" id="280" r:id="Rad674fbe006c4a8f"/>
    <p:sldId xmlns:r="http://schemas.openxmlformats.org/officeDocument/2006/relationships" id="281" r:id="Recdd2714a9f44a61"/>
    <p:sldId xmlns:r="http://schemas.openxmlformats.org/officeDocument/2006/relationships" id="282" r:id="Rbfe750261fcc4667"/>
    <p:sldId xmlns:r="http://schemas.openxmlformats.org/officeDocument/2006/relationships" id="283" r:id="R90ee6e9637c74b20"/>
    <p:sldId xmlns:r="http://schemas.openxmlformats.org/officeDocument/2006/relationships" id="284" r:id="R3f0f5e911bf94521"/>
    <p:sldId xmlns:r="http://schemas.openxmlformats.org/officeDocument/2006/relationships" id="285" r:id="R88423a50d3be42e8"/>
    <p:sldId xmlns:r="http://schemas.openxmlformats.org/officeDocument/2006/relationships" id="286" r:id="R3ed61d76a2674fb9"/>
    <p:sldId xmlns:r="http://schemas.openxmlformats.org/officeDocument/2006/relationships" id="287" r:id="R250212531fdb4780"/>
    <p:sldId xmlns:r="http://schemas.openxmlformats.org/officeDocument/2006/relationships" id="288" r:id="Rb4abbd19699d4eaa"/>
    <p:sldId xmlns:r="http://schemas.openxmlformats.org/officeDocument/2006/relationships" id="289" r:id="Rd4008a165e0a4029"/>
    <p:sldId xmlns:r="http://schemas.openxmlformats.org/officeDocument/2006/relationships" id="290" r:id="Ra0ba27de35ae4deb"/>
    <p:sldId xmlns:r="http://schemas.openxmlformats.org/officeDocument/2006/relationships" id="291" r:id="R34af0ae24d6c47fb"/>
    <p:sldId xmlns:r="http://schemas.openxmlformats.org/officeDocument/2006/relationships" id="292" r:id="R5f2e0ec0e3d249a1"/>
    <p:sldId xmlns:r="http://schemas.openxmlformats.org/officeDocument/2006/relationships" id="293" r:id="R16d6322f90424d05"/>
    <p:sldId xmlns:r="http://schemas.openxmlformats.org/officeDocument/2006/relationships" id="294" r:id="R81773193c109461c"/>
    <p:sldId xmlns:r="http://schemas.openxmlformats.org/officeDocument/2006/relationships" id="295" r:id="R8fca3283b84f446e"/>
    <p:sldId xmlns:r="http://schemas.openxmlformats.org/officeDocument/2006/relationships" id="296" r:id="R42e9971e97f948ec"/>
    <p:sldId xmlns:r="http://schemas.openxmlformats.org/officeDocument/2006/relationships" id="297" r:id="Ra017dd75913a40a1"/>
    <p:sldId xmlns:r="http://schemas.openxmlformats.org/officeDocument/2006/relationships" id="298" r:id="R89e3158fccb24d9e"/>
    <p:sldId xmlns:r="http://schemas.openxmlformats.org/officeDocument/2006/relationships" id="299" r:id="R5b4f92b9344f49e2"/>
    <p:sldId xmlns:r="http://schemas.openxmlformats.org/officeDocument/2006/relationships" id="300" r:id="Rad3a28d87a794429"/>
    <p:sldId xmlns:r="http://schemas.openxmlformats.org/officeDocument/2006/relationships" id="301" r:id="R45fed3aef7aa4068"/>
    <p:sldId xmlns:r="http://schemas.openxmlformats.org/officeDocument/2006/relationships" id="302" r:id="Rb1bb8f781bf74193"/>
    <p:sldId xmlns:r="http://schemas.openxmlformats.org/officeDocument/2006/relationships" id="303" r:id="R953769dac8bb402c"/>
    <p:sldId xmlns:r="http://schemas.openxmlformats.org/officeDocument/2006/relationships" id="304" r:id="R1f876abdb4fe420f"/>
    <p:sldId xmlns:r="http://schemas.openxmlformats.org/officeDocument/2006/relationships" id="305" r:id="Rb849ae794d3e4980"/>
    <p:sldId xmlns:r="http://schemas.openxmlformats.org/officeDocument/2006/relationships" id="306" r:id="R33203ddb2eff4edc"/>
    <p:sldId xmlns:r="http://schemas.openxmlformats.org/officeDocument/2006/relationships" id="307" r:id="Ra2497b841d544276"/>
    <p:sldId xmlns:r="http://schemas.openxmlformats.org/officeDocument/2006/relationships" id="308" r:id="R45e2ba763a164740"/>
    <p:sldId xmlns:ns0="http://schemas.openxmlformats.org/officeDocument/2006/relationships" id="313" ns0:id="rId63"/>
    <p:sldId xmlns:r="http://schemas.openxmlformats.org/officeDocument/2006/relationships" id="309" r:id="R5b7dfb57baf84539"/>
    <p:sldId xmlns:r="http://schemas.openxmlformats.org/officeDocument/2006/relationships" id="310" r:id="R9016129290a4437e"/>
    <p:sldId xmlns:r="http://schemas.openxmlformats.org/officeDocument/2006/relationships" id="311" r:id="Rc3dfd15c01904a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545d6ef69b94c8e" Type="http://schemas.openxmlformats.org/officeDocument/2006/relationships/slide" Target="slides/slide9.xml"/><Relationship Id="R054f074a3efa4d75" Type="http://schemas.openxmlformats.org/officeDocument/2006/relationships/slide" Target="slides/slide20.xml"/><Relationship Id="R06d19aad17464952" Type="http://schemas.openxmlformats.org/officeDocument/2006/relationships/slide" Target="slides/slide15.xml"/><Relationship Id="R16d6322f90424d05" Type="http://schemas.openxmlformats.org/officeDocument/2006/relationships/slide" Target="slides/slide38.xml"/><Relationship Id="R17e3dd4c97db4e24" Type="http://schemas.openxmlformats.org/officeDocument/2006/relationships/presProps" Target="presProps.xml"/><Relationship Id="R1f876abdb4fe420f" Type="http://schemas.openxmlformats.org/officeDocument/2006/relationships/slide" Target="slides/slide49.xml"/><Relationship Id="R250212531fdb4780" Type="http://schemas.openxmlformats.org/officeDocument/2006/relationships/slide" Target="slides/slide32.xml"/><Relationship Id="R298e67ce21b74313" Type="http://schemas.openxmlformats.org/officeDocument/2006/relationships/slide" Target="slides/slide4.xml"/><Relationship Id="R33203ddb2eff4edc" Type="http://schemas.openxmlformats.org/officeDocument/2006/relationships/slide" Target="slides/slide51.xml"/><Relationship Id="R34af0ae24d6c47fb" Type="http://schemas.openxmlformats.org/officeDocument/2006/relationships/slide" Target="slides/slide36.xml"/><Relationship Id="R3de161990db3428c" Type="http://schemas.openxmlformats.org/officeDocument/2006/relationships/slide" Target="slides/slide16.xml"/><Relationship Id="R3ed61d76a2674fb9" Type="http://schemas.openxmlformats.org/officeDocument/2006/relationships/slide" Target="slides/slide31.xml"/><Relationship Id="R3f0f5e911bf94521" Type="http://schemas.openxmlformats.org/officeDocument/2006/relationships/slide" Target="slides/slide29.xml"/><Relationship Id="R40d23240246b42d7" Type="http://schemas.openxmlformats.org/officeDocument/2006/relationships/slide" Target="slides/slide19.xml"/><Relationship Id="R41c42d5910544438" Type="http://schemas.openxmlformats.org/officeDocument/2006/relationships/slide" Target="slides/slide1.xml"/><Relationship Id="R41faaf7b8c1941d1" Type="http://schemas.openxmlformats.org/officeDocument/2006/relationships/tableStyles" Target="tableStyles.xml"/><Relationship Id="R423afbac12b249b2" Type="http://schemas.openxmlformats.org/officeDocument/2006/relationships/slide" Target="slides/slide13.xml"/><Relationship Id="R42e9971e97f948ec" Type="http://schemas.openxmlformats.org/officeDocument/2006/relationships/slide" Target="slides/slide41.xml"/><Relationship Id="R45e2ba763a164740" Type="http://schemas.openxmlformats.org/officeDocument/2006/relationships/slide" Target="slides/slide53.xml"/><Relationship Id="R45fed3aef7aa4068" Type="http://schemas.openxmlformats.org/officeDocument/2006/relationships/slide" Target="slides/slide46.xml"/><Relationship Id="R48e03afdf6bb4d43" Type="http://schemas.openxmlformats.org/officeDocument/2006/relationships/slide" Target="slides/slide10.xml"/><Relationship Id="R49d0c89f88884d1c" Type="http://schemas.openxmlformats.org/officeDocument/2006/relationships/slide" Target="slides/slide18.xml"/><Relationship Id="R56d29aa809944a2d" Type="http://schemas.openxmlformats.org/officeDocument/2006/relationships/slide" Target="slides/slide11.xml"/><Relationship Id="R5b4f92b9344f49e2" Type="http://schemas.openxmlformats.org/officeDocument/2006/relationships/slide" Target="slides/slide44.xml"/><Relationship Id="R5b7dfb57baf84539" Type="http://schemas.openxmlformats.org/officeDocument/2006/relationships/slide" Target="slides/slide54.xml"/><Relationship Id="R5f2e0ec0e3d249a1" Type="http://schemas.openxmlformats.org/officeDocument/2006/relationships/slide" Target="slides/slide37.xml"/><Relationship Id="R65be90dd345340e5" Type="http://schemas.openxmlformats.org/officeDocument/2006/relationships/slide" Target="slides/slide2.xml"/><Relationship Id="R6d7b32d1bbdc4d32" Type="http://schemas.openxmlformats.org/officeDocument/2006/relationships/slideMaster" Target="slideMasters/slideMaster1.xml"/><Relationship Id="R701148a8d01d4c4b" Type="http://schemas.openxmlformats.org/officeDocument/2006/relationships/slide" Target="slides/slide8.xml"/><Relationship Id="R709cdbb1bee84a3f" Type="http://schemas.openxmlformats.org/officeDocument/2006/relationships/slide" Target="slides/slide5.xml"/><Relationship Id="R81773193c109461c" Type="http://schemas.openxmlformats.org/officeDocument/2006/relationships/slide" Target="slides/slide39.xml"/><Relationship Id="R88423a50d3be42e8" Type="http://schemas.openxmlformats.org/officeDocument/2006/relationships/slide" Target="slides/slide30.xml"/><Relationship Id="R89e3158fccb24d9e" Type="http://schemas.openxmlformats.org/officeDocument/2006/relationships/slide" Target="slides/slide43.xml"/><Relationship Id="R8fca3283b84f446e" Type="http://schemas.openxmlformats.org/officeDocument/2006/relationships/slide" Target="slides/slide40.xml"/><Relationship Id="R9016129290a4437e" Type="http://schemas.openxmlformats.org/officeDocument/2006/relationships/slide" Target="slides/slide55.xml"/><Relationship Id="R90ee6e9637c74b20" Type="http://schemas.openxmlformats.org/officeDocument/2006/relationships/slide" Target="slides/slide28.xml"/><Relationship Id="R920c3ec65e3e4122" Type="http://schemas.openxmlformats.org/officeDocument/2006/relationships/slide" Target="slides/slide12.xml"/><Relationship Id="R953769dac8bb402c" Type="http://schemas.openxmlformats.org/officeDocument/2006/relationships/slide" Target="slides/slide48.xml"/><Relationship Id="R9a38af60bf784cbe" Type="http://schemas.openxmlformats.org/officeDocument/2006/relationships/theme" Target="theme/theme1.xml"/><Relationship Id="Ra017dd75913a40a1" Type="http://schemas.openxmlformats.org/officeDocument/2006/relationships/slide" Target="slides/slide42.xml"/><Relationship Id="Ra0ba27de35ae4deb" Type="http://schemas.openxmlformats.org/officeDocument/2006/relationships/slide" Target="slides/slide35.xml"/><Relationship Id="Ra2497b841d544276" Type="http://schemas.openxmlformats.org/officeDocument/2006/relationships/slide" Target="slides/slide52.xml"/><Relationship Id="Rab9a289cc4b74cbf" Type="http://schemas.openxmlformats.org/officeDocument/2006/relationships/slide" Target="slides/slide21.xml"/><Relationship Id="Rad3a28d87a794429" Type="http://schemas.openxmlformats.org/officeDocument/2006/relationships/slide" Target="slides/slide45.xml"/><Relationship Id="Rad674fbe006c4a8f" Type="http://schemas.openxmlformats.org/officeDocument/2006/relationships/slide" Target="slides/slide25.xml"/><Relationship Id="Radea96c7c8eb41dd" Type="http://schemas.openxmlformats.org/officeDocument/2006/relationships/slide" Target="slides/slide24.xml"/><Relationship Id="Rb1bb8f781bf74193" Type="http://schemas.openxmlformats.org/officeDocument/2006/relationships/slide" Target="slides/slide47.xml"/><Relationship Id="Rb42faf30ede94e23" Type="http://schemas.openxmlformats.org/officeDocument/2006/relationships/slide" Target="slides/slide17.xml"/><Relationship Id="Rb4abbd19699d4eaa" Type="http://schemas.openxmlformats.org/officeDocument/2006/relationships/slide" Target="slides/slide33.xml"/><Relationship Id="Rb849ae794d3e4980" Type="http://schemas.openxmlformats.org/officeDocument/2006/relationships/slide" Target="slides/slide50.xml"/><Relationship Id="Rb985adc3074b4590" Type="http://schemas.openxmlformats.org/officeDocument/2006/relationships/slide" Target="slides/slide23.xml"/><Relationship Id="Rbfe750261fcc4667" Type="http://schemas.openxmlformats.org/officeDocument/2006/relationships/slide" Target="slides/slide27.xml"/><Relationship Id="Rc3dfd15c01904a18" Type="http://schemas.openxmlformats.org/officeDocument/2006/relationships/slide" Target="slides/slide56.xml"/><Relationship Id="Rd4008a165e0a4029" Type="http://schemas.openxmlformats.org/officeDocument/2006/relationships/slide" Target="slides/slide34.xml"/><Relationship Id="Rdb8c93726278448b" Type="http://schemas.openxmlformats.org/officeDocument/2006/relationships/slide" Target="slides/slide14.xml"/><Relationship Id="Rde0d3f107e474acc" Type="http://schemas.openxmlformats.org/officeDocument/2006/relationships/slide" Target="slides/slide6.xml"/><Relationship Id="Rdf87f62f58614002" Type="http://schemas.openxmlformats.org/officeDocument/2006/relationships/slide" Target="slides/slide7.xml"/><Relationship Id="Recdd2714a9f44a61" Type="http://schemas.openxmlformats.org/officeDocument/2006/relationships/slide" Target="slides/slide26.xml"/><Relationship Id="Rf537816dd3a54d78" Type="http://schemas.openxmlformats.org/officeDocument/2006/relationships/notesMaster" Target="notesMasters/notesMaster1.xml"/><Relationship Id="Rf716fb4509714b0d" Type="http://schemas.openxmlformats.org/officeDocument/2006/relationships/slide" Target="slides/slide22.xml"/><Relationship Id="Rff0547a65ca84218" Type="http://schemas.openxmlformats.org/officeDocument/2006/relationships/slide" Target="slides/slide3.xml"/><Relationship Id="rId62" Type="http://schemas.openxmlformats.org/officeDocument/2006/relationships/slide" Target="slides/slide57.xml"/><Relationship Id="rId63" Type="http://schemas.openxmlformats.org/officeDocument/2006/relationships/slide" Target="slides/slide58.xml"/></Relationships>
</file>

<file path=ppt/notesMasters/_rels/notesMaster1.xml.rels><?xml version='1.0' encoding='UTF-8' standalone='yes'?>
<Relationships xmlns="http://schemas.openxmlformats.org/package/2006/relationships"><Relationship Id="Rabfe08045ca14215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6139d5f832f94cec" Type="http://schemas.openxmlformats.org/officeDocument/2006/relationships/notesMaster" Target="../notesMasters/notesMaster1.xml"/><Relationship Id="Rf67ec4f5d69c4cb1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c78d2c2f43464f01" Type="http://schemas.openxmlformats.org/officeDocument/2006/relationships/slide" Target="../slides/slide2.xml"/><Relationship Id="Rdaf7b4d540274c27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2c3679c9d90b4fa4" Type="http://schemas.openxmlformats.org/officeDocument/2006/relationships/notesMaster" Target="../notesMasters/notesMaster1.xml"/><Relationship Id="Rf4097a23aeb4491c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03a3353172164d1a" Type="http://schemas.openxmlformats.org/officeDocument/2006/relationships/notesMaster" Target="../notesMasters/notesMaster1.xml"/><Relationship Id="R21fbf92d2cc0495b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503d6c5b5c534911" Type="http://schemas.openxmlformats.org/officeDocument/2006/relationships/notesMaster" Target="../notesMasters/notesMaster1.xml"/><Relationship Id="Ra6e2d536438749c5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35fab4ced2b44f4f" Type="http://schemas.openxmlformats.org/officeDocument/2006/relationships/slide" Target="../slides/slide6.xml"/><Relationship Id="Rbb12ddae7fda41ba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413cd586151f4817" Type="http://schemas.openxmlformats.org/officeDocument/2006/relationships/notesMaster" Target="../notesMasters/notesMaster1.xml"/><Relationship Id="R7dad0414c3dc47b5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460cef5457c94421" Type="http://schemas.openxmlformats.org/officeDocument/2006/relationships/notesMaster" Target="../notesMasters/notesMaster1.xml"/><Relationship Id="R9e6a011329144ea3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20b95d7b7e1b43db" Type="http://schemas.openxmlformats.org/officeDocument/2006/relationships/notesMaster" Target="../notesMasters/notesMaster1.xml"/><Relationship Id="Rec45053c3dcf47db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20fbda61bb1d4be7" Type="http://schemas.openxmlformats.org/officeDocument/2006/relationships/notesMaster" Target="../notesMasters/notesMaster1.xml"/><Relationship Id="R8dfc4734cba9437c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bbca3ee737db4f96" Type="http://schemas.openxmlformats.org/officeDocument/2006/relationships/notesMaster" Target="../notesMasters/notesMaster1.xml"/><Relationship Id="Rdfed378b917f4778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20a2f9adc72c4195" Type="http://schemas.openxmlformats.org/officeDocument/2006/relationships/notesMaster" Target="../notesMasters/notesMaster1.xml"/><Relationship Id="R20e17fd02d984e5e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95ce938df45546e7" Type="http://schemas.openxmlformats.org/officeDocument/2006/relationships/slide" Target="../slides/slide13.xml"/><Relationship Id="Rbac390661d274b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7170c737f1cf4ee7" Type="http://schemas.openxmlformats.org/officeDocument/2006/relationships/notesMaster" Target="../notesMasters/notesMaster1.xml"/><Relationship Id="Rf9f2db3ca5c04b18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05898dc222e449a9" Type="http://schemas.openxmlformats.org/officeDocument/2006/relationships/slide" Target="../slides/slide15.xml"/><Relationship Id="R76433534fdaf4cf7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c9edfa00ae4145fc" Type="http://schemas.openxmlformats.org/officeDocument/2006/relationships/notesMaster" Target="../notesMasters/notesMaster1.xml"/><Relationship Id="Rcf71a85202384705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0035432552d344bb" Type="http://schemas.openxmlformats.org/officeDocument/2006/relationships/notesMaster" Target="../notesMasters/notesMaster1.xml"/><Relationship Id="R70c6ebf3bc7e4143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057aea9789f04fc7" Type="http://schemas.openxmlformats.org/officeDocument/2006/relationships/notesMaster" Target="../notesMasters/notesMaster1.xml"/><Relationship Id="R3bc28a36b0e6446f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ac8fc784513643bc" Type="http://schemas.openxmlformats.org/officeDocument/2006/relationships/notesMaster" Target="../notesMasters/notesMaster1.xml"/><Relationship Id="Rc45df6d1fae54a55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695a505485254933" Type="http://schemas.openxmlformats.org/officeDocument/2006/relationships/slide" Target="../slides/slide20.xml"/><Relationship Id="R99951af74ee84ad4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702bf00f6af24ead" Type="http://schemas.openxmlformats.org/officeDocument/2006/relationships/notesMaster" Target="../notesMasters/notesMaster1.xml"/><Relationship Id="Rfb352ed1352c4317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020a7f0411b649dd" Type="http://schemas.openxmlformats.org/officeDocument/2006/relationships/slide" Target="../slides/slide22.xml"/><Relationship Id="Rdb7ee6b9e31f41cb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4ca236e9a1a24464" Type="http://schemas.openxmlformats.org/officeDocument/2006/relationships/slide" Target="../slides/slide23.xml"/><Relationship Id="Rd1dcfb5b409f402c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123ac78069ea4c01" Type="http://schemas.openxmlformats.org/officeDocument/2006/relationships/notesMaster" Target="../notesMasters/notesMaster1.xml"/><Relationship Id="R27ac902e27d24a51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df975166ea7147c3" Type="http://schemas.openxmlformats.org/officeDocument/2006/relationships/notesMaster" Target="../notesMasters/notesMaster1.xml"/><Relationship Id="Reb94c03300204f6b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5bf2725bec52470b" Type="http://schemas.openxmlformats.org/officeDocument/2006/relationships/notesMaster" Target="../notesMasters/notesMaster1.xml"/><Relationship Id="Rfcbbcb4866274c76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a2a96efdbcf54748" Type="http://schemas.openxmlformats.org/officeDocument/2006/relationships/slide" Target="../slides/slide27.xml"/><Relationship Id="Rc56c235ce7114ef5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619b26a12fe143bc" Type="http://schemas.openxmlformats.org/officeDocument/2006/relationships/slide" Target="../slides/slide28.xml"/><Relationship Id="Rfcaba24e653c471a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37b4673e29db4391" Type="http://schemas.openxmlformats.org/officeDocument/2006/relationships/slide" Target="../slides/slide29.xml"/><Relationship Id="Rcd7ebc5360bb4c85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ab65eda05339442c" Type="http://schemas.openxmlformats.org/officeDocument/2006/relationships/notesMaster" Target="../notesMasters/notesMaster1.xml"/><Relationship Id="Rd5e7d1abc36f472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3ed3b4b73a2d4a06" Type="http://schemas.openxmlformats.org/officeDocument/2006/relationships/notesMaster" Target="../notesMasters/notesMaster1.xml"/><Relationship Id="Rf5d5bc21180f489c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d261091c3ebf4d78" Type="http://schemas.openxmlformats.org/officeDocument/2006/relationships/slide" Target="../slides/slide32.xml"/><Relationship Id="Re0558f0ced6f4cf8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c62c2eda887140b4" Type="http://schemas.openxmlformats.org/officeDocument/2006/relationships/slide" Target="../slides/slide33.xml"/><Relationship Id="Rf587f737268f4af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862d81bc2d5d45f7" Type="http://schemas.openxmlformats.org/officeDocument/2006/relationships/notesMaster" Target="../notesMasters/notesMaster1.xml"/><Relationship Id="Rbb62a8e92c7d41c4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67f9e5d6a66f4207" Type="http://schemas.openxmlformats.org/officeDocument/2006/relationships/notesMaster" Target="../notesMasters/notesMaster1.xml"/><Relationship Id="Rd77059b0e0b44f24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2d67ecc82d434476" Type="http://schemas.openxmlformats.org/officeDocument/2006/relationships/notesMaster" Target="../notesMasters/notesMaster1.xml"/><Relationship Id="Ree16332bc8bf4e5f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ac16b27961a6419f" Type="http://schemas.openxmlformats.org/officeDocument/2006/relationships/notesMaster" Target="../notesMasters/notesMaster1.xml"/><Relationship Id="Ree6515a23b784eb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3fb9a17060814674" Type="http://schemas.openxmlformats.org/officeDocument/2006/relationships/slide" Target="../slides/slide38.xml"/><Relationship Id="Rf1b00ee21cdc4927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5bc894a259e14177" Type="http://schemas.openxmlformats.org/officeDocument/2006/relationships/notesMaster" Target="../notesMasters/notesMaster1.xml"/><Relationship Id="Rd13d99ca1c8048e3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1b9a6c557dc44fca" Type="http://schemas.openxmlformats.org/officeDocument/2006/relationships/notesMaster" Target="../notesMasters/notesMaster1.xml"/><Relationship Id="R7dd56e9bb4514db5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528e6bb1ada9401c" Type="http://schemas.openxmlformats.org/officeDocument/2006/relationships/slide" Target="../slides/slide41.xml"/><Relationship Id="Rd6e9c96813254b4c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2efd392bfdfe47c2" Type="http://schemas.openxmlformats.org/officeDocument/2006/relationships/slide" Target="../slides/slide42.xml"/><Relationship Id="Rd07fcd6a2c854e20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60653f84ba4a44ce" Type="http://schemas.openxmlformats.org/officeDocument/2006/relationships/slide" Target="../slides/slide43.xml"/><Relationship Id="R987c3c05781f435e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2e88b26bb9d64e62" Type="http://schemas.openxmlformats.org/officeDocument/2006/relationships/slide" Target="../slides/slide44.xml"/><Relationship Id="R71bc28bf54264ab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ba930d514a754589" Type="http://schemas.openxmlformats.org/officeDocument/2006/relationships/notesMaster" Target="../notesMasters/notesMaster1.xml"/><Relationship Id="Rd6328be70d6a4ef7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6c8a40ae79ef4a15" Type="http://schemas.openxmlformats.org/officeDocument/2006/relationships/notesMaster" Target="../notesMasters/notesMaster1.xml"/><Relationship Id="Rde155880db734fce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3e5c42269cf14619" Type="http://schemas.openxmlformats.org/officeDocument/2006/relationships/notesMaster" Target="../notesMasters/notesMaster1.xml"/><Relationship Id="Rd4e5031f7b72479a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2c2401c5b1aa4e7b" Type="http://schemas.openxmlformats.org/officeDocument/2006/relationships/notesMaster" Target="../notesMasters/notesMaster1.xml"/><Relationship Id="R43c0e98e39d54e1f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aa5dc9400dbc47fb" Type="http://schemas.openxmlformats.org/officeDocument/2006/relationships/slide" Target="../slides/slide49.xml"/><Relationship Id="Red76f29388b14f61" Type="http://schemas.openxmlformats.org/officeDocument/2006/relationships/notesMaster" Target="../notesMasters/notesMaster1.xml"/></Relationships>
</file>

<file path=ppt/notesSlides/_rels/notesSlide50.xml.rels><?xml version='1.0' encoding='UTF-8' standalone='yes'?>
<Relationships xmlns="http://schemas.openxmlformats.org/package/2006/relationships"><Relationship Id="R4908f83c4f3544c6" Type="http://schemas.openxmlformats.org/officeDocument/2006/relationships/notesMaster" Target="../notesMasters/notesMaster1.xml"/><Relationship Id="R71bfd3bfa6f74da0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6e607402db614c55" Type="http://schemas.openxmlformats.org/officeDocument/2006/relationships/notesMaster" Target="../notesMasters/notesMaster1.xml"/><Relationship Id="Rb7cb963d0341432b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66a8e1038bcd45ba" Type="http://schemas.openxmlformats.org/officeDocument/2006/relationships/notesMaster" Target="../notesMasters/notesMaster1.xml"/><Relationship Id="R91ad1cd22f7f4d08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36b59f399e924c6d" Type="http://schemas.openxmlformats.org/officeDocument/2006/relationships/slide" Target="../slides/slide53.xml"/><Relationship Id="Rae8a5ff4158244c8" Type="http://schemas.openxmlformats.org/officeDocument/2006/relationships/notesMaster" Target="../notesMasters/notesMaster1.xml"/></Relationships>
</file>

<file path=ppt/notesSlides/_rels/notesSlide54.xml.rels><?xml version='1.0' encoding='UTF-8' standalone='yes'?>
<Relationships xmlns="http://schemas.openxmlformats.org/package/2006/relationships"><Relationship Id="Rc038254c189e4265" Type="http://schemas.openxmlformats.org/officeDocument/2006/relationships/slide" Target="../slides/slide54.xml"/><Relationship Id="Re3d8e37c710445f1" Type="http://schemas.openxmlformats.org/officeDocument/2006/relationships/notesMaster" Target="../notesMasters/notesMaster1.xml"/></Relationships>
</file>

<file path=ppt/notesSlides/_rels/notesSlide55.xml.rels><?xml version='1.0' encoding='UTF-8' standalone='yes'?>
<Relationships xmlns="http://schemas.openxmlformats.org/package/2006/relationships"><Relationship Id="R1de3b4ec90bb4a7f" Type="http://schemas.openxmlformats.org/officeDocument/2006/relationships/slide" Target="../slides/slide55.xml"/><Relationship Id="R8fbb220ed6e04df9" Type="http://schemas.openxmlformats.org/officeDocument/2006/relationships/notesMaster" Target="../notesMasters/notesMaster1.xml"/></Relationships>
</file>

<file path=ppt/notesSlides/_rels/notesSlide56.xml.rels><?xml version='1.0' encoding='UTF-8' standalone='yes'?>
<Relationships xmlns="http://schemas.openxmlformats.org/package/2006/relationships"><Relationship Id="R5186c3e93715445e" Type="http://schemas.openxmlformats.org/officeDocument/2006/relationships/slide" Target="../slides/slide56.xml"/><Relationship Id="Ra2b57a65f32749f6" Type="http://schemas.openxmlformats.org/officeDocument/2006/relationships/notesMaster" Target="../notesMasters/notesMaster1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Onsite workshop · Monday, November 9, 2026</a:t>
            </a:r>
          </a:p>
          <a:p xmlns:a="http://schemas.openxmlformats.org/drawingml/2006/main">
            <a:r>
              <a:t>90 min review · 10 min break · 80 min new material</a:t>
            </a:r>
          </a:p>
          <a:p xmlns:a="http://schemas.openxmlformats.org/drawingml/2006/main">
            <a:r>
              <a:t>Calculate first; use the demo to test your prediction.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0–55 min: LP, duality and shadow prices</a:t>
            </a:r>
          </a:p>
          <a:p xmlns:a="http://schemas.openxmlformats.org/drawingml/2006/main">
            <a:r>
              <a:t>55–90 min: NLP, gradients and curvature</a:t>
            </a:r>
          </a:p>
          <a:p xmlns:a="http://schemas.openxmlformats.org/drawingml/2006/main">
            <a:r>
              <a:t>100–180 min: line search, demos and practice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any resource prices give an upper bound on profit?</a:t>
            </a:r>
          </a:p>
          <a:p xmlns:a="http://schemas.openxmlformats.org/drawingml/2006/main">
            <a:r>
              <a:t>Does ∇f = 0 prove that a point is a minimum?</a:t>
            </a:r>
          </a:p>
          <a:p xmlns:a="http://schemas.openxmlformats.org/drawingml/2006/main">
            <a:r>
              <a:t>Does a descent direction work with every positive step size?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max z = 3x + 2y;  x, y ≥ 0</a:t>
            </a:r>
          </a:p>
          <a:p xmlns:a="http://schemas.openxmlformats.org/drawingml/2006/main">
            <a:r>
              <a:t>Resource 1: x + y ≤ 4</a:t>
            </a:r>
          </a:p>
          <a:p xmlns:a="http://schemas.openxmlformats.org/drawingml/2006/main">
            <a:r>
              <a:t>Resource 2: 2x + y ≤ 5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 = price per unit of resource 1</a:t>
            </a:r>
          </a:p>
          <a:p xmlns:a="http://schemas.openxmlformats.org/drawingml/2006/main">
            <a:r>
              <a:t>v = price per unit of resource 2</a:t>
            </a:r>
          </a:p>
          <a:p xmlns:a="http://schemas.openxmlformats.org/drawingml/2006/main">
            <a:r>
              <a:t>w = 4u + 5v: value of the available resources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x uses (1, 2): cost = u + 2v</a:t>
            </a:r>
          </a:p>
          <a:p xmlns:a="http://schemas.openxmlformats.org/drawingml/2006/main">
            <a:r>
              <a:t>Cover its profit: u + 2v ≥ 3</a:t>
            </a:r>
          </a:p>
          <a:p xmlns:a="http://schemas.openxmlformats.org/drawingml/2006/main">
            <a:r>
              <a:t>Product y uses (1, 1): u + v ≥ 2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 w = 4u + 5v;  u, v ≥ 0</a:t>
            </a:r>
          </a:p>
          <a:p xmlns:a="http://schemas.openxmlformats.org/drawingml/2006/main">
            <a:r>
              <a:t>u + 2v ≥ 3;  u + v ≥ 2</a:t>
            </a:r>
          </a:p>
          <a:p xmlns:a="http://schemas.openxmlformats.org/drawingml/2006/main">
            <a:r>
              <a:t>For any feasible pair: z ≤ w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Primal (x, y) = (1, 3): z = 9</a:t>
            </a:r>
          </a:p>
          <a:p xmlns:a="http://schemas.openxmlformats.org/drawingml/2006/main">
            <a:r>
              <a:t>Dual (u, v) = (1, 1): w = 9</a:t>
            </a:r>
          </a:p>
          <a:p xmlns:a="http://schemas.openxmlformats.org/drawingml/2006/main">
            <a:r>
              <a:t>Both are feasible; equal values prove optimality.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Resource slack: s = b − Ax ≥ 0</a:t>
            </a:r>
          </a:p>
          <a:p xmlns:a="http://schemas.openxmlformats.org/drawingml/2006/main">
            <a:r>
              <a:t>Product surplus: t = Aᵀλ − c ≥ 0</a:t>
            </a:r>
          </a:p>
          <a:p xmlns:a="http://schemas.openxmlformats.org/drawingml/2006/main">
            <a:r>
              <a:t>At optimal feasible pairs: λᵢsᵢ = 0 and xⱼtⱼ = 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(x,y)=(1,3), resource slacks are (0,0).</a:t>
            </a:r>
          </a:p>
          <a:p xmlns:a="http://schemas.openxmlformats.org/drawingml/2006/main">
            <a:r>
              <a:t>At (u,v)=(1,1), dual surpluses are (0,0).</a:t>
            </a:r>
          </a:p>
          <a:p xmlns:a="http://schemas.openxmlformats.org/drawingml/2006/main">
            <a:r>
              <a:t>All four products vanish; z = w = 9.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prices: (u, v) = (1, 0)</a:t>
            </a:r>
          </a:p>
          <a:p xmlns:a="http://schemas.openxmlformats.org/drawingml/2006/main">
            <a:r>
              <a:t>Check both dual constraints and compute w.</a:t>
            </a:r>
          </a:p>
          <a:p xmlns:a="http://schemas.openxmlformats.org/drawingml/2006/main">
            <a:r>
              <a:t>Can w bound every feasible primal profit?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+ 2(0) = 1 &lt; 3;  1 + 0 = 1 &lt; 2</a:t>
            </a:r>
          </a:p>
          <a:p xmlns:a="http://schemas.openxmlformats.org/drawingml/2006/main">
            <a:r>
              <a:t>w = 4, but feasible (1, 3) earns z = 9.</a:t>
            </a:r>
          </a:p>
          <a:p xmlns:a="http://schemas.openxmlformats.org/drawingml/2006/main">
            <a:r>
              <a:t>The proposed prices are not dual feasible.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b₂ = 5 and change b₁ only.</a:t>
            </a:r>
          </a:p>
          <a:p xmlns:a="http://schemas.openxmlformats.org/drawingml/2006/main">
            <a:r>
              <a:t>Solve x + y = b₁ and 2x + y = 5.</a:t>
            </a:r>
          </a:p>
          <a:p xmlns:a="http://schemas.openxmlformats.org/drawingml/2006/main">
            <a:r>
              <a:t>x = 5 − b₁;  y = 2b₁ − 5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 ≥ 0 requires b₁ ≤ 5; y ≥ 0 requires b₁ ≥ 2.5.</a:t>
            </a:r>
          </a:p>
          <a:p xmlns:a="http://schemas.openxmlformats.org/drawingml/2006/main">
            <a:r>
              <a:t>On 2.5 ≤ b₁ ≤ 5: primal z = b₁ + 5 = dual w.</a:t>
            </a:r>
          </a:p>
          <a:p xmlns:a="http://schemas.openxmlformats.org/drawingml/2006/main">
            <a:r>
              <a:t>At the endpoints, use one-sided slopes.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 = 0.8;  y = 3.4;  z = 9.2</a:t>
            </a:r>
          </a:p>
          <a:p xmlns:a="http://schemas.openxmlformats.org/drawingml/2006/main">
            <a:r>
              <a:t>Δb₁ = 0.2;  Δz = 1 × 0.2 = 0.2</a:t>
            </a:r>
          </a:p>
          <a:p xmlns:a="http://schemas.openxmlformats.org/drawingml/2006/main">
            <a:r>
              <a:t>The shadow-price prediction is exact here.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Old intersection: (−1, 7), infeasible.</a:t>
            </a:r>
          </a:p>
          <a:p xmlns:a="http://schemas.openxmlformats.org/drawingml/2006/main">
            <a:r>
              <a:t>Old prediction: 9 + 1(6 − 4) = 11.</a:t>
            </a:r>
          </a:p>
          <a:p xmlns:a="http://schemas.openxmlformats.org/drawingml/2006/main">
            <a:r>
              <a:t>Reoptimize: (x, y) = (0, 5), z = 10.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b₁ = 6: y ≤ 5 − 2x for every feasible plan.</a:t>
            </a:r>
          </a:p>
          <a:p xmlns:a="http://schemas.openxmlformats.org/drawingml/2006/main">
            <a:r>
              <a:t>z = 3x + 2y ≤ 10 − x ≤ 10</a:t>
            </a:r>
          </a:p>
          <a:p xmlns:a="http://schemas.openxmlformats.org/drawingml/2006/main">
            <a:r>
              <a:t>Feasible (x,y) = (0,5) attains 10.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b₁ ≥ 0: z* = min(3b₁, b₁ + 5, 10)</a:t>
            </a:r>
          </a:p>
          <a:p xmlns:a="http://schemas.openxmlformats.org/drawingml/2006/main">
            <a:r>
              <a:t>Slopes: 3, then 1, then 0</a:t>
            </a:r>
          </a:p>
          <a:p xmlns:a="http://schemas.openxmlformats.org/drawingml/2006/main">
            <a:r>
              <a:t>Use the slope only within its valid segment.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Predict the optimum at b₁ = 2, 4.2 and 6.</a:t>
            </a:r>
          </a:p>
          <a:p xmlns:a="http://schemas.openxmlformats.org/drawingml/2006/main">
            <a:r>
              <a:t>Move the slider; compare actual profit with the old-price prediction.</a:t>
            </a:r>
          </a:p>
          <a:p xmlns:a="http://schemas.openxmlformats.org/drawingml/2006/main">
            <a:r>
              <a:t>Watch which resource has unused capacity.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b₁=6, write the unused amount of each resource.</a:t>
            </a:r>
          </a:p>
          <a:p xmlns:a="http://schemas.openxmlformats.org/drawingml/2006/main">
            <a:r>
              <a:t>Find feasible dual prices whose value equals 10.</a:t>
            </a:r>
          </a:p>
          <a:p xmlns:a="http://schemas.openxmlformats.org/drawingml/2006/main">
            <a:r>
              <a:t>Does an active constraint always have a positive price?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Assume f is C² on an open convex domain.</a:t>
            </a:r>
          </a:p>
          <a:p xmlns:a="http://schemas.openxmlformats.org/drawingml/2006/main">
            <a:r>
              <a:t>Convex ⇔ Hessian is positive semidefinite everywhere.</a:t>
            </a:r>
          </a:p>
          <a:p xmlns:a="http://schemas.openxmlformats.org/drawingml/2006/main">
            <a:r>
              <a:t>One point is not enough: q = (x²−1)² has q″(1) = 8 but q″(0) = −4.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q(x) = (x² − 1)²</a:t>
            </a:r>
          </a:p>
          <a:p xmlns:a="http://schemas.openxmlformats.org/drawingml/2006/main">
            <a:r>
              <a:t>q′(x) = 4x(x² − 1);  q″(x) = 12x² − 4</a:t>
            </a:r>
          </a:p>
          <a:p xmlns:a="http://schemas.openxmlformats.org/drawingml/2006/main">
            <a:r>
              <a:t>At x = 0: q′ = 0, q″ = −4 &lt; 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q(0) = 1;  q(−1) = q(1) = 0</a:t>
            </a:r>
          </a:p>
          <a:p xmlns:a="http://schemas.openxmlformats.org/drawingml/2006/main">
            <a:r>
              <a:t>q(x) ≥ 0 for every real x.</a:t>
            </a:r>
          </a:p>
          <a:p xmlns:a="http://schemas.openxmlformats.org/drawingml/2006/main">
            <a:r>
              <a:t>Thus x = ±1 are global minima; x = 0 is a local maximum.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NLP coordinates u,v: f = (u−1)² + 4(v+2)²</a:t>
            </a:r>
          </a:p>
          <a:p xmlns:a="http://schemas.openxmlformats.org/drawingml/2006/main">
            <a:r>
              <a:t>∇f = (2(u−1), 8(v+2)); Hessian diag(2, 8) is positive definite everywhere.</a:t>
            </a:r>
          </a:p>
          <a:p xmlns:a="http://schemas.openxmlformats.org/drawingml/2006/main">
            <a:r>
              <a:t>So f is convex and (1,−2) is its global minimum. At (3,0): ∇f = (4,16), f = 20.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rₖ = (uₖ,vₖ). Use α = 0.1: r₁ = r₀ − α∇f(r₀).</a:t>
            </a:r>
          </a:p>
          <a:p xmlns:a="http://schemas.openxmlformats.org/drawingml/2006/main">
            <a:r>
              <a:t>(u₁,v₁) = (3,0) − 0.1(4,16) = (2.6,−1.6)</a:t>
            </a:r>
          </a:p>
          <a:p xmlns:a="http://schemas.openxmlformats.org/drawingml/2006/main">
            <a:r>
              <a:t>f(r₁) = 1.6² + 4(0.4)² = 3.2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Start now at (2.6, −1.6); keep α = 0.1.</a:t>
            </a:r>
          </a:p>
          <a:p xmlns:a="http://schemas.openxmlformats.org/drawingml/2006/main">
            <a:r>
              <a:t>Compute the new gradient, point, and objective.</a:t>
            </a:r>
          </a:p>
          <a:p xmlns:a="http://schemas.openxmlformats.org/drawingml/2006/main">
            <a:r>
              <a:t>Does reusing the old gradient give the same method?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∇f(2.6,−1.6) = (3.2,3.2)</a:t>
            </a:r>
          </a:p>
          <a:p xmlns:a="http://schemas.openxmlformats.org/drawingml/2006/main">
            <a:r>
              <a:t>r₂ = (2.6,−1.6) − 0.1(3.2,3.2) = (2.28,−1.92)</a:t>
            </a:r>
          </a:p>
          <a:p xmlns:a="http://schemas.openxmlformats.org/drawingml/2006/main">
            <a:r>
              <a:t>f(r₂) = 1.28² + 4(0.08)² = 1.664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eᵤ = u−1 and eᵥ = v+2.</a:t>
            </a:r>
          </a:p>
          <a:p xmlns:a="http://schemas.openxmlformats.org/drawingml/2006/main">
            <a:r>
              <a:t>eᵤ,new = (1−2α)eᵤ;  eᵥ,new = (1−8α)eᵥ</a:t>
            </a:r>
          </a:p>
          <a:p xmlns:a="http://schemas.openxmlformats.org/drawingml/2006/main">
            <a:r>
              <a:t>Both shrink for every start when 0 &lt; α &lt; 0.25.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eᵤ multiplier = 0.5; eᵥ multiplier = −1.</a:t>
            </a:r>
          </a:p>
          <a:p xmlns:a="http://schemas.openxmlformats.org/drawingml/2006/main">
            <a:r>
              <a:t>From (3,0), v alternates: 0, −4, 0, −4, …</a:t>
            </a:r>
          </a:p>
          <a:p xmlns:a="http://schemas.openxmlformats.org/drawingml/2006/main">
            <a:r>
              <a:t>f(rₖ) = 4(1/4)ᵏ + 16 → 16, not 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 = −g/H in one dimension.</a:t>
            </a:r>
          </a:p>
          <a:p xmlns:a="http://schemas.openxmlformats.org/drawingml/2006/main">
            <a:r>
              <a:t>At x = 0.2 for q: g = −0.768, H = −3.52.</a:t>
            </a:r>
          </a:p>
          <a:p xmlns:a="http://schemas.openxmlformats.org/drawingml/2006/main">
            <a:r>
              <a:t>p ≈ −0.21818; full step x+p ≈ −0.01818.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q(x)=(x²−1)², classify x=0 and x=±1.</a:t>
            </a:r>
          </a:p>
          <a:p xmlns:a="http://schemas.openxmlformats.org/drawingml/2006/main">
            <a:r>
              <a:t>For the quadratic, explain why α=0.25 can fail if kept fixed.</a:t>
            </a:r>
          </a:p>
          <a:p xmlns:a="http://schemas.openxmlformats.org/drawingml/2006/main">
            <a:r>
              <a:t>Before line search, what sign should gᵀp have?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quadratic and the starting point in your notes.</a:t>
            </a:r>
          </a:p>
          <a:p xmlns:a="http://schemas.openxmlformats.org/drawingml/2006/main">
            <a:r>
              <a:t>f(u,v) = (u−1)² + 4(v+2)²; r₀=(3,0)</a:t>
            </a:r>
          </a:p>
          <a:p xmlns:a="http://schemas.openxmlformats.org/drawingml/2006/main">
            <a:r>
              <a:t>Next: choose a step size automatically.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rₖ₊₁ = rₖ + αₖpₖ, with αₖ &gt; 0</a:t>
            </a:r>
          </a:p>
          <a:p xmlns:a="http://schemas.openxmlformats.org/drawingml/2006/main">
            <a:r>
              <a:t>αₖ is the step size (textbooks: step length); distance moved = αₖ‖pₖ‖.</a:t>
            </a:r>
          </a:p>
          <a:p xmlns:a="http://schemas.openxmlformats.org/drawingml/2006/main">
            <a:r>
              <a:t>For gradient descent, pₖ = −∇f(rₖ).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With g = ∇f(r), require gᵀp &lt; 0 for descent.</a:t>
            </a:r>
          </a:p>
          <a:p xmlns:a="http://schemas.openxmlformats.org/drawingml/2006/main">
            <a:r>
              <a:t>For p=−g and g≠0: gᵀp = −‖g‖² &lt; 0.</a:t>
            </a:r>
          </a:p>
          <a:p xmlns:a="http://schemas.openxmlformats.org/drawingml/2006/main">
            <a:r>
              <a:t>This guarantees decrease for sufficiently small positive α.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r₀=(3,0): g₀=(4,16), p₀=(−4,−16).</a:t>
            </a:r>
          </a:p>
          <a:p xmlns:a="http://schemas.openxmlformats.org/drawingml/2006/main">
            <a:r>
              <a:t>φ(α) = f(3−4α, −16α)</a:t>
            </a:r>
          </a:p>
          <a:p xmlns:a="http://schemas.openxmlformats.org/drawingml/2006/main">
            <a:r>
              <a:t>φ(α) = 20 − 272α + 1040α²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φ′(α) = −272 + 2080α</a:t>
            </a:r>
          </a:p>
          <a:p xmlns:a="http://schemas.openxmlformats.org/drawingml/2006/main">
            <a:r>
              <a:t>α* = 272/2080 = 17/130 ≈ 0.13077</a:t>
            </a:r>
          </a:p>
          <a:p xmlns:a="http://schemas.openxmlformats.org/drawingml/2006/main">
            <a:r>
              <a:t>φ(α*) = 144/65 ≈ 2.21538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α=1: r₁=(−1,−16), f=788.</a:t>
            </a:r>
          </a:p>
          <a:p xmlns:a="http://schemas.openxmlformats.org/drawingml/2006/main">
            <a:r>
              <a:t>At α=0.5: r₁=(1,−8), f=144.</a:t>
            </a:r>
          </a:p>
          <a:p xmlns:a="http://schemas.openxmlformats.org/drawingml/2006/main">
            <a:r>
              <a:t>Both exceed f(r₀)=20, despite g₀ᵀp₀&lt;0.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Accept α if f(r+αp) ≤ f(r) + c₁αgᵀp.</a:t>
            </a:r>
          </a:p>
          <a:p xmlns:a="http://schemas.openxmlformats.org/drawingml/2006/main">
            <a:r>
              <a:t>Choose 0&lt;c₁&lt;1 and require gᵀp&lt;0.</a:t>
            </a:r>
          </a:p>
          <a:p xmlns:a="http://schemas.openxmlformats.org/drawingml/2006/main">
            <a:r>
              <a:t>The accepted value must beat a target below f(r).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Start each search with α₀=1.</a:t>
            </a:r>
          </a:p>
          <a:p xmlns:a="http://schemas.openxmlformats.org/drawingml/2006/main">
            <a:r>
              <a:t>Here: c₁=0.1 and ρ=0.5.</a:t>
            </a:r>
          </a:p>
          <a:p xmlns:a="http://schemas.openxmlformats.org/drawingml/2006/main">
            <a:r>
              <a:t>If Armijo fails, replace α by ρα and test again.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value: φ(1)=788</a:t>
            </a:r>
          </a:p>
          <a:p xmlns:a="http://schemas.openxmlformats.org/drawingml/2006/main">
            <a:r>
              <a:t>Armijo target: 20 + 0.1(1)(−272) = −7.2</a:t>
            </a:r>
          </a:p>
          <a:p xmlns:a="http://schemas.openxmlformats.org/drawingml/2006/main">
            <a:r>
              <a:t>788 &gt; −7.2: reject and halve α.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value: φ(0.5)=144</a:t>
            </a:r>
          </a:p>
          <a:p xmlns:a="http://schemas.openxmlformats.org/drawingml/2006/main">
            <a:r>
              <a:t>Armijo target: 20 − 27.2(0.5) = 6.4</a:t>
            </a:r>
          </a:p>
          <a:p xmlns:a="http://schemas.openxmlformats.org/drawingml/2006/main">
            <a:r>
              <a:t>144 &gt; 6.4: reject and halve α.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value: φ(0.25)=17</a:t>
            </a:r>
          </a:p>
          <a:p xmlns:a="http://schemas.openxmlformats.org/drawingml/2006/main">
            <a:r>
              <a:t>Armijo target: 20 − 27.2(0.25) = 13.2</a:t>
            </a:r>
          </a:p>
          <a:p xmlns:a="http://schemas.openxmlformats.org/drawingml/2006/main">
            <a:r>
              <a:t>17 &gt; 13.2: reject, even though 17 &lt; 20.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value: φ(0.125)=2.25</a:t>
            </a:r>
          </a:p>
          <a:p xmlns:a="http://schemas.openxmlformats.org/drawingml/2006/main">
            <a:r>
              <a:t>Armijo target: 20 − 27.2(0.125) = 16.6</a:t>
            </a:r>
          </a:p>
          <a:p xmlns:a="http://schemas.openxmlformats.org/drawingml/2006/main">
            <a:r>
              <a:t>2.25 ≤ 16.6: accept r₁=(2.5,−2).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With c₁=0.0001, α=0.25 passes the first search.</a:t>
            </a:r>
          </a:p>
          <a:p xmlns:a="http://schemas.openxmlformats.org/drawingml/2006/main">
            <a:r>
              <a:t>Its target is 19.9932, and the actual value is 17.</a:t>
            </a:r>
          </a:p>
          <a:p xmlns:a="http://schemas.openxmlformats.org/drawingml/2006/main">
            <a:r>
              <a:t>One accepted step does not justify keeping that α forever.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Outer loop: compute g and choose a descent direction p.</a:t>
            </a:r>
          </a:p>
          <a:p xmlns:a="http://schemas.openxmlformats.org/drawingml/2006/main">
            <a:r>
              <a:t>Inner loop: keep r,p fixed; test α, ρα, ρ²α, …</a:t>
            </a:r>
          </a:p>
          <a:p xmlns:a="http://schemas.openxmlformats.org/drawingml/2006/main">
            <a:r>
              <a:t>After acceptance: update r, then recompute g.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Reset to (3,0), c₁=0.1, ρ=0.5.</a:t>
            </a:r>
          </a:p>
          <a:p xmlns:a="http://schemas.openxmlformats.org/drawingml/2006/main">
            <a:r>
              <a:t>Test 1 → 0.5 → 0.25 → 0.125; explain every decision.</a:t>
            </a:r>
          </a:p>
          <a:p xmlns:a="http://schemas.openxmlformats.org/drawingml/2006/main">
            <a:r>
              <a:t>Accept the step, then inspect the NEW gradient.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Minimize f(x)=x². Start at x=2, so p=−4.</a:t>
            </a:r>
          </a:p>
          <a:p xmlns:a="http://schemas.openxmlformats.org/drawingml/2006/main">
            <a:r>
              <a:t>Use α₀=1, c₁=0.1 and ρ=0.5.</a:t>
            </a:r>
          </a:p>
          <a:p xmlns:a="http://schemas.openxmlformats.org/drawingml/2006/main">
            <a:r>
              <a:t>Find the first accepted α and the new point.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α=1: 75 &gt; −0.6 and α=0.5: 12 &gt; 1.2 → reject both.</a:t>
            </a:r>
          </a:p>
          <a:p xmlns:a="http://schemas.openxmlformats.org/drawingml/2006/main">
            <a:r>
              <a:t>α=0.25: actual 0.75 ≤ target 2.1 → accept.</a:t>
            </a:r>
          </a:p>
          <a:p xmlns:a="http://schemas.openxmlformats.org/drawingml/2006/main">
            <a:r>
              <a:t>New point x=−0.5: f drops from 3 to 0.75, but x* = 0.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same start (3,0) for every method.</a:t>
            </a:r>
          </a:p>
          <a:p xmlns:a="http://schemas.openxmlformats.org/drawingml/2006/main">
            <a:r>
              <a:t>Fixed α=0.1 converges; fixed α=0.25 stalls above 0.</a:t>
            </a:r>
          </a:p>
          <a:p xmlns:a="http://schemas.openxmlformats.org/drawingml/2006/main">
            <a:r>
              <a:t>Backtracking (c₁=0.1) reaches (1,−2) in two steps; exact arrival is special to this example.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line_search_lab.py or open the notebook.</a:t>
            </a:r>
          </a:p>
          <a:p xmlns:a="http://schemas.openxmlformats.org/drawingml/2006/main">
            <a:r>
              <a:t>Print α, actual value, target and accept/reject.</a:t>
            </a:r>
          </a:p>
          <a:p xmlns:a="http://schemas.openxmlformats.org/drawingml/2006/main">
            <a:r>
              <a:t>Change the start or c₁, then explain the new trace.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Check ‖g‖, objective, iteration count and finite values.</a:t>
            </a:r>
          </a:p>
          <a:p xmlns:a="http://schemas.openxmlformats.org/drawingml/2006/main">
            <a:r>
              <a:t>A tiny step or small change can mean stagnation.</a:t>
            </a:r>
          </a:p>
          <a:p xmlns:a="http://schemas.openxmlformats.org/drawingml/2006/main">
            <a:r>
              <a:t>For nonconvex problems, also inspect curvature and multiple starts.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q at x=0.2: Newton gives p≈−0.21818 and gp&gt;0.</a:t>
            </a:r>
          </a:p>
          <a:p xmlns:a="http://schemas.openxmlformats.org/drawingml/2006/main">
            <a:r>
              <a:t>Small positive steps in this direction increase q.</a:t>
            </a:r>
          </a:p>
          <a:p xmlns:a="http://schemas.openxmlformats.org/drawingml/2006/main">
            <a:r>
              <a:t>Replace the direction, for example with p=−g, before descent search.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Gradient descent uses p=−g.</a:t>
            </a:r>
          </a:p>
          <a:p xmlns:a="http://schemas.openxmlformats.org/drawingml/2006/main">
            <a:r>
              <a:t>Newton solves Hp=−g using the Hessian.</a:t>
            </a:r>
          </a:p>
          <a:p xmlns:a="http://schemas.openxmlformats.org/drawingml/2006/main">
            <a:r>
              <a:t>BFGS updates a curvature approximation using changes in r and g.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Why was α=0.25 rejected when c₁=0.1?</a:t>
            </a:r>
          </a:p>
          <a:p xmlns:a="http://schemas.openxmlformats.org/drawingml/2006/main">
            <a:r>
              <a:t>What stays fixed during the inner backtracking loop?</a:t>
            </a:r>
          </a:p>
          <a:p xmlns:a="http://schemas.openxmlformats.org/drawingml/2006/main">
            <a:r>
              <a:t>What must be checked before a descent line search?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17 &gt; 13.2: the decrease is insufficient for this target.</a:t>
            </a:r>
          </a:p>
          <a:p xmlns:a="http://schemas.openxmlformats.org/drawingml/2006/main">
            <a:r>
              <a:t>Keep the current point r and direction p fixed.</a:t>
            </a:r>
          </a:p>
          <a:p xmlns:a="http://schemas.openxmlformats.org/drawingml/2006/main">
            <a:r>
              <a:t>Check gᵀp &lt; 0. If g = 0, stop and classify the point.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Feasible directions and active constraints</a:t>
            </a:r>
          </a:p>
          <a:p xmlns:a="http://schemas.openxmlformats.org/drawingml/2006/main">
            <a:r>
              <a:t>Lagrange multipliers and KKT as optimality conditions</a:t>
            </a:r>
          </a:p>
          <a:p xmlns:a="http://schemas.openxmlformats.org/drawingml/2006/main">
            <a:r>
              <a:t>How practical constrained solvers use local models</a:t>
            </a:r>
          </a:p>
          <a:p xmlns:a="http://schemas.openxmlformats.org/drawingml/2006/main"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LP: dual-feasible prices with w = z certify the optimum.</a:t>
            </a:r>
          </a:p>
          <a:p>
            <a:r>
              <a:t>NLP: ∇f = 0 finds candidates; curvature and convexity classify them.</a:t>
            </a:r>
          </a:p>
          <a:p>
            <a:r>
              <a:t>Line search: the Armijo test checks each trial step before we accept it.</a:t>
            </a:r>
          </a:p>
          <a:p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Prices bound profit only if dual feasible: (1,0) gives w = 4 &lt; 9.</a:t>
            </a:r>
          </a:p>
          <a:p>
            <a:r>
              <a:t>∇f = 0 is not enough: x = 0 is a local maximum of q.</a:t>
            </a:r>
          </a:p>
          <a:p>
            <a:r>
              <a:t>A descent direction can still fail: α = 1 and 0.5 increase f.</a:t>
            </a:r>
          </a:p>
          <a:p>
            <a:r>
              <a:t>Reference for line search: Boyd and Vandenberghe, Convex Optimization, Chapter 9. https://web.stanford.edu/~boyd/cvxbook/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d83853442e0a4fb9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c34e2c83b1e140a0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05c3645d99bd4ce0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ab74bcb711ea4dd9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ecfc21a9c76342d0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47e725b5238f492c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5ABA8F6-AB67-4DA1-A445-7C34F3CFBE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4E5E213-DA27-4D8D-B94E-EF3D614BB01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6110708-DD40-4048-9652-D51889E65D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D743BF-A761-4AB0-9EEC-2C151626E5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552B471-CE48-4795-8A3C-5F409956A7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0A67A38-C6BA-4700-84AC-622D40860F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FE48361-59F1-496D-A2CA-5C331BB6CF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40A7F73-99E6-4043-987C-E8AA49D74C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F3ED810-A687-4C7F-A092-7D35F0541B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BE6DDC-D62B-40FE-A5A9-44A45DCDD9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0db6423d2bc44a76" Type="http://schemas.openxmlformats.org/officeDocument/2006/relationships/slideLayout" Target="../slideLayouts/slideLayout5.xml"/><Relationship Id="R14fbec12a4ae4b5a" Type="http://schemas.openxmlformats.org/officeDocument/2006/relationships/slideLayout" Target="../slideLayouts/slideLayout4.xml"/><Relationship Id="R25d296dd78b247cf" Type="http://schemas.openxmlformats.org/officeDocument/2006/relationships/slideLayout" Target="../slideLayouts/slideLayout6.xml"/><Relationship Id="R27fc416128304be7" Type="http://schemas.openxmlformats.org/officeDocument/2006/relationships/slideLayout" Target="../slideLayouts/slideLayout3.xml"/><Relationship Id="R655900c17baf4dfd" Type="http://schemas.openxmlformats.org/officeDocument/2006/relationships/theme" Target="theme/theme2.xml"/><Relationship Id="R68acf35090c64164" Type="http://schemas.openxmlformats.org/officeDocument/2006/relationships/slideLayout" Target="../slideLayouts/slideLayout1.xml"/><Relationship Id="R92686fe961b14c4c" Type="http://schemas.openxmlformats.org/officeDocument/2006/relationships/slideLayout" Target="../slideLayouts/slideLayout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8acf35090c64164"/>
    <p:sldLayoutId xmlns:r="http://schemas.openxmlformats.org/officeDocument/2006/relationships" id="2147483650" r:id="R92686fe961b14c4c"/>
    <p:sldLayoutId xmlns:r="http://schemas.openxmlformats.org/officeDocument/2006/relationships" id="2147483651" r:id="R27fc416128304be7"/>
    <p:sldLayoutId xmlns:r="http://schemas.openxmlformats.org/officeDocument/2006/relationships" id="2147483652" r:id="R14fbec12a4ae4b5a"/>
    <p:sldLayoutId xmlns:r="http://schemas.openxmlformats.org/officeDocument/2006/relationships" id="2147483653" r:id="R0db6423d2bc44a76"/>
    <p:sldLayoutId xmlns:r="http://schemas.openxmlformats.org/officeDocument/2006/relationships" id="2147483654" r:id="R25d296dd78b247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2bd4e3c261aa4f41" Type="http://schemas.openxmlformats.org/officeDocument/2006/relationships/slideLayout" Target="../slideLayouts/slideLayout6.xml"/><Relationship Id="Redde62bbb23144f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0aad7b72cf63458d" Type="http://schemas.openxmlformats.org/officeDocument/2006/relationships/notesSlide" Target="../notesSlides/notesSlide2.xml"/><Relationship Id="R5a92ff1fcf614e75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12b9a3ee448d406e" Type="http://schemas.openxmlformats.org/officeDocument/2006/relationships/slideLayout" Target="../slideLayouts/slideLayout6.xml"/><Relationship Id="R408c5b6953fe48b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039a054230964698" Type="http://schemas.openxmlformats.org/officeDocument/2006/relationships/slideLayout" Target="../slideLayouts/slideLayout6.xml"/><Relationship Id="Ra18d5769b8d84892" Type="http://schemas.openxmlformats.org/officeDocument/2006/relationships/notesSlide" Target="../notesSlides/notesSlide4.xml"/><Relationship Id="Rb84251bf23d9424d" Type="http://schemas.openxmlformats.org/officeDocument/2006/relationships/image" Target="../media/image.svg"/><Relationship Id="Rd22351d09aa44444" Type="http://schemas.openxmlformats.org/officeDocument/2006/relationships/image" Target="../media/image.png"/></Relationships>
</file>

<file path=ppt/slides/_rels/slide5.xml.rels><?xml version='1.0' encoding='UTF-8' standalone='yes'?>
<Relationships xmlns="http://schemas.openxmlformats.org/package/2006/relationships"><Relationship Id="R173fb0ac22c443ac" Type="http://schemas.openxmlformats.org/officeDocument/2006/relationships/image" Target="../media/image2.png"/><Relationship Id="R4c729d83b61441c2" Type="http://schemas.openxmlformats.org/officeDocument/2006/relationships/notesSlide" Target="../notesSlides/notesSlide5.xml"/><Relationship Id="R548520b579dc4bf1" Type="http://schemas.openxmlformats.org/officeDocument/2006/relationships/image" Target="../media/image2.svg"/><Relationship Id="Rdcfa3713c756440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1c6c723dbbc140c7" Type="http://schemas.openxmlformats.org/officeDocument/2006/relationships/image" Target="../media/image3.png"/><Relationship Id="R3ec0ff773d514a67" Type="http://schemas.openxmlformats.org/officeDocument/2006/relationships/slideLayout" Target="../slideLayouts/slideLayout6.xml"/><Relationship Id="R6573de14199a4806" Type="http://schemas.openxmlformats.org/officeDocument/2006/relationships/image" Target="../media/image3.svg"/><Relationship Id="Rd56e95f787894fd9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0cc843d402df4da0" Type="http://schemas.openxmlformats.org/officeDocument/2006/relationships/notesSlide" Target="../notesSlides/notesSlide7.xml"/><Relationship Id="R1b72803723e646a2" Type="http://schemas.openxmlformats.org/officeDocument/2006/relationships/image" Target="../media/image4.png"/><Relationship Id="R7d5a0eba81574ece" Type="http://schemas.openxmlformats.org/officeDocument/2006/relationships/image" Target="../media/image4.svg"/><Relationship Id="Rf69268329a1d48ae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227d339948d24019" Type="http://schemas.openxmlformats.org/officeDocument/2006/relationships/notesSlide" Target="../notesSlides/notesSlide8.xml"/><Relationship Id="R2d4ec597ff2341c2" Type="http://schemas.openxmlformats.org/officeDocument/2006/relationships/image" Target="../media/image5.png"/><Relationship Id="Rae7b33ef38ba4ccf" Type="http://schemas.openxmlformats.org/officeDocument/2006/relationships/image" Target="../media/image5.svg"/><Relationship Id="Rc1f3bd1f029441f8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1277b42640754f9f" Type="http://schemas.openxmlformats.org/officeDocument/2006/relationships/slideLayout" Target="../slideLayouts/slideLayout6.xml"/><Relationship Id="Rd220fdffb6824f7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b86cfb130dfc45d3" Type="http://schemas.openxmlformats.org/officeDocument/2006/relationships/slideLayout" Target="../slideLayouts/slideLayout6.xml"/><Relationship Id="Rccab28de3e91407d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467b37c4d98044e0" Type="http://schemas.openxmlformats.org/officeDocument/2006/relationships/image" Target="../media/image6.svg"/><Relationship Id="R7326a57b889c41b0" Type="http://schemas.openxmlformats.org/officeDocument/2006/relationships/image" Target="../media/image6.png"/><Relationship Id="R85675e83e7cf465c" Type="http://schemas.openxmlformats.org/officeDocument/2006/relationships/notesSlide" Target="../notesSlides/notesSlide11.xml"/><Relationship Id="Ra00c76dce93c4e13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670459ca086f4794" Type="http://schemas.openxmlformats.org/officeDocument/2006/relationships/image" Target="../media/image7.png"/><Relationship Id="R79289013e454487d" Type="http://schemas.openxmlformats.org/officeDocument/2006/relationships/slideLayout" Target="../slideLayouts/slideLayout6.xml"/><Relationship Id="R795e7e4074e74ebe" Type="http://schemas.openxmlformats.org/officeDocument/2006/relationships/notesSlide" Target="../notesSlides/notesSlide12.xml"/><Relationship Id="Re0a8714d2d3c4e3b" Type="http://schemas.openxmlformats.org/officeDocument/2006/relationships/image" Target="../media/image7.svg"/></Relationships>
</file>

<file path=ppt/slides/_rels/slide13.xml.rels><?xml version='1.0' encoding='UTF-8' standalone='yes'?>
<Relationships xmlns="http://schemas.openxmlformats.org/package/2006/relationships"><Relationship Id="R86409d9553c8436e" Type="http://schemas.openxmlformats.org/officeDocument/2006/relationships/image" Target="../media/image8.svg"/><Relationship Id="R94b763bf63034178" Type="http://schemas.openxmlformats.org/officeDocument/2006/relationships/notesSlide" Target="../notesSlides/notesSlide13.xml"/><Relationship Id="Rdc43e73500b54f87" Type="http://schemas.openxmlformats.org/officeDocument/2006/relationships/image" Target="../media/image8.png"/><Relationship Id="Rde4c36ba4b4b41e8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00ae354a18744333" Type="http://schemas.openxmlformats.org/officeDocument/2006/relationships/image" Target="../media/image9.png"/><Relationship Id="R5353dfbdd3894471" Type="http://schemas.openxmlformats.org/officeDocument/2006/relationships/slideLayout" Target="../slideLayouts/slideLayout6.xml"/><Relationship Id="Rcfbe2522554d48bc" Type="http://schemas.openxmlformats.org/officeDocument/2006/relationships/image" Target="../media/image9.svg"/><Relationship Id="Rfb54e243eb544d5a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047f2a5c720c45dd" Type="http://schemas.openxmlformats.org/officeDocument/2006/relationships/image" Target="../media/image10.png"/><Relationship Id="R0e6f7c7a1b0e415b" Type="http://schemas.openxmlformats.org/officeDocument/2006/relationships/notesSlide" Target="../notesSlides/notesSlide15.xml"/><Relationship Id="Ra8fa4be8c67c4046" Type="http://schemas.openxmlformats.org/officeDocument/2006/relationships/image" Target="../media/image10.svg"/><Relationship Id="Rb79ed99372b84489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41d4dd3fa3cd483b" Type="http://schemas.openxmlformats.org/officeDocument/2006/relationships/image" Target="../media/image11.svg"/><Relationship Id="R4c42fae3514d4c43" Type="http://schemas.openxmlformats.org/officeDocument/2006/relationships/slideLayout" Target="../slideLayouts/slideLayout6.xml"/><Relationship Id="R5c0ce8d6c3d24d8f" Type="http://schemas.openxmlformats.org/officeDocument/2006/relationships/image" Target="../media/image11.png"/><Relationship Id="Rce802c02fe44433e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097abb8dc6f84ade" Type="http://schemas.openxmlformats.org/officeDocument/2006/relationships/slideLayout" Target="../slideLayouts/slideLayout6.xml"/><Relationship Id="R526b995775c34f7d" Type="http://schemas.openxmlformats.org/officeDocument/2006/relationships/notesSlide" Target="../notesSlides/notesSlide17.xml"/><Relationship Id="Rb88ce902508f4b1d" Type="http://schemas.openxmlformats.org/officeDocument/2006/relationships/image" Target="../media/image12.svg"/><Relationship Id="Re2cdcd0c18904f62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070674d72b9d4c46" Type="http://schemas.openxmlformats.org/officeDocument/2006/relationships/image" Target="../media/image13.svg"/><Relationship Id="R41a4e4f7a97b4e20" Type="http://schemas.openxmlformats.org/officeDocument/2006/relationships/notesSlide" Target="../notesSlides/notesSlide18.xml"/><Relationship Id="R74165f45ce114bfd" Type="http://schemas.openxmlformats.org/officeDocument/2006/relationships/slideLayout" Target="../slideLayouts/slideLayout6.xml"/><Relationship Id="R81a1dff2296b41ea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5066175cf4e14aef" Type="http://schemas.openxmlformats.org/officeDocument/2006/relationships/image" Target="../media/image14.png"/><Relationship Id="R85e6c056afe44868" Type="http://schemas.openxmlformats.org/officeDocument/2006/relationships/image" Target="../media/image14.svg"/><Relationship Id="Raa0efd3634404672" Type="http://schemas.openxmlformats.org/officeDocument/2006/relationships/slideLayout" Target="../slideLayouts/slideLayout6.xml"/><Relationship Id="Rc59e4f404dbd4093" Type="http://schemas.openxmlformats.org/officeDocument/2006/relationships/notesSlide" Target="../notesSlides/notesSlide19.xml"/><Relationship Id="rIdDemoLink" Type="http://schemas.openxmlformats.org/officeDocument/2006/relationships/hyperlink" Target="demo.html#lp" TargetMode="External"/></Relationships>
</file>

<file path=ppt/slides/_rels/slide20.xml.rels><?xml version='1.0' encoding='UTF-8' standalone='yes'?>
<Relationships xmlns="http://schemas.openxmlformats.org/package/2006/relationships"><Relationship Id="R506c4be379534837" Type="http://schemas.openxmlformats.org/officeDocument/2006/relationships/slideLayout" Target="../slideLayouts/slideLayout6.xml"/><Relationship Id="Raa2c0a30642b4a26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5eb310755b29449c" Type="http://schemas.openxmlformats.org/officeDocument/2006/relationships/image" Target="../media/image15.png"/><Relationship Id="Rdff0a84323594b10" Type="http://schemas.openxmlformats.org/officeDocument/2006/relationships/notesSlide" Target="../notesSlides/notesSlide21.xml"/><Relationship Id="Rebbd3ee5678f4871" Type="http://schemas.openxmlformats.org/officeDocument/2006/relationships/slideLayout" Target="../slideLayouts/slideLayout6.xml"/><Relationship Id="Reeb1a6bbc68d4b07" Type="http://schemas.openxmlformats.org/officeDocument/2006/relationships/image" Target="../media/image15.svg"/></Relationships>
</file>

<file path=ppt/slides/_rels/slide22.xml.rels><?xml version='1.0' encoding='UTF-8' standalone='yes'?>
<Relationships xmlns="http://schemas.openxmlformats.org/package/2006/relationships"><Relationship Id="R531b8ab918b3459e" Type="http://schemas.openxmlformats.org/officeDocument/2006/relationships/image" Target="../media/image16.png"/><Relationship Id="R803fc4d194084d9d" Type="http://schemas.openxmlformats.org/officeDocument/2006/relationships/slideLayout" Target="../slideLayouts/slideLayout6.xml"/><Relationship Id="Ra13756f301474641" Type="http://schemas.openxmlformats.org/officeDocument/2006/relationships/image" Target="../media/image16.svg"/><Relationship Id="Rab2c297bf1544f86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0e472fb3bd0e48fc" Type="http://schemas.openxmlformats.org/officeDocument/2006/relationships/image" Target="../media/image17.svg"/><Relationship Id="R39e9deb7811f4281" Type="http://schemas.openxmlformats.org/officeDocument/2006/relationships/notesSlide" Target="../notesSlides/notesSlide23.xml"/><Relationship Id="R7f39c9d336e54fab" Type="http://schemas.openxmlformats.org/officeDocument/2006/relationships/image" Target="../media/image17.png"/><Relationship Id="R93c186e41fee456a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061765daa3e544cc" Type="http://schemas.openxmlformats.org/officeDocument/2006/relationships/slideLayout" Target="../slideLayouts/slideLayout6.xml"/><Relationship Id="R4dd05bcb13f042e4" Type="http://schemas.openxmlformats.org/officeDocument/2006/relationships/notesSlide" Target="../notesSlides/notesSlide24.xml"/><Relationship Id="R5e12ef7a0c1a4b9f" Type="http://schemas.openxmlformats.org/officeDocument/2006/relationships/image" Target="../media/image18.svg"/><Relationship Id="R93a7acbfd1044864" Type="http://schemas.openxmlformats.org/officeDocument/2006/relationships/image" Target="../media/image18.png"/></Relationships>
</file>

<file path=ppt/slides/_rels/slide25.xml.rels><?xml version='1.0' encoding='UTF-8' standalone='yes'?>
<Relationships xmlns="http://schemas.openxmlformats.org/package/2006/relationships"><Relationship Id="R534157d7cd7a4186" Type="http://schemas.openxmlformats.org/officeDocument/2006/relationships/notesSlide" Target="../notesSlides/notesSlide25.xml"/><Relationship Id="Rba56de61ba5d4ef6" Type="http://schemas.openxmlformats.org/officeDocument/2006/relationships/slideLayout" Target="../slideLayouts/slideLayout6.xml"/><Relationship Id="Rbfb93b125bec406c" Type="http://schemas.openxmlformats.org/officeDocument/2006/relationships/image" Target="../media/image19.svg"/><Relationship Id="Rda1fa5ef88c948f0" Type="http://schemas.openxmlformats.org/officeDocument/2006/relationships/image" Target="../media/image19.png"/></Relationships>
</file>

<file path=ppt/slides/_rels/slide26.xml.rels><?xml version='1.0' encoding='UTF-8' standalone='yes'?>
<Relationships xmlns="http://schemas.openxmlformats.org/package/2006/relationships"><Relationship Id="R08a3c8fcaedc44e7" Type="http://schemas.openxmlformats.org/officeDocument/2006/relationships/slideLayout" Target="../slideLayouts/slideLayout6.xml"/><Relationship Id="R4314c17371334282" Type="http://schemas.openxmlformats.org/officeDocument/2006/relationships/notesSlide" Target="../notesSlides/notesSlide26.xml"/><Relationship Id="R56f8addffac545b7" Type="http://schemas.openxmlformats.org/officeDocument/2006/relationships/image" Target="../media/image20.png"/><Relationship Id="R57b4dcec6b2f438f" Type="http://schemas.openxmlformats.org/officeDocument/2006/relationships/image" Target="../media/image20.svg"/></Relationships>
</file>

<file path=ppt/slides/_rels/slide27.xml.rels><?xml version='1.0' encoding='UTF-8' standalone='yes'?>
<Relationships xmlns="http://schemas.openxmlformats.org/package/2006/relationships"><Relationship Id="R18d93266eb664f16" Type="http://schemas.openxmlformats.org/officeDocument/2006/relationships/image" Target="../media/image21.svg"/><Relationship Id="Ra35c6fdacc054078" Type="http://schemas.openxmlformats.org/officeDocument/2006/relationships/notesSlide" Target="../notesSlides/notesSlide27.xml"/><Relationship Id="Rb565179927704361" Type="http://schemas.openxmlformats.org/officeDocument/2006/relationships/slideLayout" Target="../slideLayouts/slideLayout6.xml"/><Relationship Id="Rec4b6c3a7038410c" Type="http://schemas.openxmlformats.org/officeDocument/2006/relationships/image" Target="../media/image21.png"/></Relationships>
</file>

<file path=ppt/slides/_rels/slide28.xml.rels><?xml version='1.0' encoding='UTF-8' standalone='yes'?>
<Relationships xmlns="http://schemas.openxmlformats.org/package/2006/relationships"><Relationship Id="R63bc2737f52d467a" Type="http://schemas.openxmlformats.org/officeDocument/2006/relationships/notesSlide" Target="../notesSlides/notesSlide28.xml"/><Relationship Id="Rb2c9588858904acd" Type="http://schemas.openxmlformats.org/officeDocument/2006/relationships/image" Target="../media/image22.png"/><Relationship Id="Rcdafce21eddf4594" Type="http://schemas.openxmlformats.org/officeDocument/2006/relationships/image" Target="../media/image22.svg"/><Relationship Id="Rf8e309105b974110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1a6449662cbd4dc3" Type="http://schemas.openxmlformats.org/officeDocument/2006/relationships/slideLayout" Target="../slideLayouts/slideLayout6.xml"/><Relationship Id="R6788597baff54473" Type="http://schemas.openxmlformats.org/officeDocument/2006/relationships/image" Target="../media/image23.svg"/><Relationship Id="R7b33c3736ce340b2" Type="http://schemas.openxmlformats.org/officeDocument/2006/relationships/image" Target="../media/image23.png"/><Relationship Id="Raac58eb00cb945c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310371d89b1c477a" Type="http://schemas.openxmlformats.org/officeDocument/2006/relationships/slideLayout" Target="../slideLayouts/slideLayout6.xml"/><Relationship Id="R96772b8164ac4db5" Type="http://schemas.openxmlformats.org/officeDocument/2006/relationships/notesSlide" Target="../notesSlides/notesSlide30.xml"/><Relationship Id="Rf4068f4d8fd14dcc" Type="http://schemas.openxmlformats.org/officeDocument/2006/relationships/image" Target="../media/image24.png"/><Relationship Id="Rf4f284bc975b47c1" Type="http://schemas.openxmlformats.org/officeDocument/2006/relationships/image" Target="../media/image24.svg"/></Relationships>
</file>

<file path=ppt/slides/_rels/slide31.xml.rels><?xml version='1.0' encoding='UTF-8' standalone='yes'?>
<Relationships xmlns="http://schemas.openxmlformats.org/package/2006/relationships"><Relationship Id="R985210c5bd3f4988" Type="http://schemas.openxmlformats.org/officeDocument/2006/relationships/slideLayout" Target="../slideLayouts/slideLayout6.xml"/><Relationship Id="Rfe627739bc0e4291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46f25902d65f4e38" Type="http://schemas.openxmlformats.org/officeDocument/2006/relationships/notesSlide" Target="../notesSlides/notesSlide32.xml"/><Relationship Id="R554c21794cf64e2d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317cf1af6eb24b29" Type="http://schemas.openxmlformats.org/officeDocument/2006/relationships/image" Target="../media/image26.svg"/><Relationship Id="R37743589fad449de" Type="http://schemas.openxmlformats.org/officeDocument/2006/relationships/image" Target="../media/image26.png"/><Relationship Id="R4fda3e692cc94d8f" Type="http://schemas.openxmlformats.org/officeDocument/2006/relationships/notesSlide" Target="../notesSlides/notesSlide33.xml"/><Relationship Id="R57857ae402204c5d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1f12187b12f84c2f" Type="http://schemas.openxmlformats.org/officeDocument/2006/relationships/notesSlide" Target="../notesSlides/notesSlide34.xml"/><Relationship Id="R7f96215f4dc74537" Type="http://schemas.openxmlformats.org/officeDocument/2006/relationships/image" Target="../media/image27.svg"/><Relationship Id="R9437243556f04346" Type="http://schemas.openxmlformats.org/officeDocument/2006/relationships/image" Target="../media/image27.png"/><Relationship Id="Rde9b1c19f2924677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5a26be33e0984507" Type="http://schemas.openxmlformats.org/officeDocument/2006/relationships/image" Target="../media/image28.svg"/><Relationship Id="R62aac8ade9d240d8" Type="http://schemas.openxmlformats.org/officeDocument/2006/relationships/image" Target="../media/image28.png"/><Relationship Id="R896d8938c4834f0a" Type="http://schemas.openxmlformats.org/officeDocument/2006/relationships/notesSlide" Target="../notesSlides/notesSlide35.xml"/><Relationship Id="R8cd40386c75a4ff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3b8eee6957a548d5" Type="http://schemas.openxmlformats.org/officeDocument/2006/relationships/notesSlide" Target="../notesSlides/notesSlide36.xml"/><Relationship Id="R8549aba1205e484b" Type="http://schemas.openxmlformats.org/officeDocument/2006/relationships/image" Target="../media/image29.svg"/><Relationship Id="Rcaebf49b4aa4446d" Type="http://schemas.openxmlformats.org/officeDocument/2006/relationships/image" Target="../media/image29.png"/><Relationship Id="Rf7857c8bfe8e42fa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13fafada761e4fbb" Type="http://schemas.openxmlformats.org/officeDocument/2006/relationships/slideLayout" Target="../slideLayouts/slideLayout6.xml"/><Relationship Id="R658544ca9a974a0e" Type="http://schemas.openxmlformats.org/officeDocument/2006/relationships/image" Target="../media/image30.svg"/><Relationship Id="R6bea472f124a42f6" Type="http://schemas.openxmlformats.org/officeDocument/2006/relationships/notesSlide" Target="../notesSlides/notesSlide37.xml"/><Relationship Id="R8ba2922722034f9c" Type="http://schemas.openxmlformats.org/officeDocument/2006/relationships/image" Target="../media/image30.png"/></Relationships>
</file>

<file path=ppt/slides/_rels/slide38.xml.rels><?xml version='1.0' encoding='UTF-8' standalone='yes'?>
<Relationships xmlns="http://schemas.openxmlformats.org/package/2006/relationships"><Relationship Id="R304ad05a230d451f" Type="http://schemas.openxmlformats.org/officeDocument/2006/relationships/notesSlide" Target="../notesSlides/notesSlide38.xml"/><Relationship Id="R440fc17326554dff" Type="http://schemas.openxmlformats.org/officeDocument/2006/relationships/slideLayout" Target="../slideLayouts/slideLayout6.xml"/><Relationship Id="R8b4e9f8886a34332" Type="http://schemas.openxmlformats.org/officeDocument/2006/relationships/image" Target="../media/image31.png"/><Relationship Id="Rff6b0e8f354a4b46" Type="http://schemas.openxmlformats.org/officeDocument/2006/relationships/image" Target="../media/image31.svg"/></Relationships>
</file>

<file path=ppt/slides/_rels/slide39.xml.rels><?xml version='1.0' encoding='UTF-8' standalone='yes'?>
<Relationships xmlns="http://schemas.openxmlformats.org/package/2006/relationships"><Relationship Id="R0d331b324aa146c7" Type="http://schemas.openxmlformats.org/officeDocument/2006/relationships/image" Target="../media/image32.png"/><Relationship Id="Rab6308e346414b2b" Type="http://schemas.openxmlformats.org/officeDocument/2006/relationships/slideLayout" Target="../slideLayouts/slideLayout6.xml"/><Relationship Id="Rdbff563ce1d54390" Type="http://schemas.openxmlformats.org/officeDocument/2006/relationships/notesSlide" Target="../notesSlides/notesSlide39.xml"/><Relationship Id="Rf70b67da2d5641d0" Type="http://schemas.openxmlformats.org/officeDocument/2006/relationships/image" Target="../media/image32.svg"/></Relationships>
</file>

<file path=ppt/slides/_rels/slide40.xml.rels><?xml version='1.0' encoding='UTF-8' standalone='yes'?>
<Relationships xmlns="http://schemas.openxmlformats.org/package/2006/relationships"><Relationship Id="R32a4e977f31448f4" Type="http://schemas.openxmlformats.org/officeDocument/2006/relationships/image" Target="../media/image33.svg"/><Relationship Id="R4dc837bb084b4067" Type="http://schemas.openxmlformats.org/officeDocument/2006/relationships/image" Target="../media/image33.png"/><Relationship Id="R854e16147a7947c3" Type="http://schemas.openxmlformats.org/officeDocument/2006/relationships/slideLayout" Target="../slideLayouts/slideLayout6.xml"/><Relationship Id="R98335d03c19944a7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0cf7ac8a9c854117" Type="http://schemas.openxmlformats.org/officeDocument/2006/relationships/notesSlide" Target="../notesSlides/notesSlide41.xml"/><Relationship Id="R3c3a5645056f4763" Type="http://schemas.openxmlformats.org/officeDocument/2006/relationships/image" Target="../media/image34.png"/><Relationship Id="R5e88ffb96c834f30" Type="http://schemas.openxmlformats.org/officeDocument/2006/relationships/image" Target="../media/image34.svg"/><Relationship Id="Rfdeec33ecacf444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06407942086e4259" Type="http://schemas.openxmlformats.org/officeDocument/2006/relationships/image" Target="../media/image35.png"/><Relationship Id="R71f3c03ac6c34bfd" Type="http://schemas.openxmlformats.org/officeDocument/2006/relationships/image" Target="../media/image35.svg"/><Relationship Id="R8c9cedc6022d451b" Type="http://schemas.openxmlformats.org/officeDocument/2006/relationships/notesSlide" Target="../notesSlides/notesSlide42.xml"/><Relationship Id="Rad7a3546e26b429b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28e926ec87a24c7e" Type="http://schemas.openxmlformats.org/officeDocument/2006/relationships/image" Target="../media/image36.png"/><Relationship Id="R373cb5f150894826" Type="http://schemas.openxmlformats.org/officeDocument/2006/relationships/image" Target="../media/image36.svg"/><Relationship Id="Rd527880ae2a6465f" Type="http://schemas.openxmlformats.org/officeDocument/2006/relationships/notesSlide" Target="../notesSlides/notesSlide43.xml"/><Relationship Id="Rd9df4a5fdb5e4d4e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3abafc818a084bfc" Type="http://schemas.openxmlformats.org/officeDocument/2006/relationships/slideLayout" Target="../slideLayouts/slideLayout6.xml"/><Relationship Id="R9d3eaba1179f4f0c" Type="http://schemas.openxmlformats.org/officeDocument/2006/relationships/notesSlide" Target="../notesSlides/notesSlide44.xml"/><Relationship Id="Rc45e5f7d466a455b" Type="http://schemas.openxmlformats.org/officeDocument/2006/relationships/image" Target="../media/image37.png"/><Relationship Id="Rf6449749b20143f7" Type="http://schemas.openxmlformats.org/officeDocument/2006/relationships/image" Target="../media/image37.svg"/></Relationships>
</file>

<file path=ppt/slides/_rels/slide45.xml.rels><?xml version='1.0' encoding='UTF-8' standalone='yes'?>
<Relationships xmlns="http://schemas.openxmlformats.org/package/2006/relationships"><Relationship Id="R577421405b3e4188" Type="http://schemas.openxmlformats.org/officeDocument/2006/relationships/notesSlide" Target="../notesSlides/notesSlide45.xml"/><Relationship Id="Rdfbf640393ee4ef4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1e569d1dcd6849b0" Type="http://schemas.openxmlformats.org/officeDocument/2006/relationships/image" Target="../media/image38.png"/><Relationship Id="R948deb599c234f35" Type="http://schemas.openxmlformats.org/officeDocument/2006/relationships/image" Target="../media/image38.svg"/><Relationship Id="R9a1f774d832d4b3b" Type="http://schemas.openxmlformats.org/officeDocument/2006/relationships/slideLayout" Target="../slideLayouts/slideLayout6.xml"/><Relationship Id="Refd891d940364995" Type="http://schemas.openxmlformats.org/officeDocument/2006/relationships/notesSlide" Target="../notesSlides/notesSlide46.xml"/><Relationship Id="rIdDemoLink" Type="http://schemas.openxmlformats.org/officeDocument/2006/relationships/hyperlink" Target="demo.html#armijo" TargetMode="External"/></Relationships>
</file>

<file path=ppt/slides/_rels/slide47.xml.rels><?xml version='1.0' encoding='UTF-8' standalone='yes'?>
<Relationships xmlns="http://schemas.openxmlformats.org/package/2006/relationships"><Relationship Id="Rd40c1e944b8041bc" Type="http://schemas.openxmlformats.org/officeDocument/2006/relationships/notesSlide" Target="../notesSlides/notesSlide47.xml"/><Relationship Id="Rf4849ae7e90d4b06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2bb90f994b46429e" Type="http://schemas.openxmlformats.org/officeDocument/2006/relationships/image" Target="../media/image40.png"/><Relationship Id="R44c5c9268c584901" Type="http://schemas.openxmlformats.org/officeDocument/2006/relationships/slideLayout" Target="../slideLayouts/slideLayout6.xml"/><Relationship Id="R8c3fea30eb9b4af2" Type="http://schemas.openxmlformats.org/officeDocument/2006/relationships/notesSlide" Target="../notesSlides/notesSlide48.xml"/><Relationship Id="Rcc7e5ede9ab14217" Type="http://schemas.openxmlformats.org/officeDocument/2006/relationships/image" Target="../media/image40.svg"/></Relationships>
</file>

<file path=ppt/slides/_rels/slide49.xml.rels><?xml version='1.0' encoding='UTF-8' standalone='yes'?>
<Relationships xmlns="http://schemas.openxmlformats.org/package/2006/relationships"><Relationship Id="R64802a11e7ae4c25" Type="http://schemas.openxmlformats.org/officeDocument/2006/relationships/slideLayout" Target="../slideLayouts/slideLayout6.xml"/><Relationship Id="R8adf49ea52894c81" Type="http://schemas.openxmlformats.org/officeDocument/2006/relationships/image" Target="../media/image41.svg"/><Relationship Id="Rec646ab7be6a488e" Type="http://schemas.openxmlformats.org/officeDocument/2006/relationships/image" Target="../media/image41.png"/><Relationship Id="Rf5a7b6357b694dc4" Type="http://schemas.openxmlformats.org/officeDocument/2006/relationships/notesSlide" Target="../notesSlides/notesSlide49.xml"/><Relationship Id="rIdDemoLink" Type="http://schemas.openxmlformats.org/officeDocument/2006/relationships/hyperlink" Target="demo.html#gd" TargetMode="External"/></Relationships>
</file>

<file path=ppt/slides/_rels/slide50.xml.rels><?xml version='1.0' encoding='UTF-8' standalone='yes'?>
<Relationships xmlns="http://schemas.openxmlformats.org/package/2006/relationships"><Relationship Id="R8cd9b2849c0d4c7e" Type="http://schemas.openxmlformats.org/officeDocument/2006/relationships/notesSlide" Target="../notesSlides/notesSlide50.xml"/><Relationship Id="Rb86e1364500c4144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152e260cb70643c5" Type="http://schemas.openxmlformats.org/officeDocument/2006/relationships/notesSlide" Target="../notesSlides/notesSlide51.xml"/><Relationship Id="Ra4af11d4ff504876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3ee5b1ed45a44fea" Type="http://schemas.openxmlformats.org/officeDocument/2006/relationships/image" Target="../media/image42.png"/><Relationship Id="R67671381c8b44c47" Type="http://schemas.openxmlformats.org/officeDocument/2006/relationships/slideLayout" Target="../slideLayouts/slideLayout6.xml"/><Relationship Id="Re34a2c6072b14b80" Type="http://schemas.openxmlformats.org/officeDocument/2006/relationships/notesSlide" Target="../notesSlides/notesSlide52.xml"/><Relationship Id="Re668489dec2c4fa6" Type="http://schemas.openxmlformats.org/officeDocument/2006/relationships/image" Target="../media/image42.svg"/><Relationship Id="rIdDemoLink" Type="http://schemas.openxmlformats.org/officeDocument/2006/relationships/hyperlink" Target="demo.html#newton" TargetMode="External"/></Relationships>
</file>

<file path=ppt/slides/_rels/slide53.xml.rels><?xml version='1.0' encoding='UTF-8' standalone='yes'?>
<Relationships xmlns="http://schemas.openxmlformats.org/package/2006/relationships"><Relationship Id="R31d8dc8530a9456e" Type="http://schemas.openxmlformats.org/officeDocument/2006/relationships/notesSlide" Target="../notesSlides/notesSlide53.xml"/><Relationship Id="R3262263e9a054955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4054ccd2ee544f10" Type="http://schemas.openxmlformats.org/officeDocument/2006/relationships/notesSlide" Target="../notesSlides/notesSlide54.xml"/><Relationship Id="R59dc1be8c2ef4374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773aa079fe9e4277" Type="http://schemas.openxmlformats.org/officeDocument/2006/relationships/slideLayout" Target="../slideLayouts/slideLayout6.xml"/><Relationship Id="R9ab7b4cd08ea4f8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425850007fed4250" Type="http://schemas.openxmlformats.org/officeDocument/2006/relationships/notesSlide" Target="../notesSlides/notesSlide56.xml"/><Relationship Id="Re435d6d8bf404655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8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FE22B2-9242-4CE0-86D8-1CA70BAD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LP, NLP and line search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5F5628-CAF1-42C9-A804-F71C52F7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Onsite workshop · Monday, November 9,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86F8EA-75D6-45D5-85A9-A78B21951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90 min review · 10 min break · 80 min new material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47DDE8-F3A2-4EA8-BFED-A42C6BAC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Calculate first; use the demo to test your prediction.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85C0B8-EFE0-4DEE-95DC-4D6D1B10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72FBF6-65E1-41FA-98DF-DB32FBDE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 / 58</a:t>
            </a:r>
          </a:p>
        </p:txBody>
      </p:sp>
    </p:spTree>
    <p:extLst>
      <p:ext uri="{BB962C8B-B14F-4D97-AF65-F5344CB8AC3E}">
        <p14:creationId xmlns:p14="http://schemas.microsoft.com/office/powerpoint/2010/main" val="7360182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38E6C0-CB4B-4A53-A236-A11B185B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Today’s schedule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B45A5-7907-4984-A37C-C534370B9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0–55 min: LP, duality and shadow prices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E6C62-5C32-45D1-8E25-A928CAFF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55–90 min: NLP, gradients and curvature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90BE0D-6A0D-4F68-97A3-7F84A8A6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100–180 min: line search, demos and practice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645EB4-D686-45E7-BBA5-309080320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E6ED7-D714-4D56-A814-C36C38CE7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 / 58</a:t>
            </a:r>
          </a:p>
        </p:txBody>
      </p:sp>
    </p:spTree>
    <p:extLst>
      <p:ext uri="{BB962C8B-B14F-4D97-AF65-F5344CB8AC3E}">
        <p14:creationId xmlns:p14="http://schemas.microsoft.com/office/powerpoint/2010/main" val="8566113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87FC8E-31BE-4770-BE0E-F27ACB51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Opening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844A4-E4E6-41AB-9140-301A25CB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Do any resource prices give an upper bound on profit?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2E681-A098-4EE2-845D-EDA59D275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Does ∇f = 0 prove that a point is a minimum?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F83462-475B-46EF-AE93-0C7CA08D8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Does a descent direction work with every positive step size?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03767-80B6-4726-A8B1-15991C29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A80566-2283-443F-8A60-FB30EFAB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 / 58</a:t>
            </a:r>
          </a:p>
        </p:txBody>
      </p:sp>
    </p:spTree>
    <p:extLst>
      <p:ext uri="{BB962C8B-B14F-4D97-AF65-F5344CB8AC3E}">
        <p14:creationId xmlns:p14="http://schemas.microsoft.com/office/powerpoint/2010/main" val="17462696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4CE1D8-A840-4A26-AB4E-47072D866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What the primal variables mean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BF541F-E298-4C9D-8903-91CEA5945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max z = 3x + 2y;  x, y ≥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F8A734-8673-40F3-A95C-90851C40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Resource 1: x + y ≤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9F28A4-FB53-4F40-BE44-A01958951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Resource 2: 2x + y ≤ 5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83A078-8957-4E89-8F40-7F386001E9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2351d09aa44444">
            <a:extLst>
              <a:ext uri="{96DAC541-7B7A-43D3-8B79-37D633B846F1}">
                <asvg:svgBlip xmlns:asvg="http://schemas.microsoft.com/office/drawing/2016/SVG/main" r:embed="Rb84251bf23d9424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7629F-1C52-4740-97BD-BD8C34DE6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1BAF15-27AA-4175-B934-51C8B467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 / 58</a:t>
            </a:r>
          </a:p>
        </p:txBody>
      </p:sp>
    </p:spTree>
    <p:extLst>
      <p:ext uri="{BB962C8B-B14F-4D97-AF65-F5344CB8AC3E}">
        <p14:creationId xmlns:p14="http://schemas.microsoft.com/office/powerpoint/2010/main" val="11092362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897109-93AE-43C8-9C85-7F052850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What the dual variables mean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20F723-20F1-48F1-9BDD-0C1910FB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u = price per unit of resource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EB2290-3E7C-4335-80F9-DC2B82CB2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v = price per unit of resource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ED43D-42A5-4173-BBE3-8A320893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 = 4u + 5v: value of the available resources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5E9908-B52F-4858-BA02-28F0959113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3fb0ac22c443ac">
            <a:extLst>
              <a:ext uri="{96DAC541-7B7A-43D3-8B79-37D633B846F1}">
                <asvg:svgBlip xmlns:asvg="http://schemas.microsoft.com/office/drawing/2016/SVG/main" r:embed="R548520b579dc4bf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F8ACD3-BFA3-45ED-A09B-6B1AAE78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E75BC0-4E87-4B14-BE87-EC28B1D3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 / 58</a:t>
            </a:r>
          </a:p>
        </p:txBody>
      </p:sp>
    </p:spTree>
    <p:extLst>
      <p:ext uri="{BB962C8B-B14F-4D97-AF65-F5344CB8AC3E}">
        <p14:creationId xmlns:p14="http://schemas.microsoft.com/office/powerpoint/2010/main" val="14480171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E587AA-8392-4617-BF45-67AB0085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Derive one dual constraint per product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567FB3-FACE-4788-A801-84A377BB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Product x uses (1, 2): cost = u + 2v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A12480-026A-4F59-969D-FEFE93B0C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Cover its profit: u + 2v ≥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DC43A-18E5-4725-B090-F09E849F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Product y uses (1, 1): u + v ≥ 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915583-FD42-46E0-B7C9-A6A7666475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6c723dbbc140c7">
            <a:extLst>
              <a:ext uri="{96DAC541-7B7A-43D3-8B79-37D633B846F1}">
                <asvg:svgBlip xmlns:asvg="http://schemas.microsoft.com/office/drawing/2016/SVG/main" r:embed="R6573de14199a480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68760-48C1-47AC-A665-D2845E44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42114F-C6F7-49F7-A6BE-6C811760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6 / 58</a:t>
            </a:r>
          </a:p>
        </p:txBody>
      </p:sp>
    </p:spTree>
    <p:extLst>
      <p:ext uri="{BB962C8B-B14F-4D97-AF65-F5344CB8AC3E}">
        <p14:creationId xmlns:p14="http://schemas.microsoft.com/office/powerpoint/2010/main" val="17937410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3FAC75-AC76-4586-99CB-89BB8BEE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Why the dual gives an upper bound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4B6E8-462C-40B5-A461-37633BB8D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 w = 4u + 5v;  u, v ≥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DEA40E-6EF9-4AC2-8D45-AEDEEFBB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 + 2v ≥ 3;  u + v ≥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3A57A5-24E5-4B4A-AD91-1810E62B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any feasible pair: z ≤ w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C9616-587B-45CC-AB5E-9C9AF414FE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72803723e646a2">
            <a:extLst>
              <a:ext uri="{96DAC541-7B7A-43D3-8B79-37D633B846F1}">
                <asvg:svgBlip xmlns:asvg="http://schemas.microsoft.com/office/drawing/2016/SVG/main" r:embed="R7d5a0eba81574ec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E9B5AD-22FA-4BD4-BDA0-8C1CFDB8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2ED3C6-F16E-416C-94F3-4E593B25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7 / 58</a:t>
            </a:r>
          </a:p>
        </p:txBody>
      </p:sp>
    </p:spTree>
    <p:extLst>
      <p:ext uri="{BB962C8B-B14F-4D97-AF65-F5344CB8AC3E}">
        <p14:creationId xmlns:p14="http://schemas.microsoft.com/office/powerpoint/2010/main" val="7438625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E7F672-E144-4810-B393-56861E2CF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An optimality certificate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6EB6C8-82BE-47B8-99E5-A8FAECEBB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Primal (x, y) = (1, 3): z = 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1300A-534C-47B5-8C3F-D874DF58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Dual (u, v) = (1, 1): w = 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6F6FEF-58A1-450E-A15C-07433E93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are feasible; equal values prove optimality.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19485F-3E06-486C-A096-5E35AC1667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ec597ff2341c2">
            <a:extLst>
              <a:ext uri="{96DAC541-7B7A-43D3-8B79-37D633B846F1}">
                <asvg:svgBlip xmlns:asvg="http://schemas.microsoft.com/office/drawing/2016/SVG/main" r:embed="Rae7b33ef38ba4cc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72A586-493C-4568-B549-143BED16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D74DDA-46D8-4C46-833F-AE989A9C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 / 58</a:t>
            </a:r>
          </a:p>
        </p:txBody>
      </p:sp>
    </p:spTree>
    <p:extLst>
      <p:ext uri="{BB962C8B-B14F-4D97-AF65-F5344CB8AC3E}">
        <p14:creationId xmlns:p14="http://schemas.microsoft.com/office/powerpoint/2010/main" val="3282333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3501E-38E7-466D-BD75-758CA48F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Complementary slackness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005904-B2A1-405A-8DAD-BE15661F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Resource slack: s = b − Ax ≥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548AED-3262-43AD-8F3D-50D66B39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Product surplus: t = Aᵀλ − c ≥ 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842F8-5756-4788-B6BC-F3D3238E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optimal feasible pairs: λᵢsᵢ = 0 and xⱼtⱼ = 0.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D1C3C-2132-4554-917E-D190619F86C7}"/>
              </a:ext>
            </a:extLst>
          </p:cNvPr>
          <p:cNvGraphicFramePr/>
          <p:nvPr/>
        </p:nvGraphicFramePr>
        <p:xfrm>
          <a:off xmlns:a="http://schemas.openxmlformats.org/drawingml/2006/main" x="6762750" y="1752600"/>
          <a:ext xmlns:a="http://schemas.openxmlformats.org/drawingml/2006/main" cx="495300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57375"/>
                <a:gridCol w="3095625"/>
              </a:tblGrid>
              <a:tr h="12223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Pair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T w="9525">
                      <a:solidFill>
                        <a:srgbClr val="B9C1C6"/>
                      </a:solidFill>
                      <a:prstDash val="solid"/>
                    </a:lnT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Zero-product rule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T w="9525">
                      <a:solidFill>
                        <a:srgbClr val="B9C1C6"/>
                      </a:solidFill>
                      <a:prstDash val="solid"/>
                    </a:lnT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Resource i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price × unused amount = 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Product j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quantity × surplus = 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460A6-332B-4781-8722-C75FC038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E3F4ED-5992-4083-BE32-5AC827CA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9 / 58</a:t>
            </a:r>
          </a:p>
        </p:txBody>
      </p:sp>
    </p:spTree>
    <p:extLst>
      <p:ext uri="{BB962C8B-B14F-4D97-AF65-F5344CB8AC3E}">
        <p14:creationId xmlns:p14="http://schemas.microsoft.com/office/powerpoint/2010/main" val="10402513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D3F55F-ADD6-46CD-BB9C-CD34850EB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Check both zero products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E0B4F4-7BE8-4F95-95B8-43EF48EE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(x,y)=(1,3), resource slacks are (0,0).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38D913-A9D0-4FED-974D-4E9D3AFB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(u,v)=(1,1), dual surpluses are (0,0).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3DCCE1-3326-486D-8DEC-A758D019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All four products vanish; z = w = 9.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1A7D2-D63A-407D-A945-B2315CA4BAAC}"/>
              </a:ext>
            </a:extLst>
          </p:cNvPr>
          <p:cNvGraphicFramePr/>
          <p:nvPr/>
        </p:nvGraphicFramePr>
        <p:xfrm>
          <a:off xmlns:a="http://schemas.openxmlformats.org/drawingml/2006/main" x="6762750" y="1752600"/>
          <a:ext xmlns:a="http://schemas.openxmlformats.org/drawingml/2006/main" cx="495300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1285875"/>
                <a:gridCol w="1285875"/>
              </a:tblGrid>
              <a:tr h="12223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Resource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T w="9525">
                      <a:solidFill>
                        <a:srgbClr val="B9C1C6"/>
                      </a:solidFill>
                      <a:prstDash val="solid"/>
                    </a:lnT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Slack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T w="9525">
                      <a:solidFill>
                        <a:srgbClr val="B9C1C6"/>
                      </a:solidFill>
                      <a:prstDash val="solid"/>
                    </a:lnT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Price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T w="9525">
                      <a:solidFill>
                        <a:srgbClr val="B9C1C6"/>
                      </a:solidFill>
                      <a:prstDash val="solid"/>
                    </a:lnT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5C0564-5AF7-4C24-9D18-4F9F36FF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9231D5-58A8-43D5-A3E9-974EEB83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10 / 58</a:t>
            </a:r>
          </a:p>
        </p:txBody>
      </p:sp>
    </p:spTree>
    <p:extLst>
      <p:ext uri="{BB962C8B-B14F-4D97-AF65-F5344CB8AC3E}">
        <p14:creationId xmlns:p14="http://schemas.microsoft.com/office/powerpoint/2010/main" val="16075529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AEC91E-8C42-4086-9888-BFC515B6C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Practice: test a proposed price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62B4E-C60B-4CA1-940E-9B7491385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Proposed prices: (u, v) = (1, 0)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4EEE4F-EA4C-4EC2-98F7-B1243878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Check both dual constraints and compute 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85F860-6B48-49DA-9851-B393C8AD0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Can w bound every feasible primal profit?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27FBED-63D5-4556-91EB-A8A2C73F0B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26a57b889c41b0">
            <a:extLst>
              <a:ext uri="{96DAC541-7B7A-43D3-8B79-37D633B846F1}">
                <asvg:svgBlip xmlns:asvg="http://schemas.microsoft.com/office/drawing/2016/SVG/main" r:embed="R467b37c4d98044e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A4D6A9-CA66-44B9-8EF0-BECB94AF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FB35B-864A-496D-872E-F64F491E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11 / 58</a:t>
            </a:r>
          </a:p>
        </p:txBody>
      </p:sp>
    </p:spTree>
    <p:extLst>
      <p:ext uri="{BB962C8B-B14F-4D97-AF65-F5344CB8AC3E}">
        <p14:creationId xmlns:p14="http://schemas.microsoft.com/office/powerpoint/2010/main" val="171458484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2F6690-47A8-4DFD-B021-96496C4D1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Solution: feasibility comes first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47668-16C5-422C-9CD9-FCC778D3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1 + 2(0) = 1 &lt; 3;  1 + 0 = 1 &lt;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DB51E-ED53-4161-89BF-FDFC3177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 = 4, but feasible (1, 3) earns z = 9.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4F6E4-42C4-4805-8C56-405307E84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proposed prices are not dual feasible.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915EDD-8E22-47D3-9652-81F0D2D0A8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0459ca086f4794">
            <a:extLst>
              <a:ext uri="{96DAC541-7B7A-43D3-8B79-37D633B846F1}">
                <asvg:svgBlip xmlns:asvg="http://schemas.microsoft.com/office/drawing/2016/SVG/main" r:embed="Re0a8714d2d3c4e3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06654-0390-4E33-8341-B969DEE6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856F23-E440-4651-B7A8-053339907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12 / 58</a:t>
            </a:r>
          </a:p>
        </p:txBody>
      </p:sp>
    </p:spTree>
    <p:extLst>
      <p:ext uri="{BB962C8B-B14F-4D97-AF65-F5344CB8AC3E}">
        <p14:creationId xmlns:p14="http://schemas.microsoft.com/office/powerpoint/2010/main" val="13082572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FD53B8-FC3C-47F8-94B7-E3649B158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Derive the shadow-price interval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3073DD-C773-4D10-B8EB-33E3F61F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Keep b₂ = 5 and change b₁ only.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53CE3A-7EB7-4BBB-ABB0-42849D21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Solve x + y = b₁ and 2x + y = 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80409-2A70-4D3B-B3F7-B9D0CF3EB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 = 5 − b₁;  y = 2b₁ − 5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DB31C0-0695-4D64-814F-92B25165B5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3e73500b54f87">
            <a:extLst>
              <a:ext uri="{96DAC541-7B7A-43D3-8B79-37D633B846F1}">
                <asvg:svgBlip xmlns:asvg="http://schemas.microsoft.com/office/drawing/2016/SVG/main" r:embed="R86409d9553c8436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1CCEA-A270-4730-9501-75F514AED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5D5C4-7B14-4B43-8A36-BFD212972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13 / 58</a:t>
            </a:r>
          </a:p>
        </p:txBody>
      </p:sp>
    </p:spTree>
    <p:extLst>
      <p:ext uri="{BB962C8B-B14F-4D97-AF65-F5344CB8AC3E}">
        <p14:creationId xmlns:p14="http://schemas.microsoft.com/office/powerpoint/2010/main" val="191327224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BF1C3-001B-4227-AE4E-094F273F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Feasibility determines the interval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1C74F-DE8B-432A-92DC-15EE54E54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 ≥ 0 requires b₁ ≤ 5; y ≥ 0 requires b₁ ≥ 2.5.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21D173-5C6A-46D6-A10D-CEE888FA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On 2.5 ≤ b₁ ≤ 5: primal z = b₁ + 5 = dual 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478CCD-60BE-41FC-9DF2-8A5338B28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the endpoints, use one-sided slopes.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70F264-649C-483F-B598-15CA88AD32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ae354a18744333">
            <a:extLst>
              <a:ext uri="{96DAC541-7B7A-43D3-8B79-37D633B846F1}">
                <asvg:svgBlip xmlns:asvg="http://schemas.microsoft.com/office/drawing/2016/SVG/main" r:embed="Rcfbe2522554d48b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3BDACC-C98F-42BA-A522-0DDA3811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362D8B-AAE7-4FDB-9728-DD38BAB9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14 / 58</a:t>
            </a:r>
          </a:p>
        </p:txBody>
      </p:sp>
    </p:spTree>
    <p:extLst>
      <p:ext uri="{BB962C8B-B14F-4D97-AF65-F5344CB8AC3E}">
        <p14:creationId xmlns:p14="http://schemas.microsoft.com/office/powerpoint/2010/main" val="157322336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64AF48-E244-41DE-A450-B0669D6C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Inside the interval: b₁ = 4.2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C0C53-A1CC-4A50-812B-7418F6DF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 = 0.8;  y = 3.4;  z = 9.2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04C175-CD30-4026-892A-F74A73168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Δb₁ = 0.2;  Δz = 1 × 0.2 = 0.2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59A8D0-8E7B-4DF4-AF89-B0F42D74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shadow-price prediction is exact here.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388331-B146-4FC8-92CC-81AE6F3B42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7f2a5c720c45dd">
            <a:extLst>
              <a:ext uri="{96DAC541-7B7A-43D3-8B79-37D633B846F1}">
                <asvg:svgBlip xmlns:asvg="http://schemas.microsoft.com/office/drawing/2016/SVG/main" r:embed="Ra8fa4be8c67c404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DD62A3-6C48-4F67-917D-9732C143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4E9BD6-7E09-458C-A8AA-B269FE2E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15 / 58</a:t>
            </a:r>
          </a:p>
        </p:txBody>
      </p:sp>
    </p:spTree>
    <p:extLst>
      <p:ext uri="{BB962C8B-B14F-4D97-AF65-F5344CB8AC3E}">
        <p14:creationId xmlns:p14="http://schemas.microsoft.com/office/powerpoint/2010/main" val="151786954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62CD1D-CD35-4093-BB35-64EDE965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Outside the interval: b₁ =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5FF1F3-644B-4E2E-AF44-D86C75896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Old intersection: (−1, 7), infeasible.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40AEDA-DDA7-42F3-906C-1C8E7690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Old prediction: 9 + 1(6 − 4) = 11.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5E87FE-1B23-4CD0-B471-3BC0BF2E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Reoptimize: (x, y) = (0, 5), z = 10.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1071A-CF36-4970-B1C9-7621C77639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0ce8d6c3d24d8f">
            <a:extLst>
              <a:ext uri="{96DAC541-7B7A-43D3-8B79-37D633B846F1}">
                <asvg:svgBlip xmlns:asvg="http://schemas.microsoft.com/office/drawing/2016/SVG/main" r:embed="R41d4dd3fa3cd483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BA1D8-1FD0-48A1-8940-CDA4EE54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DE18F-A01F-4869-89C3-4B493583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16 / 58</a:t>
            </a:r>
          </a:p>
        </p:txBody>
      </p:sp>
    </p:spTree>
    <p:extLst>
      <p:ext uri="{BB962C8B-B14F-4D97-AF65-F5344CB8AC3E}">
        <p14:creationId xmlns:p14="http://schemas.microsoft.com/office/powerpoint/2010/main" val="13904105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A979DE-474D-49C0-B6B3-7C63EB0A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Why producing y gives the larger profit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9C1544-74FF-40F0-93C7-51D60113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b₁ = 6: y ≤ 5 − 2x for every feasible plan.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CD22E-4067-46D6-9B3E-514BB19C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z = 3x + 2y ≤ 10 − x ≤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D6D832-3F02-4C15-95AD-EF22B21A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Feasible (x,y) = (0,5) attains 10.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D48144-6C68-4BBC-B3B7-8072F51B5A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cdcd0c18904f62">
            <a:extLst>
              <a:ext uri="{96DAC541-7B7A-43D3-8B79-37D633B846F1}">
                <asvg:svgBlip xmlns:asvg="http://schemas.microsoft.com/office/drawing/2016/SVG/main" r:embed="Rb88ce902508f4b1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B9B6E5-CDB8-4DDB-A811-F579E51F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22F299-270E-4D5D-8486-8888DF3F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17 / 58</a:t>
            </a:r>
          </a:p>
        </p:txBody>
      </p:sp>
    </p:spTree>
    <p:extLst>
      <p:ext uri="{BB962C8B-B14F-4D97-AF65-F5344CB8AC3E}">
        <p14:creationId xmlns:p14="http://schemas.microsoft.com/office/powerpoint/2010/main" val="98335022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68D345-4737-4A92-90DD-90210EB2C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Shadow prices are slopes of the value function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2E3B56-FCB1-4BF1-8E94-6F53511E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b₁ ≥ 0: z* = min(3b₁, b₁ + 5, 10)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CDBCA8-6058-479E-8F3B-8D1A37B3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Slopes: 3, then 1, then 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2831B6-A8DD-462F-9005-C052C96F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Use the slope only within its valid segment.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32D3A-92CE-4F82-B468-2CA1FB8C73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1dff2296b41ea">
            <a:extLst>
              <a:ext uri="{96DAC541-7B7A-43D3-8B79-37D633B846F1}">
                <asvg:svgBlip xmlns:asvg="http://schemas.microsoft.com/office/drawing/2016/SVG/main" r:embed="R070674d72b9d4c4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1EBC5-2AB1-4A1A-9892-85C0F1F5C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AAB6C9-577C-4AD4-96D6-F659781F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18 / 58</a:t>
            </a:r>
          </a:p>
        </p:txBody>
      </p:sp>
    </p:spTree>
    <p:extLst>
      <p:ext uri="{BB962C8B-B14F-4D97-AF65-F5344CB8AC3E}">
        <p14:creationId xmlns:p14="http://schemas.microsoft.com/office/powerpoint/2010/main" val="1749879988"/>
      </p:ext>
    </p:extLst>
  </p:cSld>
</p:sld>
</file>

<file path=ppt/slides/slide19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">
            <ns1:extLst>
              <ns1:ext uri="{FF2B5EF4-FFF2-40B4-BE49-F238E27FC236}">
                <ns2:creationId id="{5BE7A1F1-BAEF-4503-A310-B1DA492246DA}"/>
              </ns1:ext>
            </ns1:extLst>
          </ns0:cNvPr>
          <ns0:cNvSpPr>
            <ns1:spLocks noGrp="1"/>
          </ns0:cNvSpPr>
          <ns0:nvPr/>
        </ns0:nvSpPr>
        <ns0:spPr>
          <ns1:xfrm>
            <ns1:off x="523875" y="323850"/>
            <ns1:ext cx="11144250" cy="9715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rPr>
              <ns1:t>Demo 1: change resource capacity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0B66B024-A454-4387-85A1-1B9F2FF8B9F9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552575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rPr>
              <ns1:t>Predict the optimum at b₁ = 2, 4.2 and 6.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4D2A68D6-915D-4EF7-8D5B-D3BE21DEF52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933700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Move the slider; compare actual profit with the old-price prediction.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6831E312-2850-4785-A16C-E2EDC0D1D72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314825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Watch which resource has unused capacity.</ns1:t>
            </ns1:r>
          </ns1:p>
        </ns0:txBody>
      </ns0:sp>
      <ns0:pic>
        <ns0:nvPicPr>
          <ns0:cNvPr id="5" name="">
            <ns1:extLst>
              <ns1:ext uri="{FF2B5EF4-FFF2-40B4-BE49-F238E27FC236}">
                <ns2:creationId id="{BFA525EA-6A60-4495-9C84-0677ECAA0D18}"/>
              </ns1:ext>
            </ns1:extLst>
          </ns0:cNvPr>
          <ns0:cNvPicPr>
            <ns1:picLocks noChangeAspect="1"/>
          </ns0:cNvPicPr>
          <ns0:nvPr/>
        </ns0:nvPicPr>
        <ns0:blipFill>
          <ns1:blip ns3:embed="R5066175cf4e14aef">
            <ns1:extLst>
              <ns1:ext uri="{96DAC541-7B7A-43D3-8B79-37D633B846F1}">
                <ns4:svgBlip ns3:embed="R85e6c056afe44868"/>
              </ns1:ext>
            </ns1:extLst>
          </ns1:blip>
          <ns1:stretch/>
        </ns0:blipFill>
        <ns0:spPr>
          <ns1:xfrm>
            <ns1:off x="6715125" y="1552724"/>
            <ns1:ext cx="5000625" cy="4219277"/>
          </ns1:xfrm>
          <ns1:prstGeom prst="rect">
            <ns1:avLst/>
          </ns1:prstGeom>
        </ns0:spPr>
      </ns0:pic>
      <ns0:sp>
        <ns0:nvSpPr>
          <ns0:cNvPr id="6" name="">
            <ns1:extLst>
              <ns1:ext uri="{FF2B5EF4-FFF2-40B4-BE49-F238E27FC236}">
                <ns2:creationId id="{8AAC9C71-0D43-42A0-8F87-CD4B21C163E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429375"/>
            <ns1:ext cx="8191500" cy="2476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2105623 · Onsite workshop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9DD5F785-B0B8-4878-A1F6-6A720A1B5B91}"/>
              </ns1:ext>
            </ns1:extLst>
          </ns0:cNvPr>
          <ns0:cNvSpPr>
            <ns1:spLocks noGrp="1"/>
          </ns0:cNvSpPr>
          <ns0:nvPr/>
        </ns0:nvSpPr>
        <ns0:spPr>
          <ns1:xfrm>
            <ns1:off x="10715625" y="6429375"/>
            <ns1:ext cx="952500" cy="2476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19 / 58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3676FE63-146F-439C-AF9E-EA9A61FB346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5905500"/>
            <ns1:ext cx="10477500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1800" b="1">
                <ns1:solidFill>
                  <ns1:srgbClr val="0F6E6B"/>
                </ns1:solidFill>
                <ns1:latin typeface="Arial"/>
                <ns1:ea typeface="Arial"/>
                <ns1:cs typeface="Arial"/>
                <ns1:hlinkClick ns3:id="rIdDemoLink"/>
              </ns1:rPr>
              <ns1:t>Open demo.html → lp</ns1:t>
            </ns1:r>
          </ns1:p>
        </ns0:txBody>
      </ns0:sp>
    </ns0:spTree>
    <ns0:extLst>
      <ns0:ext uri="{BB962C8B-B14F-4D97-AF65-F5344CB8AC3E}">
        <ns5:creationId val="1414045452"/>
      </ns0:ext>
    </ns0:extLst>
  </ns0:cSld>
</ns0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8D30E-076D-4359-BA40-C9F41597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LP checkpoint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E1EA5-ACFF-44FA-8FFE-B1FE82A2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b₁=6, write the unused amount of each resource.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89DDE-1187-48C5-BD70-3DCBD0C5E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Find feasible dual prices whose value equals 10.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7B72FD-BA98-4A31-85F6-D9AEBCA7F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Does an active constraint always have a positive price?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FF8749-F60F-4861-BC74-732AE26D37EA}"/>
              </a:ext>
            </a:extLst>
          </p:cNvPr>
          <p:cNvGraphicFramePr/>
          <p:nvPr/>
        </p:nvGraphicFramePr>
        <p:xfrm>
          <a:off xmlns:a="http://schemas.openxmlformats.org/drawingml/2006/main" x="6762750" y="1752600"/>
          <a:ext xmlns:a="http://schemas.openxmlformats.org/drawingml/2006/main" cx="495300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57375"/>
                <a:gridCol w="3095625"/>
              </a:tblGrid>
              <a:tr h="12223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At b₁=6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T w="9525">
                      <a:solidFill>
                        <a:srgbClr val="B9C1C6"/>
                      </a:solidFill>
                      <a:prstDash val="solid"/>
                    </a:lnT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Answer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T w="9525">
                      <a:solidFill>
                        <a:srgbClr val="B9C1C6"/>
                      </a:solidFill>
                      <a:prstDash val="solid"/>
                    </a:lnT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Primal quantities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(0,5)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223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Slacks / dual prices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9C1C6"/>
                      </a:solidFill>
                      <a:prstDash val="solid"/>
                    </a:lnL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3F4A"/>
                          </a:solidFill>
                          <a:latin typeface="Arial"/>
                          <a:ea typeface="Arial"/>
                          <a:cs typeface="Arial"/>
                        </a:rPr>
                        <a:t>(1,0) / (0,2)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9C1C6"/>
                      </a:solidFill>
                      <a:prstDash val="solid"/>
                    </a:lnR>
                    <a:lnB w="9525">
                      <a:solidFill>
                        <a:srgbClr val="B9C1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D518F8-88BA-450D-8F29-14952755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B9559-3FF3-4A1B-8B19-859EE957C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20 / 58</a:t>
            </a:r>
          </a:p>
        </p:txBody>
      </p:sp>
    </p:spTree>
    <p:extLst>
      <p:ext uri="{BB962C8B-B14F-4D97-AF65-F5344CB8AC3E}">
        <p14:creationId xmlns:p14="http://schemas.microsoft.com/office/powerpoint/2010/main" val="16766739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B16053-E635-4566-9148-90FA998A0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Convexity requires a domain-wide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2B156A-86CF-4DA7-B4F2-BD9CE5A7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Assume f is C² on an open convex domain.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7E7538-ED81-4499-853A-E08A6C5D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 ⇔ Hessian is positive semidefinite everywhere.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B91DF-9455-4DFA-BDE8-8D51DE5A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One point is not enough: q = (x²−1)² has q″(1) = 8 but q″(0) = −4.</a:t>
            </a:r>
          </a:p>
        </p:txBody>
      </p:sp>
      <p:pic>
        <p:nvPicPr>
          <p:cNvPr id="5" name="" descr="Convexity requires a domain-wide check">
            <a:extLst xmlns:a="http://schemas.openxmlformats.org/drawingml/2006/main">
              <a:ext uri="{FF2B5EF4-FFF2-40B4-BE49-F238E27FC236}">
                <a16:creationId xmlns:a16="http://schemas.microsoft.com/office/drawing/2014/main" id="{7D5F2946-1035-4698-88BB-F7949804CC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310755b29449c">
            <a:extLst>
              <a:ext uri="{96DAC541-7B7A-43D3-8B79-37D633B846F1}">
                <asvg:svgBlip xmlns:asvg="http://schemas.microsoft.com/office/drawing/2016/SVG/main" r:embed="Reeb1a6bbc68d4b0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5D7A3-508C-40DD-94B7-D8AAAB72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6F1322-0939-4F5C-88B5-D56A8EB9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22 / 58</a:t>
            </a:r>
          </a:p>
        </p:txBody>
      </p:sp>
    </p:spTree>
    <p:extLst>
      <p:ext uri="{BB962C8B-B14F-4D97-AF65-F5344CB8AC3E}">
        <p14:creationId xmlns:p14="http://schemas.microsoft.com/office/powerpoint/2010/main" val="21221758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B62F0D-744C-49AB-8BCC-481AB82B5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stationary point may be a maximum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967C0E-56E5-431F-9C05-A2BD7AA6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q(x) = (x² − 1)²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80F75E-DBB9-481F-BF2D-1DE0F10C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q′(x) = 4x(x² − 1);  q″(x) = 12x² − 4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231F1D-399E-4250-AB1A-D1255127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x = 0: q′ = 0, q″ = −4 &lt;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F54939-80B6-4F9D-92FF-ABB882438E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1b8ab918b3459e">
            <a:extLst>
              <a:ext uri="{96DAC541-7B7A-43D3-8B79-37D633B846F1}">
                <asvg:svgBlip xmlns:asvg="http://schemas.microsoft.com/office/drawing/2016/SVG/main" r:embed="Ra13756f30147464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78D74B-F4C8-4D89-9DF6-800DEC40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E1559-ED54-42F7-86EA-F83078FB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23 / 58</a:t>
            </a:r>
          </a:p>
        </p:txBody>
      </p:sp>
    </p:spTree>
    <p:extLst>
      <p:ext uri="{BB962C8B-B14F-4D97-AF65-F5344CB8AC3E}">
        <p14:creationId xmlns:p14="http://schemas.microsoft.com/office/powerpoint/2010/main" val="171980491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33D47C-7DE9-47B0-9674-30D55BA06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Check values and classify the 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48476-AAE7-4154-84DD-3280344F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q(0) = 1;  q(−1) = q(1) =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E43061-E6FA-4F46-96FB-2CE223B5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q(x) ≥ 0 for every real x.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EE62A5-9611-4708-9553-60679C2D6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Thus x = ±1 are global minima; x = 0 is a local maximum.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FA46B-5933-47D7-B441-3DE13E5927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9c9d336e54fab">
            <a:extLst>
              <a:ext uri="{96DAC541-7B7A-43D3-8B79-37D633B846F1}">
                <asvg:svgBlip xmlns:asvg="http://schemas.microsoft.com/office/drawing/2016/SVG/main" r:embed="R0e472fb3bd0e48f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489D1-2821-4058-96AD-AAADA55B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BD034-1B42-4704-A350-3756AF38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24 / 58</a:t>
            </a:r>
          </a:p>
        </p:txBody>
      </p:sp>
    </p:spTree>
    <p:extLst>
      <p:ext uri="{BB962C8B-B14F-4D97-AF65-F5344CB8AC3E}">
        <p14:creationId xmlns:p14="http://schemas.microsoft.com/office/powerpoint/2010/main" val="73935037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5099A8-DBCC-4D73-BD8A-86660A68C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descent: compute the gradient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68CA27-3BAD-4AB4-B718-AD6BE29ED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NLP coordinates u,v: f = (u−1)² + 4(v+2)²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68935-59EE-4CD1-A061-B881C0F2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∇f = (2(u−1), 8(v+2)); Hessian diag(2, 8) is positive definite everywhere.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E1BB2-B63C-4F8F-AB9C-F1C0CA0BF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So f is convex and (1,−2) is its global minimum. At (3,0): ∇f = (4,16), f = 20.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B293F0-3240-4EBC-86F4-C3F624F8D5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a7acbfd1044864">
            <a:extLst>
              <a:ext uri="{96DAC541-7B7A-43D3-8B79-37D633B846F1}">
                <asvg:svgBlip xmlns:asvg="http://schemas.microsoft.com/office/drawing/2016/SVG/main" r:embed="R5e12ef7a0c1a4b9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9A6D6-07DC-40E8-A40C-2371DD85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852ECB-6562-42EF-98D5-C21BC735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25 / 58</a:t>
            </a:r>
          </a:p>
        </p:txBody>
      </p:sp>
    </p:spTree>
    <p:extLst>
      <p:ext uri="{BB962C8B-B14F-4D97-AF65-F5344CB8AC3E}">
        <p14:creationId xmlns:p14="http://schemas.microsoft.com/office/powerpoint/2010/main" val="120702620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E258A0-0775-45CA-9585-63C3AF4E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One gradient step is not the optimum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663359-05CF-4B21-BF91-DA8F7302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Let rₖ = (uₖ,vₖ). Use α = 0.1: r₁ = r₀ − α∇f(r₀).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74DBB-7055-42C0-94F6-3C12BD9B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(u₁,v₁) = (3,0) − 0.1(4,16) = (2.6,−1.6)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D009F4-DAB6-434B-8C02-073A4C7D7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f(r₁) = 1.6² + 4(0.4)² = 3.2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304DB3-4741-41C1-9B80-4DBE332F52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fa5ef88c948f0">
            <a:extLst>
              <a:ext uri="{96DAC541-7B7A-43D3-8B79-37D633B846F1}">
                <asvg:svgBlip xmlns:asvg="http://schemas.microsoft.com/office/drawing/2016/SVG/main" r:embed="Rbfb93b125bec406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B3DB5-F4CE-4D1D-A7F0-639E5AB37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CFF638-C545-4F56-8FA1-4B749802F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26 / 58</a:t>
            </a:r>
          </a:p>
        </p:txBody>
      </p:sp>
    </p:spTree>
    <p:extLst>
      <p:ext uri="{BB962C8B-B14F-4D97-AF65-F5344CB8AC3E}">
        <p14:creationId xmlns:p14="http://schemas.microsoft.com/office/powerpoint/2010/main" val="25591879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FDF295-7A4E-4619-81D3-4598C3DF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Practice: compute the second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6C85BC-4E46-4AE7-8C7C-85DFE54A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Start now at (2.6, −1.6); keep α = 0.1.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07002E-677E-4E51-BA50-036449CA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Compute the new gradient, point, and objective.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03452C-D1A2-4A78-AFE3-C5A7283C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Does reusing the old gradient give the same method?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038A32-C1BD-4E2F-BDE0-19F6BF47CF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8addffac545b7">
            <a:extLst>
              <a:ext uri="{96DAC541-7B7A-43D3-8B79-37D633B846F1}">
                <asvg:svgBlip xmlns:asvg="http://schemas.microsoft.com/office/drawing/2016/SVG/main" r:embed="R57b4dcec6b2f438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D0B7CE-1C6B-4884-BD80-CB436FFB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BF9CC5-7B52-4EDB-8056-D9DEAF44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27 / 58</a:t>
            </a:r>
          </a:p>
        </p:txBody>
      </p:sp>
    </p:spTree>
    <p:extLst>
      <p:ext uri="{BB962C8B-B14F-4D97-AF65-F5344CB8AC3E}">
        <p14:creationId xmlns:p14="http://schemas.microsoft.com/office/powerpoint/2010/main" val="178813933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357BAE-3F7A-4946-A816-D76AAF36A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Solution: update the gradient every time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58C81-EA99-46E9-A0FF-873DAA1F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∇f(2.6,−1.6) = (3.2,3.2)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DFA52-76ED-4C2D-B851-C42DA39E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r₂ = (2.6,−1.6) − 0.1(3.2,3.2) = (2.28,−1.92)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E4809F-C1D6-4591-AFD1-5769892C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f(r₂) = 1.28² + 4(0.08)² = 1.664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334AA8-6EB7-4D85-BA97-E16638DF58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4b6c3a7038410c">
            <a:extLst>
              <a:ext uri="{96DAC541-7B7A-43D3-8B79-37D633B846F1}">
                <asvg:svgBlip xmlns:asvg="http://schemas.microsoft.com/office/drawing/2016/SVG/main" r:embed="R18d93266eb664f1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E7B0C0-72AC-4E91-9111-2046CE4D4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CE2891-ABD7-4BD6-A83C-020E6132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28 / 58</a:t>
            </a:r>
          </a:p>
        </p:txBody>
      </p:sp>
    </p:spTree>
    <p:extLst>
      <p:ext uri="{BB962C8B-B14F-4D97-AF65-F5344CB8AC3E}">
        <p14:creationId xmlns:p14="http://schemas.microsoft.com/office/powerpoint/2010/main" val="133006626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C3333D-03BF-4039-BB6C-36CB7F94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Derive the constant-step convergence range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D818E-0A42-4FE4-ACC6-40EB0DC7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Let eᵤ = u−1 and eᵥ = v+2.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93428-D9E3-403B-86E7-7955E5BA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eᵤ,new = (1−2α)eᵤ;  eᵥ,new = (1−8α)eᵥ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6E037-C35B-491D-8D9B-1EFAB482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shrink for every start when 0 &lt; α &lt; 0.25.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926E29-33CF-4325-AE83-4B32C7D377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9588858904acd">
            <a:extLst>
              <a:ext uri="{96DAC541-7B7A-43D3-8B79-37D633B846F1}">
                <asvg:svgBlip xmlns:asvg="http://schemas.microsoft.com/office/drawing/2016/SVG/main" r:embed="Rcdafce21eddf459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38602D-0A45-4315-9EFE-DAFA0ECFF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1C715E-FCFE-4B28-816F-903DFE80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29 / 58</a:t>
            </a:r>
          </a:p>
        </p:txBody>
      </p:sp>
    </p:spTree>
    <p:extLst>
      <p:ext uri="{BB962C8B-B14F-4D97-AF65-F5344CB8AC3E}">
        <p14:creationId xmlns:p14="http://schemas.microsoft.com/office/powerpoint/2010/main" val="214368606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44B7B1-1713-49F4-9CCC-0B224B94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At α = 0.25, one coordinate oscillates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80FAE4-A4AE-465C-B1A5-0768C06D7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eᵤ multiplier = 0.5; eᵥ multiplier = −1.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8BFAA0-F41E-49FF-835E-4AD6F78A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From (3,0), v alternates: 0, −4, 0, −4,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84FC24-39DD-4417-BA26-382AB44B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f(rₖ) = 4(1/4)ᵏ + 16 → 16, not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C5CEAD-893C-4898-8DF1-8FD285C1F9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33c3736ce340b2">
            <a:extLst>
              <a:ext uri="{96DAC541-7B7A-43D3-8B79-37D633B846F1}">
                <asvg:svgBlip xmlns:asvg="http://schemas.microsoft.com/office/drawing/2016/SVG/main" r:embed="R6788597baff5447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86C9AA-F7DF-42B6-BBB9-AA12A980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5686FE-8799-4CBE-9424-49FF3D42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30 / 58</a:t>
            </a:r>
          </a:p>
        </p:txBody>
      </p:sp>
    </p:spTree>
    <p:extLst>
      <p:ext uri="{BB962C8B-B14F-4D97-AF65-F5344CB8AC3E}">
        <p14:creationId xmlns:p14="http://schemas.microsoft.com/office/powerpoint/2010/main" val="112296138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B75551-EF2B-47BB-B2CB-C965E7D3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directions also need a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21C39C-3C1F-48A2-A3E7-D69E4648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p = −g/H in one dimension.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97C001-C63C-4DB8-8253-2797F29E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x = 0.2 for q: g = −0.768, H = −3.52.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AE2FA-9C37-4907-8D81-82C9066C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 ≈ −0.21818; full step x+p ≈ −0.01818.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BFD916-DACC-440D-B9B2-D9C37287DE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068f4d8fd14dcc">
            <a:extLst>
              <a:ext uri="{96DAC541-7B7A-43D3-8B79-37D633B846F1}">
                <asvg:svgBlip xmlns:asvg="http://schemas.microsoft.com/office/drawing/2016/SVG/main" r:embed="Rf4f284bc975b47c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BF17A7-E4CA-41FB-81B8-D6761B72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E2633B-FC3D-42E1-899F-B38C03AB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31 / 58</a:t>
            </a:r>
          </a:p>
        </p:txBody>
      </p:sp>
    </p:spTree>
    <p:extLst>
      <p:ext uri="{BB962C8B-B14F-4D97-AF65-F5344CB8AC3E}">
        <p14:creationId xmlns:p14="http://schemas.microsoft.com/office/powerpoint/2010/main" val="85839746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BC3A28-F2ED-4351-B91E-7FCBC3B93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NLP checkpoint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75F8B4-D89C-448C-B3D9-17C71A266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q(x)=(x²−1)², classify x=0 and x=±1.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97FD7A-4BB8-44B8-A5EB-6E9093C7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the quadratic, explain why α=0.25 can fail if kept fixed.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EA2728-6955-4CF1-9130-856A75E7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Before line search, what sign should gᵀp have?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9BF79-6333-447C-9C4A-DAAA43FF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5111F0-2022-4BBC-9183-E58B5ECF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32 / 58</a:t>
            </a:r>
          </a:p>
        </p:txBody>
      </p:sp>
    </p:spTree>
    <p:extLst>
      <p:ext uri="{BB962C8B-B14F-4D97-AF65-F5344CB8AC3E}">
        <p14:creationId xmlns:p14="http://schemas.microsoft.com/office/powerpoint/2010/main" val="137824160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D6533E-4D7C-462A-904F-7C927185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Break · 10 minutes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23DD96-6A35-4E62-BC9B-0C6D2DE9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Keep the quadratic and the starting point in your notes.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34D36-23D9-415E-B270-03E06BC4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f(u,v) = (u−1)² + 4(v+2)²; r₀=(3,0)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345F8-578B-4426-902D-7A16000E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Next: choose a step size automatically.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39693F-15AD-42AB-A613-9E6743CC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316B3C-2818-49CE-AE28-25464244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33 / 58</a:t>
            </a:r>
          </a:p>
        </p:txBody>
      </p:sp>
    </p:spTree>
    <p:extLst>
      <p:ext uri="{BB962C8B-B14F-4D97-AF65-F5344CB8AC3E}">
        <p14:creationId xmlns:p14="http://schemas.microsoft.com/office/powerpoint/2010/main" val="57621594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41D554-A607-416B-B6DA-9F8C60C7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Direction and step size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D9DD6B-BD0A-4D4E-81B4-27FFB6A0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rₖ₊₁ = rₖ + αₖpₖ, with αₖ &gt;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37D7F8-8D11-479E-A95C-20159C208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αₖ is the step size (textbooks: step length); distance moved = αₖ‖pₖ‖.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6F87DE-A9AD-4C7A-B7E5-299D58C7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gradient descent, pₖ = −∇f(rₖ).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272B4-1E3A-4DF5-96F9-3D5B19351A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743589fad449de">
            <a:extLst>
              <a:ext uri="{96DAC541-7B7A-43D3-8B79-37D633B846F1}">
                <asvg:svgBlip xmlns:asvg="http://schemas.microsoft.com/office/drawing/2016/SVG/main" r:embed="R317cf1af6eb24b2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0A7E75-0D1A-4BE3-AF07-40547B6B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3D054-D480-4082-91D7-B3CF999D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34 / 58</a:t>
            </a:r>
          </a:p>
        </p:txBody>
      </p:sp>
    </p:spTree>
    <p:extLst>
      <p:ext uri="{BB962C8B-B14F-4D97-AF65-F5344CB8AC3E}">
        <p14:creationId xmlns:p14="http://schemas.microsoft.com/office/powerpoint/2010/main" val="164002537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5ADE0-8D11-404A-BABE-D4430005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Check the direction first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C7A971-4225-4598-9899-8C93045EF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With g = ∇f(r), require gᵀp &lt; 0 for descent.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ABEDE-006C-494B-A50A-C0E073E7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p=−g and g≠0: gᵀp = −‖g‖² &lt;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A25063-D51D-43B6-BE74-BC0B26870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This guarantees decrease for sufficiently small positive α.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B981D3-EB9C-4397-8AC4-AE69BA1F0E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37243556f04346">
            <a:extLst>
              <a:ext uri="{96DAC541-7B7A-43D3-8B79-37D633B846F1}">
                <asvg:svgBlip xmlns:asvg="http://schemas.microsoft.com/office/drawing/2016/SVG/main" r:embed="R7f96215f4dc7453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279954-DEBD-4543-A1B2-E8145A13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982F1-0FB3-4135-837C-6A250074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35 / 58</a:t>
            </a:r>
          </a:p>
        </p:txBody>
      </p:sp>
    </p:spTree>
    <p:extLst>
      <p:ext uri="{BB962C8B-B14F-4D97-AF65-F5344CB8AC3E}">
        <p14:creationId xmlns:p14="http://schemas.microsoft.com/office/powerpoint/2010/main" val="153869009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2F3BD0-C184-4813-A4B6-07EB780E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one-dimensional function along the ray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482D0-14D7-463E-AC17-2EA36E62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r₀=(3,0): g₀=(4,16), p₀=(−4,−16).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ABCE66-C51C-4261-B480-3C3BF1691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φ(α) = f(3−4α, −16α)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ED3E6F-4CAC-4A86-AF57-5D279DC9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φ(α) = 20 − 272α + 1040α²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DD022A-0358-45AF-B345-60B25064FF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aac8ade9d240d8">
            <a:extLst>
              <a:ext uri="{96DAC541-7B7A-43D3-8B79-37D633B846F1}">
                <asvg:svgBlip xmlns:asvg="http://schemas.microsoft.com/office/drawing/2016/SVG/main" r:embed="R5a26be33e098450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51B1B-7C6B-4A05-A542-8B24F84D0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47C98-4509-46CB-8DFF-AB3B7E42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36 / 58</a:t>
            </a:r>
          </a:p>
        </p:txBody>
      </p:sp>
    </p:spTree>
    <p:extLst>
      <p:ext uri="{BB962C8B-B14F-4D97-AF65-F5344CB8AC3E}">
        <p14:creationId xmlns:p14="http://schemas.microsoft.com/office/powerpoint/2010/main" val="188501902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D1DADC-A3CD-4B97-8FB2-34788159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Exact line search for this quadratic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D04E4F-7E77-48F8-9E46-E3FD891A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φ′(α) = −272 + 2080α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53E72-6054-426F-A80D-F6672F95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α* = 272/2080 = 17/130 ≈ 0.13077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E7781-71CA-4566-8385-1E1FD52E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φ(α*) = 144/65 ≈ 2.21538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8BC2B5-F83E-4DDC-938B-313AF1EBA5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ebf49b4aa4446d">
            <a:extLst>
              <a:ext uri="{96DAC541-7B7A-43D3-8B79-37D633B846F1}">
                <asvg:svgBlip xmlns:asvg="http://schemas.microsoft.com/office/drawing/2016/SVG/main" r:embed="R8549aba1205e484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4C764-7A7D-4176-9DFB-8A17B679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BFEB23-0F63-4F8D-8061-933BB018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37 / 58</a:t>
            </a:r>
          </a:p>
        </p:txBody>
      </p:sp>
    </p:spTree>
    <p:extLst>
      <p:ext uri="{BB962C8B-B14F-4D97-AF65-F5344CB8AC3E}">
        <p14:creationId xmlns:p14="http://schemas.microsoft.com/office/powerpoint/2010/main" val="44346941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D737A4-7AA7-4371-8960-30763A87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large step can increase the objective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CCEBC-2D44-42F7-83BE-B343DE6D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α=1: r₁=(−1,−16), f=788.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E0A76F-5FAD-4113-93F0-2A13B0277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α=0.5: r₁=(1,−8), f=144.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F7721-696A-4464-BA88-86D0BBF84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exceed f(r₀)=20, despite g₀ᵀp₀&lt;0.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DD5997-CD94-446B-8FA8-CF157A6A44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a2922722034f9c">
            <a:extLst>
              <a:ext uri="{96DAC541-7B7A-43D3-8B79-37D633B846F1}">
                <asvg:svgBlip xmlns:asvg="http://schemas.microsoft.com/office/drawing/2016/SVG/main" r:embed="R658544ca9a974a0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B2FD09-C5B5-498E-9EE3-E516331C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2464F5-5D7E-47F8-B814-2B9B4B5E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38 / 58</a:t>
            </a:r>
          </a:p>
        </p:txBody>
      </p:sp>
    </p:spTree>
    <p:extLst>
      <p:ext uri="{BB962C8B-B14F-4D97-AF65-F5344CB8AC3E}">
        <p14:creationId xmlns:p14="http://schemas.microsoft.com/office/powerpoint/2010/main" val="155738327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4FCE9D-BF36-4E69-93C7-9941DBBF5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Armijo sufficient decrease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2422D-246F-49F2-8BAE-B2024E47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Accept α if f(r+αp) ≤ f(r) + c₁αgᵀp.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11764A-DEE3-4621-8720-5DDD907F5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Choose 0&lt;c₁&lt;1 and require gᵀp&lt;0.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7F1D76-1CEA-443B-ACAF-91E1DC56E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accepted value must beat a target below f(r).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BD2E2-5647-4AEE-A0E0-21BBA4243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e9f8886a34332">
            <a:extLst>
              <a:ext uri="{96DAC541-7B7A-43D3-8B79-37D633B846F1}">
                <asvg:svgBlip xmlns:asvg="http://schemas.microsoft.com/office/drawing/2016/SVG/main" r:embed="Rff6b0e8f354a4b4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AD388E-DF0D-456C-80CC-31066CFB1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A7B1A-101B-49BF-B6D0-76A9C0D0B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39 / 58</a:t>
            </a:r>
          </a:p>
        </p:txBody>
      </p:sp>
    </p:spTree>
    <p:extLst>
      <p:ext uri="{BB962C8B-B14F-4D97-AF65-F5344CB8AC3E}">
        <p14:creationId xmlns:p14="http://schemas.microsoft.com/office/powerpoint/2010/main" val="154053253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E1300E-D4B7-4A5D-B74D-37320847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Backtracking parameters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004743-C24D-4996-812E-BFD6A3EE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Start each search with α₀=1.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21045-4730-43D5-B709-6B625A2F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Here: c₁=0.1 and ρ=0.5.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7298F-80F7-4932-8037-6E9187EB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If Armijo fails, replace α by ρα and test again.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03E3C-73B6-4629-9AED-BC4B6DDE12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31b324aa146c7">
            <a:extLst>
              <a:ext uri="{96DAC541-7B7A-43D3-8B79-37D633B846F1}">
                <asvg:svgBlip xmlns:asvg="http://schemas.microsoft.com/office/drawing/2016/SVG/main" r:embed="Rf70b67da2d5641d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7B0C41-DC49-4062-B6A7-DCCDBA45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359D09-A6F5-4B49-8097-336035A2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40 / 58</a:t>
            </a:r>
          </a:p>
        </p:txBody>
      </p:sp>
    </p:spTree>
    <p:extLst>
      <p:ext uri="{BB962C8B-B14F-4D97-AF65-F5344CB8AC3E}">
        <p14:creationId xmlns:p14="http://schemas.microsoft.com/office/powerpoint/2010/main" val="594781000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364F56-9C0F-4200-A4B0-C9319F45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Trial 1: α=1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92B3DB-0CBB-4FAF-BBFC-8DCBDAF0C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Actual value: φ(1)=788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2F6311-66DB-4C6D-98FB-B7600211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Armijo target: 20 + 0.1(1)(−272) = −7.2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266228-EA13-4010-AAAF-2BD172BF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788 &gt; −7.2: reject and halve α.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7318D1-AE88-4D3E-80E7-572DFACBC4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837bb084b4067">
            <a:extLst>
              <a:ext uri="{96DAC541-7B7A-43D3-8B79-37D633B846F1}">
                <asvg:svgBlip xmlns:asvg="http://schemas.microsoft.com/office/drawing/2016/SVG/main" r:embed="R32a4e977f31448f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E375F-12A0-4EF7-A257-DB339669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C7783-9314-4BE5-AFCE-08B3DB43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41 / 58</a:t>
            </a:r>
          </a:p>
        </p:txBody>
      </p:sp>
    </p:spTree>
    <p:extLst>
      <p:ext uri="{BB962C8B-B14F-4D97-AF65-F5344CB8AC3E}">
        <p14:creationId xmlns:p14="http://schemas.microsoft.com/office/powerpoint/2010/main" val="182434333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611368-9777-4C11-8758-AAD80D4A6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Trial 2: α=0.5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EE01E-E7AD-41D4-8C72-95659C622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Actual value: φ(0.5)=144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4B7F0F-4968-4EF8-83FD-F537F986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Armijo target: 20 − 27.2(0.5) = 6.4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1A2F2-5C3C-4316-A5E0-9159A18D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144 &gt; 6.4: reject and halve α.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0B256-3870-43B7-9572-B5D58E54A2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3a5645056f4763">
            <a:extLst>
              <a:ext uri="{96DAC541-7B7A-43D3-8B79-37D633B846F1}">
                <asvg:svgBlip xmlns:asvg="http://schemas.microsoft.com/office/drawing/2016/SVG/main" r:embed="R5e88ffb96c834f3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2CC2B2-4ED9-47DA-9324-83BE4BA9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779150-C091-4417-8396-F71A633E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42 / 58</a:t>
            </a:r>
          </a:p>
        </p:txBody>
      </p:sp>
    </p:spTree>
    <p:extLst>
      <p:ext uri="{BB962C8B-B14F-4D97-AF65-F5344CB8AC3E}">
        <p14:creationId xmlns:p14="http://schemas.microsoft.com/office/powerpoint/2010/main" val="77610134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645312-EFDC-436A-AFF8-F2B5B3757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Trial 3: α=0.25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E4FD75-B602-47FD-A1B0-495F2D1D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Actual value: φ(0.25)=17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3B49FA-D590-4A7C-BE0C-E5EC2ABA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Armijo target: 20 − 27.2(0.25) = 13.2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1BA233-DF7B-497C-8A43-F0EF8256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17 &gt; 13.2: reject, even though 17 &lt; 20.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57AAE-CCA3-4662-A3AE-6A3FE9CD31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407942086e4259">
            <a:extLst>
              <a:ext uri="{96DAC541-7B7A-43D3-8B79-37D633B846F1}">
                <asvg:svgBlip xmlns:asvg="http://schemas.microsoft.com/office/drawing/2016/SVG/main" r:embed="R71f3c03ac6c34bf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32E7D0-6E19-4D2A-8E7F-72EA7DDB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DFC8E3-A090-440B-8280-F9275E24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43 / 58</a:t>
            </a:r>
          </a:p>
        </p:txBody>
      </p:sp>
    </p:spTree>
    <p:extLst>
      <p:ext uri="{BB962C8B-B14F-4D97-AF65-F5344CB8AC3E}">
        <p14:creationId xmlns:p14="http://schemas.microsoft.com/office/powerpoint/2010/main" val="1354319984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9E33D0-399C-4077-9E19-CC279D7E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Trial 4: α=0.125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87BE31-FD5A-4DFC-B4E2-30806724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Actual value: φ(0.125)=2.25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7C449B-7E70-4711-B5F1-D475BA93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Armijo target: 20 − 27.2(0.125) = 16.6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430DC-894E-4FF3-865C-B3A70053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2.25 ≤ 16.6: accept r₁=(2.5,−2).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A9B26-82E5-4504-8388-B95071D1AC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926ec87a24c7e">
            <a:extLst>
              <a:ext uri="{96DAC541-7B7A-43D3-8B79-37D633B846F1}">
                <asvg:svgBlip xmlns:asvg="http://schemas.microsoft.com/office/drawing/2016/SVG/main" r:embed="R373cb5f15089482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D08974-BECD-4283-BA49-92D0D304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9BF86-CE82-4945-9545-8E86FEB47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44 / 58</a:t>
            </a:r>
          </a:p>
        </p:txBody>
      </p:sp>
    </p:spTree>
    <p:extLst>
      <p:ext uri="{BB962C8B-B14F-4D97-AF65-F5344CB8AC3E}">
        <p14:creationId xmlns:p14="http://schemas.microsoft.com/office/powerpoint/2010/main" val="724193534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891E70-2988-48A3-90BD-05E49E1C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Acceptance depends on c₁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1EA34C-6002-40FB-BD0D-B0B1FA45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With c₁=0.0001, α=0.25 passes the first search.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87163-9FD3-4FCE-A5BF-742E80B6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Its target is 19.9932, and the actual value is 17.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B936D4-EB7A-4716-B2B5-D92039ED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One accepted step does not justify keeping that α forever.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FB3D57-380E-4C34-BC71-24C70C8313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5e5f7d466a455b">
            <a:extLst>
              <a:ext uri="{96DAC541-7B7A-43D3-8B79-37D633B846F1}">
                <asvg:svgBlip xmlns:asvg="http://schemas.microsoft.com/office/drawing/2016/SVG/main" r:embed="Rf6449749b20143f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EAD26D-60CE-4F07-AA4D-32AF850B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4F533E-0D16-4D69-AF59-6B8E5A071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45 / 58</a:t>
            </a:r>
          </a:p>
        </p:txBody>
      </p:sp>
    </p:spTree>
    <p:extLst>
      <p:ext uri="{BB962C8B-B14F-4D97-AF65-F5344CB8AC3E}">
        <p14:creationId xmlns:p14="http://schemas.microsoft.com/office/powerpoint/2010/main" val="1008891790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3D287D-DBDA-4F98-8152-05AD717AC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two loops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D0B890-0497-4DA5-BBC6-F08211E5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Outer loop: compute g and choose a descent direction 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9A79CF-DF5A-4104-9D5A-8EBBD9A8E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Inner loop: keep r,p fixed; test α, ρα, ρ²α,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45B2B2-70F9-4A23-9A68-2AAB5F1BB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After acceptance: update r, then recompute 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DAAB9C-1D08-4B4F-9644-7C328ABA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C4937-DDF6-4170-A8A6-4383218E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46 / 58</a:t>
            </a:r>
          </a:p>
        </p:txBody>
      </p:sp>
    </p:spTree>
    <p:extLst>
      <p:ext uri="{BB962C8B-B14F-4D97-AF65-F5344CB8AC3E}">
        <p14:creationId xmlns:p14="http://schemas.microsoft.com/office/powerpoint/2010/main" val="814424142"/>
      </p:ext>
    </p:extLst>
  </p:cSld>
</p:sld>
</file>

<file path=ppt/slides/slide46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">
            <ns1:extLst>
              <ns1:ext uri="{FF2B5EF4-FFF2-40B4-BE49-F238E27FC236}">
                <ns2:creationId id="{11856E24-0E6E-463A-9BE1-E53C6DDC72A2}"/>
              </ns1:ext>
            </ns1:extLst>
          </ns0:cNvPr>
          <ns0:cNvSpPr>
            <ns1:spLocks noGrp="1"/>
          </ns0:cNvSpPr>
          <ns0:nvPr/>
        </ns0:nvSpPr>
        <ns0:spPr>
          <ns1:xfrm>
            <ns1:off x="523875" y="323850"/>
            <ns1:ext cx="11144250" cy="9715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rPr>
              <ns1:t>Demo 2: inspect each Armijo trial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C26E37FC-B340-4551-8D5F-A53F6B56809D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552575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rPr>
              <ns1:t>Reset to (3,0), c₁=0.1, ρ=0.5.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4D3D7F88-6FCF-4299-8EF7-AB88F770F9CD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933700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Test 1 → 0.5 → 0.25 → 0.125; explain every decision.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852D5315-24A2-4E40-B7EA-AC2F9357ABF8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314825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Accept the step, then inspect the NEW gradient.</ns1:t>
            </ns1:r>
          </ns1:p>
        </ns0:txBody>
      </ns0:sp>
      <ns0:pic>
        <ns0:nvPicPr>
          <ns0:cNvPr id="5" name="">
            <ns1:extLst>
              <ns1:ext uri="{FF2B5EF4-FFF2-40B4-BE49-F238E27FC236}">
                <ns2:creationId id="{C770C6FC-2ECF-49A9-B5B5-EF60C8311DA3}"/>
              </ns1:ext>
            </ns1:extLst>
          </ns0:cNvPr>
          <ns0:cNvPicPr>
            <ns1:picLocks noChangeAspect="1"/>
          </ns0:cNvPicPr>
          <ns0:nvPr/>
        </ns0:nvPicPr>
        <ns0:blipFill>
          <ns1:blip ns3:embed="R1e569d1dcd6849b0">
            <ns1:extLst>
              <ns1:ext uri="{96DAC541-7B7A-43D3-8B79-37D633B846F1}">
                <ns4:svgBlip ns3:embed="R948deb599c234f35"/>
              </ns1:ext>
            </ns1:extLst>
          </ns1:blip>
          <ns1:stretch/>
        </ns0:blipFill>
        <ns0:spPr>
          <ns1:xfrm>
            <ns1:off x="6715125" y="1552724"/>
            <ns1:ext cx="5000625" cy="4219277"/>
          </ns1:xfrm>
          <ns1:prstGeom prst="rect">
            <ns1:avLst/>
          </ns1:prstGeom>
        </ns0:spPr>
      </ns0:pic>
      <ns0:sp>
        <ns0:nvSpPr>
          <ns0:cNvPr id="6" name="">
            <ns1:extLst>
              <ns1:ext uri="{FF2B5EF4-FFF2-40B4-BE49-F238E27FC236}">
                <ns2:creationId id="{B1C95CF9-5D36-4556-8C7C-DFED295D441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429375"/>
            <ns1:ext cx="8191500" cy="2476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2105623 · Onsite workshop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E2C6B1D6-07F0-470D-A63A-AA62068AA9CC}"/>
              </ns1:ext>
            </ns1:extLst>
          </ns0:cNvPr>
          <ns0:cNvSpPr>
            <ns1:spLocks noGrp="1"/>
          </ns0:cNvSpPr>
          <ns0:nvPr/>
        </ns0:nvSpPr>
        <ns0:spPr>
          <ns1:xfrm>
            <ns1:off x="10715625" y="6429375"/>
            <ns1:ext cx="952500" cy="2476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47 / 58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F4137518-4EC4-4B5A-9C8B-4967BF9074E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5905500"/>
            <ns1:ext cx="10477500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1800" b="1">
                <ns1:solidFill>
                  <ns1:srgbClr val="0F6E6B"/>
                </ns1:solidFill>
                <ns1:latin typeface="Arial"/>
                <ns1:ea typeface="Arial"/>
                <ns1:cs typeface="Arial"/>
                <ns1:hlinkClick ns3:id="rIdDemoLink"/>
              </ns1:rPr>
              <ns1:t>Open demo.html → armijo</ns1:t>
            </ns1:r>
          </ns1:p>
        </ns0:txBody>
      </ns0:sp>
    </ns0:spTree>
    <ns0:extLst>
      <ns0:ext uri="{BB962C8B-B14F-4D97-AF65-F5344CB8AC3E}">
        <ns5:creationId val="1660751323"/>
      </ns0:ext>
    </ns0:extLst>
  </ns0:cSld>
</ns0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4A16D3-E696-4528-9519-B9D23822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Practice: one-dimensional backtracking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C5D359-E531-4A30-83A2-0A358FA73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f(x)=3x². Start at x=1, so p=−6.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2A9B17-295D-412A-AD84-9BF277C1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Use α₀=1, c₁=0.1 and ρ=0.5.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884D49-57B2-4CD5-9845-A98CFE7E5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Find the first accepted α and the new point.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FB7CC9-7DBA-4219-8CC1-6F0F0092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2821D8-E14E-420C-B128-310F78750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48 / 58</a:t>
            </a:r>
          </a:p>
        </p:txBody>
      </p:sp>
    </p:spTree>
    <p:extLst>
      <p:ext uri="{BB962C8B-B14F-4D97-AF65-F5344CB8AC3E}">
        <p14:creationId xmlns:p14="http://schemas.microsoft.com/office/powerpoint/2010/main" val="762264061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46BA68-B49E-480A-B4D6-D3C578BE1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4CBE23-AF1F-4906-857F-C7973922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α=1: 75 &gt; −0.6 and α=0.5: 12 &gt; 1.2 → reject both.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903771-1513-44C9-AD82-C5F57E03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α=0.25: actual 0.75 ≤ target 2.1 → accept.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B9EC9-E457-468B-AD5B-FE9FBF76E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5762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New point x=−0.5: f drops from 3 to 0.75, but x* =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CE8A5-D6FE-4091-AFC1-334536D3AD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b90f994b46429e">
            <a:extLst>
              <a:ext uri="{96DAC541-7B7A-43D3-8B79-37D633B846F1}">
                <asvg:svgBlip xmlns:asvg="http://schemas.microsoft.com/office/drawing/2016/SVG/main" r:embed="Rcc7e5ede9ab1421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15125" y="1552724"/>
            <a:ext cx="5000625" cy="421927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7ABA2F-161D-4C14-84FD-4CD030E95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6B686D-4F4D-4C19-8DBB-7A3EB5D91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49 / 58</a:t>
            </a:r>
          </a:p>
        </p:txBody>
      </p:sp>
    </p:spTree>
    <p:extLst>
      <p:ext uri="{BB962C8B-B14F-4D97-AF65-F5344CB8AC3E}">
        <p14:creationId xmlns:p14="http://schemas.microsoft.com/office/powerpoint/2010/main" val="1010380262"/>
      </p:ext>
    </p:extLst>
  </p:cSld>
</p:sld>
</file>

<file path=ppt/slides/slide49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">
            <ns1:extLst>
              <ns1:ext uri="{FF2B5EF4-FFF2-40B4-BE49-F238E27FC236}">
                <ns2:creationId id="{84884038-40A6-4F20-8B05-1B2DF8E7B3E9}"/>
              </ns1:ext>
            </ns1:extLst>
          </ns0:cNvPr>
          <ns0:cNvSpPr>
            <ns1:spLocks noGrp="1"/>
          </ns0:cNvSpPr>
          <ns0:nvPr/>
        </ns0:nvSpPr>
        <ns0:spPr>
          <ns1:xfrm>
            <ns1:off x="523875" y="323850"/>
            <ns1:ext cx="11144250" cy="9715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rPr>
              <ns1:t>Compare complete runs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E2D8FC11-37A7-4B21-AF78-C661E9181689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552575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rPr>
              <ns1:t>Use the same start (3,0) for every method.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3FB73601-EC7E-4168-8FEC-D772402EB9DC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933700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Fixed α=0.1 converges; fixed α=0.25 stalls above 0.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14D79877-688E-45E8-B349-B5EA6EA2AE9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314825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Backtracking (c₁=0.1) reaches (1,−2) in two steps; exact arrival is special to this example.</ns1:t>
            </ns1:r>
          </ns1:p>
        </ns0:txBody>
      </ns0:sp>
      <ns0:pic>
        <ns0:nvPicPr>
          <ns0:cNvPr id="5" name="">
            <ns1:extLst>
              <ns1:ext uri="{FF2B5EF4-FFF2-40B4-BE49-F238E27FC236}">
                <ns2:creationId id="{D21BFD5F-342D-4CBD-950B-438EF5E5A40E}"/>
              </ns1:ext>
            </ns1:extLst>
          </ns0:cNvPr>
          <ns0:cNvPicPr>
            <ns1:picLocks noChangeAspect="1"/>
          </ns0:cNvPicPr>
          <ns0:nvPr/>
        </ns0:nvPicPr>
        <ns0:blipFill>
          <ns1:blip ns3:embed="Rec646ab7be6a488e">
            <ns1:extLst>
              <ns1:ext uri="{96DAC541-7B7A-43D3-8B79-37D633B846F1}">
                <ns4:svgBlip ns3:embed="R8adf49ea52894c81"/>
              </ns1:ext>
            </ns1:extLst>
          </ns1:blip>
          <ns1:stretch/>
        </ns0:blipFill>
        <ns0:spPr>
          <ns1:xfrm>
            <ns1:off x="6715125" y="1552724"/>
            <ns1:ext cx="5000625" cy="4219277"/>
          </ns1:xfrm>
          <ns1:prstGeom prst="rect">
            <ns1:avLst/>
          </ns1:prstGeom>
        </ns0:spPr>
      </ns0:pic>
      <ns0:sp>
        <ns0:nvSpPr>
          <ns0:cNvPr id="6" name="">
            <ns1:extLst>
              <ns1:ext uri="{FF2B5EF4-FFF2-40B4-BE49-F238E27FC236}">
                <ns2:creationId id="{66030FF7-7F5C-404A-8B6A-F16EF52978B0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429375"/>
            <ns1:ext cx="8191500" cy="2476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2105623 · Onsite workshop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10D0343C-D218-4EEE-9B14-602EF8F53AA2}"/>
              </ns1:ext>
            </ns1:extLst>
          </ns0:cNvPr>
          <ns0:cNvSpPr>
            <ns1:spLocks noGrp="1"/>
          </ns0:cNvSpPr>
          <ns0:nvPr/>
        </ns0:nvSpPr>
        <ns0:spPr>
          <ns1:xfrm>
            <ns1:off x="10715625" y="6429375"/>
            <ns1:ext cx="952500" cy="2476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50 / 58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77B9A7E4-D7C8-4E9A-A6D6-968D5723772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5905500"/>
            <ns1:ext cx="10477500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1800" b="1">
                <ns1:solidFill>
                  <ns1:srgbClr val="0F6E6B"/>
                </ns1:solidFill>
                <ns1:latin typeface="Arial"/>
                <ns1:ea typeface="Arial"/>
                <ns1:cs typeface="Arial"/>
                <ns1:hlinkClick ns3:id="rIdDemoLink"/>
              </ns1:rPr>
              <ns1:t>Open demo.html → gd</ns1:t>
            </ns1:r>
          </ns1:p>
        </ns0:txBody>
      </ns0:sp>
    </ns0:spTree>
    <ns0:extLst>
      <ns0:ext uri="{BB962C8B-B14F-4D97-AF65-F5344CB8AC3E}">
        <ns5:creationId val="432846097"/>
      </ns0:ext>
    </ns0:extLst>
  </ns0:cSld>
</ns0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77E55-979C-4346-8FEA-993046AC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Python demonstration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E8A4BB-C528-447F-9907-30CBE1CE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Run line_search_lab.py or open the notebook.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8A1430-C037-42DB-9306-C8E0896D6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Print α, actual value, target and accept/reject.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3756B-254C-40A2-BDE3-AB461414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Change the start or c₁, then explain the new trace.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B376E-B1F3-4450-A0FC-43238511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5A69C-B2C0-4C96-A805-A62FB5D7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51 / 58</a:t>
            </a:r>
          </a:p>
        </p:txBody>
      </p:sp>
    </p:spTree>
    <p:extLst>
      <p:ext uri="{BB962C8B-B14F-4D97-AF65-F5344CB8AC3E}">
        <p14:creationId xmlns:p14="http://schemas.microsoft.com/office/powerpoint/2010/main" val="2127251893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EB2E38-3457-4B94-BF36-3003DE85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Stopping and reporting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46DA0-D72D-4B98-B0F8-AEC5CFCC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Check ‖g‖, objective, iteration count and finite values.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6E958F-E2CC-4D2D-AB73-356F0095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 tiny step or small change can mean stagnation.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1DB8D8-119B-4D9B-B3EF-3EDC0914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nonconvex problems, also inspect curvature and multiple starts.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31BA6-AF82-489F-B265-FEA144873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EDF20-F34B-486D-84E4-05978B52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52 / 58</a:t>
            </a:r>
          </a:p>
        </p:txBody>
      </p:sp>
    </p:spTree>
    <p:extLst>
      <p:ext uri="{BB962C8B-B14F-4D97-AF65-F5344CB8AC3E}">
        <p14:creationId xmlns:p14="http://schemas.microsoft.com/office/powerpoint/2010/main" val="169951962"/>
      </p:ext>
    </p:extLst>
  </p:cSld>
</p:sld>
</file>

<file path=ppt/slides/slide5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">
            <ns1:extLst>
              <ns1:ext uri="{FF2B5EF4-FFF2-40B4-BE49-F238E27FC236}">
                <ns2:creationId id="{995D06FE-02C2-4DE0-B08A-C4C514313C90}"/>
              </ns1:ext>
            </ns1:extLst>
          </ns0:cNvPr>
          <ns0:cNvSpPr>
            <ns1:spLocks noGrp="1"/>
          </ns0:cNvSpPr>
          <ns0:nvPr/>
        </ns0:nvSpPr>
        <ns0:spPr>
          <ns1:xfrm>
            <ns1:off x="523875" y="323850"/>
            <ns1:ext cx="11144250" cy="9715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3000" b="1">
                <ns1:solidFill>
                  <ns1:srgbClr val="0F6E6B"/>
                </ns1:solidFill>
                <ns1:latin typeface="Arial"/>
                <ns1:ea typeface="Arial"/>
                <ns1:cs typeface="Arial"/>
              </ns1:rPr>
              <ns1:t>Line search cannot repair every direction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7E6CE318-D4AE-4269-84A7-92169CA2A62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552575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0F6E6B"/>
                </ns1:solidFill>
                <ns1:latin typeface="Arial"/>
                <ns1:ea typeface="Arial"/>
                <ns1:cs typeface="Arial"/>
              </ns1:rPr>
              <ns1:t>For q at x=0.2: Newton gives p≈−0.21818 and gp&gt;0.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AFD6CB51-1B8A-4937-8B69-E21381600CAC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933700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Small positive steps in this direction increase q.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A6D52BB-AF72-4C68-BDC6-890D0E07E99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314825"/>
            <ns1:ext cx="5762625" cy="1333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2025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Replace the direction, for example with p=−g, before descent search.</ns1:t>
            </ns1:r>
          </ns1:p>
        </ns0:txBody>
      </ns0:sp>
      <ns0:pic>
        <ns0:nvPicPr>
          <ns0:cNvPr id="5" name="">
            <ns1:extLst>
              <ns1:ext uri="{FF2B5EF4-FFF2-40B4-BE49-F238E27FC236}">
                <ns2:creationId id="{AF584976-B1CD-4BF6-A8AF-573C9FF37F99}"/>
              </ns1:ext>
            </ns1:extLst>
          </ns0:cNvPr>
          <ns0:cNvPicPr>
            <ns1:picLocks noChangeAspect="1"/>
          </ns0:cNvPicPr>
          <ns0:nvPr/>
        </ns0:nvPicPr>
        <ns0:blipFill>
          <ns1:blip ns3:embed="R3ee5b1ed45a44fea">
            <ns1:extLst>
              <ns1:ext uri="{96DAC541-7B7A-43D3-8B79-37D633B846F1}">
                <ns4:svgBlip ns3:embed="Re668489dec2c4fa6"/>
              </ns1:ext>
            </ns1:extLst>
          </ns1:blip>
          <ns1:stretch/>
        </ns0:blipFill>
        <ns0:spPr>
          <ns1:xfrm>
            <ns1:off x="6715125" y="1552724"/>
            <ns1:ext cx="5000625" cy="4219277"/>
          </ns1:xfrm>
          <ns1:prstGeom prst="rect">
            <ns1:avLst/>
          </ns1:prstGeom>
        </ns0:spPr>
      </ns0:pic>
      <ns0:sp>
        <ns0:nvSpPr>
          <ns0:cNvPr id="6" name="">
            <ns1:extLst>
              <ns1:ext uri="{FF2B5EF4-FFF2-40B4-BE49-F238E27FC236}">
                <ns2:creationId id="{D3FAEC8F-4696-4250-BD87-C944376A30D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429375"/>
            <ns1:ext cx="8191500" cy="2476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2105623 · Onsite workshop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7B42FFE9-F16D-4DE8-A5D8-D6EB8645A721}"/>
              </ns1:ext>
            </ns1:extLst>
          </ns0:cNvPr>
          <ns0:cNvSpPr>
            <ns1:spLocks noGrp="1"/>
          </ns0:cNvSpPr>
          <ns0:nvPr/>
        </ns0:nvSpPr>
        <ns0:spPr>
          <ns1:xfrm>
            <ns1:off x="10715625" y="6429375"/>
            <ns1:ext cx="952500" cy="2476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defRPr>
            </ns1:pPr>
            <ns1:r>
              <ns1:rPr sz="1200" b="0">
                <ns1:solidFill>
                  <ns1:srgbClr val="333F4A"/>
                </ns1:solidFill>
                <ns1:latin typeface="Arial"/>
                <ns1:ea typeface="Arial"/>
                <ns1:cs typeface="Arial"/>
              </ns1:rPr>
              <ns1:t>53 / 58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DA70EC72-6B49-4359-B325-1049C6BC5E3D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5905500"/>
            <ns1:ext cx="10477500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>
            <ns1:def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defPPr>
            <ns1:lvl1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1pPr>
            <ns1:lvl2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2pPr>
            <ns1:lvl3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3pPr>
            <ns1:lvl4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4pPr>
            <ns1:lvl5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5pPr>
            <ns1:lvl6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6pPr>
            <ns1:lvl7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7pPr>
            <ns1:lvl8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8pPr>
            <ns1:lvl9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lvl9pPr>
          </ns1:lstStyle>
          <ns1:p>
            <ns1:pPr>
              <ns1:defRPr sz="1800" b="1">
                <ns1:solidFill>
                  <ns1:srgbClr val="0F6E6B"/>
                </ns1:solidFill>
                <ns1:latin typeface="Arial"/>
                <ns1:ea typeface="Arial"/>
                <ns1:cs typeface="Arial"/>
              </ns1:defRPr>
            </ns1:pPr>
            <ns1:r>
              <ns1:rPr sz="1800" b="1">
                <ns1:solidFill>
                  <ns1:srgbClr val="0F6E6B"/>
                </ns1:solidFill>
                <ns1:latin typeface="Arial"/>
                <ns1:ea typeface="Arial"/>
                <ns1:cs typeface="Arial"/>
                <ns1:hlinkClick ns3:id="rIdDemoLink"/>
              </ns1:rPr>
              <ns1:t>Open demo.html → newton</ns1:t>
            </ns1:r>
          </ns1:p>
        </ns0:txBody>
      </ns0:sp>
    </ns0:spTree>
    <ns0:extLst>
      <ns0:ext uri="{BB962C8B-B14F-4D97-AF65-F5344CB8AC3E}">
        <ns5:creationId val="241889780"/>
      </ns0:ext>
    </ns0:extLst>
  </ns0:cSld>
</ns0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AC9072-1712-42F4-851E-C61F91E1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BFGS: a preview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6B14D-5694-4D51-BD79-4FBE413E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 uses p=−g.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C5286-E88B-43A5-8056-EF818D944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Newton solves Hp=−g using the Hessian.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4DDC5F-D733-40CC-B08F-7F792060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BFGS updates a curvature approximation using changes in r and 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C19AE-A619-4E4C-B17F-FD28D7D3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7389AC-8431-4B19-B46D-F8C32704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54 / 58</a:t>
            </a:r>
          </a:p>
        </p:txBody>
      </p:sp>
    </p:spTree>
    <p:extLst>
      <p:ext uri="{BB962C8B-B14F-4D97-AF65-F5344CB8AC3E}">
        <p14:creationId xmlns:p14="http://schemas.microsoft.com/office/powerpoint/2010/main" val="967835771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686A0A-20E8-428C-BE7C-D14478BD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Exit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8D2E06-DE4C-494D-B556-E150D0A8E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Why was α=0.25 rejected when c₁=0.1?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F4B7CC-4657-4095-B466-364AA4AA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What stays fixed during the inner backtracking loop?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B9C9CA-D217-4C08-8862-718F78ED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What must be checked before a descent line search?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7D84F8-59D4-4F4C-AA25-1A01BA330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AF44A8-20B2-453E-9962-622A0051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56 / 58</a:t>
            </a:r>
          </a:p>
        </p:txBody>
      </p:sp>
    </p:spTree>
    <p:extLst>
      <p:ext uri="{BB962C8B-B14F-4D97-AF65-F5344CB8AC3E}">
        <p14:creationId xmlns:p14="http://schemas.microsoft.com/office/powerpoint/2010/main" val="1967440004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34B312-80E4-4A71-B7AE-D8191FC4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Exit check: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4A936-B10F-48A4-AF9C-67309E9E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17 &gt; 13.2: the decrease is insufficient for this target.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FF3B52-4865-4F05-9E49-771E62A8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Keep the current point r and direction p fixed.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DB62DE-D4D8-41E2-8469-3EAC2B474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Check gᵀp &lt; 0. If g = 0, stop and classify the point.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161449-BB7F-460C-B62E-57C4AB61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5C9FE0-75D5-485E-B4A7-63142A8C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57 / 58</a:t>
            </a:r>
          </a:p>
        </p:txBody>
      </p:sp>
    </p:spTree>
    <p:extLst>
      <p:ext uri="{BB962C8B-B14F-4D97-AF65-F5344CB8AC3E}">
        <p14:creationId xmlns:p14="http://schemas.microsoft.com/office/powerpoint/2010/main" val="2020590440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E56AA0-6C3D-4CE2-A364-6A0F07252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3850"/>
            <a:ext cx="11144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Next: constrained nonlinear optimization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6537A-F62B-4C99-9457-FC0AD696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Feasible directions and active constraints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2CB33C-5FDD-4B5D-8AD9-64633B33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Lagrange multipliers and KKT as optimality conditions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3FD18E-85E1-454F-BC83-B4DABC19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How practical constrained solvers use local models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7F4127-E0D2-429A-94C4-C44F82C8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A3AB48-569A-4666-A4D8-BEC28FAD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4293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58 / 58</a:t>
            </a:r>
          </a:p>
        </p:txBody>
      </p:sp>
    </p:spTree>
    <p:extLst>
      <p:ext uri="{BB962C8B-B14F-4D97-AF65-F5344CB8AC3E}">
        <p14:creationId xmlns:p14="http://schemas.microsoft.com/office/powerpoint/2010/main" val="1981557749"/>
      </p:ext>
    </p:extLst>
  </p:cSld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7" name="">
            <a:extLst>
              <a:ext uri="{FF2B5EF4-FFF2-40B4-BE49-F238E27FC236}">
                <a16:creationId xmlns:a16="http://schemas.microsoft.com/office/drawing/2014/main" id="{D387FC8E-31BE-4770-BE0E-F27ACB51B728}"/>
              </a:ext>
            </a:extLst>
          </p:cNvPr>
          <p:cNvSpPr>
            <a:spLocks noGrp="1"/>
          </p:cNvSpPr>
          <p:nvPr/>
        </p:nvSpPr>
        <p:spPr>
          <a:xfrm>
            <a:off x="523875" y="323850"/>
            <a:ext cx="11144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From LP to NLP: how we check an answer</a:t>
            </a:r>
          </a:p>
        </p:txBody>
      </p:sp>
      <p:sp>
        <p:nvSpPr>
          <p:cNvPr id="2" name="">
            <a:extLst>
              <a:ext uri="{FF2B5EF4-FFF2-40B4-BE49-F238E27FC236}">
                <a16:creationId xmlns:a16="http://schemas.microsoft.com/office/drawing/2014/main" id="{4E3844A4-E4E6-41AB-9140-301A25CBA8A5}"/>
              </a:ext>
            </a:extLst>
          </p:cNvPr>
          <p:cNvSpPr>
            <a:spLocks noGrp="1"/>
          </p:cNvSpPr>
          <p:nvPr/>
        </p:nvSpPr>
        <p:spPr>
          <a:xfrm>
            <a:off x="571500" y="1552575"/>
            <a:ext cx="1104900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LP: dual-feasible prices with w = z certify the optimum.</a:t>
            </a:r>
          </a:p>
        </p:txBody>
      </p:sp>
      <p:sp>
        <p:nvSpPr>
          <p:cNvPr id="3" name="">
            <a:extLst>
              <a:ext uri="{FF2B5EF4-FFF2-40B4-BE49-F238E27FC236}">
                <a16:creationId xmlns:a16="http://schemas.microsoft.com/office/drawing/2014/main" id="{5622E681-A098-4EE2-845D-EDA59D275A02}"/>
              </a:ext>
            </a:extLst>
          </p:cNvPr>
          <p:cNvSpPr>
            <a:spLocks noGrp="1"/>
          </p:cNvSpPr>
          <p:nvPr/>
        </p:nvSpPr>
        <p:spPr>
          <a:xfrm>
            <a:off x="571500" y="2981325"/>
            <a:ext cx="1104900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NLP: ∇f = 0 finds candidates; curvature and convexity classify them.</a:t>
            </a:r>
          </a:p>
        </p:txBody>
      </p:sp>
      <p:sp>
        <p:nvSpPr>
          <p:cNvPr id="4" name="">
            <a:extLst>
              <a:ext uri="{FF2B5EF4-FFF2-40B4-BE49-F238E27FC236}">
                <a16:creationId xmlns:a16="http://schemas.microsoft.com/office/drawing/2014/main" id="{B9F83462-475B-46EF-AE93-0C7CA08D8C91}"/>
              </a:ext>
            </a:extLst>
          </p:cNvPr>
          <p:cNvSpPr>
            <a:spLocks noGrp="1"/>
          </p:cNvSpPr>
          <p:nvPr/>
        </p:nvSpPr>
        <p:spPr>
          <a:xfrm>
            <a:off x="571500" y="4410075"/>
            <a:ext cx="1104900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Line search: the Armijo test checks each trial step before we accept it.</a:t>
            </a:r>
          </a:p>
        </p:txBody>
      </p:sp>
      <p:sp>
        <p:nvSpPr>
          <p:cNvPr id="5" name="">
            <a:extLst>
              <a:ext uri="{FF2B5EF4-FFF2-40B4-BE49-F238E27FC236}">
                <a16:creationId xmlns:a16="http://schemas.microsoft.com/office/drawing/2014/main" id="{37203767-80B6-4726-A8B1-15991C29D5C1}"/>
              </a:ext>
            </a:extLst>
          </p:cNvPr>
          <p:cNvSpPr>
            <a:spLocks noGrp="1"/>
          </p:cNvSpPr>
          <p:nvPr/>
        </p:nvSpPr>
        <p:spPr>
          <a:xfrm>
            <a:off x="571500" y="6429375"/>
            <a:ext cx="81915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>
              <a:ext uri="{FF2B5EF4-FFF2-40B4-BE49-F238E27FC236}">
                <a16:creationId xmlns:a16="http://schemas.microsoft.com/office/drawing/2014/main" id="{E9A80566-2283-443F-8A60-FB30EFABE78A}"/>
              </a:ext>
            </a:extLst>
          </p:cNvPr>
          <p:cNvSpPr>
            <a:spLocks noGrp="1"/>
          </p:cNvSpPr>
          <p:nvPr/>
        </p:nvSpPr>
        <p:spPr>
          <a:xfrm>
            <a:off x="10715625" y="6429375"/>
            <a:ext cx="9525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 / 58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7" name="">
            <a:extLst>
              <a:ext uri="{FF2B5EF4-FFF2-40B4-BE49-F238E27FC236}">
                <a16:creationId xmlns:a16="http://schemas.microsoft.com/office/drawing/2014/main" id="{D387FC8E-31BE-4770-BE0E-F27ACB51B728}"/>
              </a:ext>
            </a:extLst>
          </p:cNvPr>
          <p:cNvSpPr>
            <a:spLocks noGrp="1"/>
          </p:cNvSpPr>
          <p:nvPr/>
        </p:nvSpPr>
        <p:spPr>
          <a:xfrm>
            <a:off x="523875" y="323850"/>
            <a:ext cx="111442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Opening questions: answers</a:t>
            </a:r>
          </a:p>
        </p:txBody>
      </p:sp>
      <p:sp>
        <p:nvSpPr>
          <p:cNvPr id="2" name="">
            <a:extLst>
              <a:ext uri="{FF2B5EF4-FFF2-40B4-BE49-F238E27FC236}">
                <a16:creationId xmlns:a16="http://schemas.microsoft.com/office/drawing/2014/main" id="{4E3844A4-E4E6-41AB-9140-301A25CBA8A5}"/>
              </a:ext>
            </a:extLst>
          </p:cNvPr>
          <p:cNvSpPr>
            <a:spLocks noGrp="1"/>
          </p:cNvSpPr>
          <p:nvPr/>
        </p:nvSpPr>
        <p:spPr>
          <a:xfrm>
            <a:off x="571500" y="1552575"/>
            <a:ext cx="1104900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Prices bound profit only if dual feasible: (1,0) gives w = 4 &lt; 9.</a:t>
            </a:r>
          </a:p>
        </p:txBody>
      </p:sp>
      <p:sp>
        <p:nvSpPr>
          <p:cNvPr id="3" name="">
            <a:extLst>
              <a:ext uri="{FF2B5EF4-FFF2-40B4-BE49-F238E27FC236}">
                <a16:creationId xmlns:a16="http://schemas.microsoft.com/office/drawing/2014/main" id="{5622E681-A098-4EE2-845D-EDA59D275A02}"/>
              </a:ext>
            </a:extLst>
          </p:cNvPr>
          <p:cNvSpPr>
            <a:spLocks noGrp="1"/>
          </p:cNvSpPr>
          <p:nvPr/>
        </p:nvSpPr>
        <p:spPr>
          <a:xfrm>
            <a:off x="571500" y="2981325"/>
            <a:ext cx="1104900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∇f = 0 is not enough: x = 0 is a local maximum of q.</a:t>
            </a:r>
          </a:p>
        </p:txBody>
      </p:sp>
      <p:sp>
        <p:nvSpPr>
          <p:cNvPr id="4" name="">
            <a:extLst>
              <a:ext uri="{FF2B5EF4-FFF2-40B4-BE49-F238E27FC236}">
                <a16:creationId xmlns:a16="http://schemas.microsoft.com/office/drawing/2014/main" id="{B9F83462-475B-46EF-AE93-0C7CA08D8C91}"/>
              </a:ext>
            </a:extLst>
          </p:cNvPr>
          <p:cNvSpPr>
            <a:spLocks noGrp="1"/>
          </p:cNvSpPr>
          <p:nvPr/>
        </p:nvSpPr>
        <p:spPr>
          <a:xfrm>
            <a:off x="571500" y="4410075"/>
            <a:ext cx="1104900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 descent direction can still fail: α = 1 and 0.5 increase f.</a:t>
            </a:r>
          </a:p>
        </p:txBody>
      </p:sp>
      <p:sp>
        <p:nvSpPr>
          <p:cNvPr id="5" name="">
            <a:extLst>
              <a:ext uri="{FF2B5EF4-FFF2-40B4-BE49-F238E27FC236}">
                <a16:creationId xmlns:a16="http://schemas.microsoft.com/office/drawing/2014/main" id="{37203767-80B6-4726-A8B1-15991C29D5C1}"/>
              </a:ext>
            </a:extLst>
          </p:cNvPr>
          <p:cNvSpPr>
            <a:spLocks noGrp="1"/>
          </p:cNvSpPr>
          <p:nvPr/>
        </p:nvSpPr>
        <p:spPr>
          <a:xfrm>
            <a:off x="571500" y="6429375"/>
            <a:ext cx="81915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Onsite workshop</a:t>
            </a:r>
          </a:p>
        </p:txBody>
      </p:sp>
      <p:sp>
        <p:nvSpPr>
          <p:cNvPr id="6" name="">
            <a:extLst>
              <a:ext uri="{FF2B5EF4-FFF2-40B4-BE49-F238E27FC236}">
                <a16:creationId xmlns:a16="http://schemas.microsoft.com/office/drawing/2014/main" id="{E9A80566-2283-443F-8A60-FB30EFABE78A}"/>
              </a:ext>
            </a:extLst>
          </p:cNvPr>
          <p:cNvSpPr>
            <a:spLocks noGrp="1"/>
          </p:cNvSpPr>
          <p:nvPr/>
        </p:nvSpPr>
        <p:spPr>
          <a:xfrm>
            <a:off x="10715625" y="6429375"/>
            <a:ext cx="9525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55 / 58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2026-11-06T18:02:19.1590000Z</dcterms:created>
  <dcterms:modified xsi:type="dcterms:W3CDTF">2026-11-06T18:02:19.1590000Z</dcterms:modified>
</coreProperties>
</file>