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Default Extension="mp3" ContentType="audio/mpeg"/>
</Types>
</file>

<file path=_rels/.rels>&#65279;<?xml version="1.0" encoding="utf-8"?><Relationships xmlns="http://schemas.openxmlformats.org/package/2006/relationships"><Relationship Type="http://schemas.openxmlformats.org/package/2006/relationships/metadata/core-properties" Target="/docProps/core.xml" Id="Rb193fb3ceb0e43bd" /><Relationship Type="http://schemas.openxmlformats.org/officeDocument/2006/relationships/extended-properties" Target="/docProps/app.xml" Id="Ra42fcac6ea8a45f7" /><Relationship Type="http://schemas.openxmlformats.org/officeDocument/2006/relationships/officeDocument" Target="/ppt/presentation.xml" Id="R654944719cd04e63" /></Relationships>
</file>

<file path=ppt/presentation.xml><?xml version="1.0" encoding="utf-8"?>
<p:presentation xmlns:p="http://schemas.openxmlformats.org/presentationml/2006/main">
  <p:sldMasterIdLst>
    <p:sldMasterId xmlns:r="http://schemas.openxmlformats.org/officeDocument/2006/relationships" id="2147483648" r:id="R1e39a4dabf8b477e"/>
  </p:sldMasterIdLst>
  <p:notesMasterIdLst>
    <p:notesMasterId xmlns:r="http://schemas.openxmlformats.org/officeDocument/2006/relationships" r:id="R1a73db8ca6394e54"/>
  </p:notesMasterIdLst>
  <p:sldIdLst>
    <p:sldId xmlns:r="http://schemas.openxmlformats.org/officeDocument/2006/relationships" id="256" r:id="R304cd33d86954b96"/>
    <p:sldId xmlns:r="http://schemas.openxmlformats.org/officeDocument/2006/relationships" id="257" r:id="Re46c31fb401c4ce8"/>
    <p:sldId xmlns:r="http://schemas.openxmlformats.org/officeDocument/2006/relationships" id="258" r:id="Rc990acdbb0274f22"/>
    <p:sldId xmlns:r="http://schemas.openxmlformats.org/officeDocument/2006/relationships" id="259" r:id="R45fb6477bd3b4606"/>
    <p:sldId xmlns:r="http://schemas.openxmlformats.org/officeDocument/2006/relationships" id="260" r:id="R36ffbcb733764c21"/>
    <p:sldId xmlns:r="http://schemas.openxmlformats.org/officeDocument/2006/relationships" id="261" r:id="R9f0b4cc78b5b49c6"/>
    <p:sldId xmlns:r="http://schemas.openxmlformats.org/officeDocument/2006/relationships" id="262" r:id="R46a27d3fa58840f4"/>
    <p:sldId xmlns:r="http://schemas.openxmlformats.org/officeDocument/2006/relationships" id="263" r:id="Rcc71b1e32bc848df"/>
    <p:sldId xmlns:r="http://schemas.openxmlformats.org/officeDocument/2006/relationships" id="264" r:id="Ra2f8dd1b9b9640dc"/>
    <p:sldId xmlns:r="http://schemas.openxmlformats.org/officeDocument/2006/relationships" id="265" r:id="R2b87d257d0c046af"/>
    <p:sldId xmlns:r="http://schemas.openxmlformats.org/officeDocument/2006/relationships" id="266" r:id="Rb4fe346b0a514724"/>
    <p:sldId xmlns:r="http://schemas.openxmlformats.org/officeDocument/2006/relationships" id="267" r:id="R0b77b7b4282e4e2e"/>
    <p:sldId xmlns:r="http://schemas.openxmlformats.org/officeDocument/2006/relationships" id="268" r:id="Ra2fe4f9fb561462d"/>
    <p:sldId xmlns:r="http://schemas.openxmlformats.org/officeDocument/2006/relationships" id="269" r:id="R9355ca246461456e"/>
    <p:sldId xmlns:r="http://schemas.openxmlformats.org/officeDocument/2006/relationships" id="270" r:id="R3941090053cd43f3"/>
    <p:sldId xmlns:r="http://schemas.openxmlformats.org/officeDocument/2006/relationships" id="271" r:id="R7b5bcbd08dc24ba0"/>
    <p:sldId xmlns:r="http://schemas.openxmlformats.org/officeDocument/2006/relationships" id="272" r:id="R7ad4e80d7a584c13"/>
    <p:sldId xmlns:r="http://schemas.openxmlformats.org/officeDocument/2006/relationships" id="273" r:id="Re826b3cd08c04554"/>
    <p:sldId xmlns:r="http://schemas.openxmlformats.org/officeDocument/2006/relationships" id="274" r:id="R721459901dfb407b"/>
    <p:sldId xmlns:r="http://schemas.openxmlformats.org/officeDocument/2006/relationships" id="275" r:id="Rd3b2c698dcd04958"/>
    <p:sldId xmlns:r="http://schemas.openxmlformats.org/officeDocument/2006/relationships" id="276" r:id="R9c0881a41c0b473f"/>
    <p:sldId xmlns:r="http://schemas.openxmlformats.org/officeDocument/2006/relationships" id="277" r:id="R1a4021fbf90e48b9"/>
    <p:sldId xmlns:r="http://schemas.openxmlformats.org/officeDocument/2006/relationships" id="278" r:id="R44023ef94b324f3b"/>
    <p:sldId xmlns:r="http://schemas.openxmlformats.org/officeDocument/2006/relationships" id="279" r:id="R51bd39a26c0c4f18"/>
    <p:sldId xmlns:r="http://schemas.openxmlformats.org/officeDocument/2006/relationships" id="280" r:id="R89cd8294167e49db"/>
    <p:sldId xmlns:r="http://schemas.openxmlformats.org/officeDocument/2006/relationships" id="281" r:id="R635cf0fec9944fcd"/>
  </p:sldIdLst>
  <p:sldSz cx="12192000" cy="6858000"/>
  <p:notesSz cx="6858000" cy="9144000"/>
</p:presentation>
</file>

<file path=ppt/presProps.xml><?xml version="1.0" encoding="utf-8"?>
<ns0:presentationPr xmlns:ns0="http://schemas.openxmlformats.org/presentationml/2006/main" xmlns:ns1="http://schemas.microsoft.com/office/powerpoint/2010/main" xmlns:ns2="http://schemas.microsoft.com/office/powerpoint/2012/main">
  <ns0:showPr useTimings="1"/>
  <ns0:extLst>
    <ns0:ext uri="{E76CE94A-603C-4142-B9EB-6D1370010A27}">
      <ns1:discardImageEditData val="0"/>
    </ns0:ext>
    <ns0:ext uri="{D31A062A-798A-4329-ABDD-BBA856620510}">
      <ns1:defaultImageDpi val="32767"/>
    </ns0:ext>
    <ns0:ext uri="{FD5EFAAD-0ECE-453E-9831-46B23BE46B34}">
      <ns2:chartTrackingRefBased val="1"/>
    </ns0:ext>
  </ns0:extLst>
</ns0: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d4c1f24e0d140e9" /><Relationship Type="http://schemas.openxmlformats.org/officeDocument/2006/relationships/slideMaster" Target="/ppt/slideMasters/slideMaster1.xml" Id="R1e39a4dabf8b477e" /><Relationship Type="http://schemas.openxmlformats.org/officeDocument/2006/relationships/notesMaster" Target="/ppt/notesMasters/notesMaster1.xml" Id="R1a73db8ca6394e54" /><Relationship Type="http://schemas.openxmlformats.org/officeDocument/2006/relationships/presProps" Target="/ppt/presProps.xml" Id="Rcf0f81c46561414b" /><Relationship Type="http://schemas.openxmlformats.org/officeDocument/2006/relationships/tableStyles" Target="/ppt/tableStyles.xml" Id="Ra4e889cc9c3944fb" /><Relationship Type="http://schemas.openxmlformats.org/officeDocument/2006/relationships/slide" Target="/ppt/slides/slide1.xml" Id="R304cd33d86954b96" /><Relationship Type="http://schemas.openxmlformats.org/officeDocument/2006/relationships/slide" Target="/ppt/slides/slide2.xml" Id="Re46c31fb401c4ce8" /><Relationship Type="http://schemas.openxmlformats.org/officeDocument/2006/relationships/slide" Target="/ppt/slides/slide3.xml" Id="Rc990acdbb0274f22" /><Relationship Type="http://schemas.openxmlformats.org/officeDocument/2006/relationships/slide" Target="/ppt/slides/slide4.xml" Id="R45fb6477bd3b4606" /><Relationship Type="http://schemas.openxmlformats.org/officeDocument/2006/relationships/slide" Target="/ppt/slides/slide5.xml" Id="R36ffbcb733764c21" /><Relationship Type="http://schemas.openxmlformats.org/officeDocument/2006/relationships/slide" Target="/ppt/slides/slide6.xml" Id="R9f0b4cc78b5b49c6" /><Relationship Type="http://schemas.openxmlformats.org/officeDocument/2006/relationships/slide" Target="/ppt/slides/slide7.xml" Id="R46a27d3fa58840f4" /><Relationship Type="http://schemas.openxmlformats.org/officeDocument/2006/relationships/slide" Target="/ppt/slides/slide8.xml" Id="Rcc71b1e32bc848df" /><Relationship Type="http://schemas.openxmlformats.org/officeDocument/2006/relationships/slide" Target="/ppt/slides/slide9.xml" Id="Ra2f8dd1b9b9640dc" /><Relationship Type="http://schemas.openxmlformats.org/officeDocument/2006/relationships/slide" Target="/ppt/slides/slide10.xml" Id="R2b87d257d0c046af" /><Relationship Type="http://schemas.openxmlformats.org/officeDocument/2006/relationships/slide" Target="/ppt/slides/slide11.xml" Id="Rb4fe346b0a514724" /><Relationship Type="http://schemas.openxmlformats.org/officeDocument/2006/relationships/slide" Target="/ppt/slides/slide12.xml" Id="R0b77b7b4282e4e2e" /><Relationship Type="http://schemas.openxmlformats.org/officeDocument/2006/relationships/slide" Target="/ppt/slides/slide13.xml" Id="Ra2fe4f9fb561462d" /><Relationship Type="http://schemas.openxmlformats.org/officeDocument/2006/relationships/slide" Target="/ppt/slides/slide14.xml" Id="R9355ca246461456e" /><Relationship Type="http://schemas.openxmlformats.org/officeDocument/2006/relationships/slide" Target="/ppt/slides/slide15.xml" Id="R3941090053cd43f3" /><Relationship Type="http://schemas.openxmlformats.org/officeDocument/2006/relationships/slide" Target="/ppt/slides/slide16.xml" Id="R7b5bcbd08dc24ba0" /><Relationship Type="http://schemas.openxmlformats.org/officeDocument/2006/relationships/slide" Target="/ppt/slides/slide17.xml" Id="R7ad4e80d7a584c13" /><Relationship Type="http://schemas.openxmlformats.org/officeDocument/2006/relationships/slide" Target="/ppt/slides/slide18.xml" Id="Re826b3cd08c04554" /><Relationship Type="http://schemas.openxmlformats.org/officeDocument/2006/relationships/slide" Target="/ppt/slides/slide19.xml" Id="R721459901dfb407b" /><Relationship Type="http://schemas.openxmlformats.org/officeDocument/2006/relationships/slide" Target="/ppt/slides/slide20.xml" Id="Rd3b2c698dcd04958" /><Relationship Type="http://schemas.openxmlformats.org/officeDocument/2006/relationships/slide" Target="/ppt/slides/slide21.xml" Id="R9c0881a41c0b473f" /><Relationship Type="http://schemas.openxmlformats.org/officeDocument/2006/relationships/slide" Target="/ppt/slides/slide22.xml" Id="R1a4021fbf90e48b9" /><Relationship Type="http://schemas.openxmlformats.org/officeDocument/2006/relationships/slide" Target="/ppt/slides/slide23.xml" Id="R44023ef94b324f3b" /><Relationship Type="http://schemas.openxmlformats.org/officeDocument/2006/relationships/slide" Target="/ppt/slides/slide24.xml" Id="R51bd39a26c0c4f18" /><Relationship Type="http://schemas.openxmlformats.org/officeDocument/2006/relationships/slide" Target="/ppt/slides/slide25.xml" Id="R89cd8294167e49db" /><Relationship Type="http://schemas.openxmlformats.org/officeDocument/2006/relationships/slide" Target="/ppt/slides/slide26.xml" Id="R635cf0fec9944fc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17af9ff14584e3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ce8261e205e4574" /><Relationship Type="http://schemas.openxmlformats.org/officeDocument/2006/relationships/notesMaster" Target="/ppt/notesMasters/notesMaster1.xml" Id="R107e4f781ab74e6b" /></Relationships>
</file>

<file path=ppt/notesSlides/_rels/notesSlide2.xml.rels>&#65279;<?xml version="1.0" encoding="utf-8"?><Relationships xmlns="http://schemas.openxmlformats.org/package/2006/relationships"><Relationship Type="http://schemas.openxmlformats.org/officeDocument/2006/relationships/slide" Target="/ppt/slides/slide2.xml" Id="Rc613f73222ea4724" /><Relationship Type="http://schemas.openxmlformats.org/officeDocument/2006/relationships/notesMaster" Target="/ppt/notesMasters/notesMaster1.xml" Id="R94b0d825e96f4d13" /></Relationships>
</file>

<file path=ppt/notesSlides/_rels/notesSlide3.xml.rels>&#65279;<?xml version="1.0" encoding="utf-8"?><Relationships xmlns="http://schemas.openxmlformats.org/package/2006/relationships"><Relationship Type="http://schemas.openxmlformats.org/officeDocument/2006/relationships/slide" Target="/ppt/slides/slide3.xml" Id="R64689cd99d584b27" /><Relationship Type="http://schemas.openxmlformats.org/officeDocument/2006/relationships/notesMaster" Target="/ppt/notesMasters/notesMaster1.xml" Id="Rc549c2cdd2914dbf" /></Relationships>
</file>

<file path=ppt/notesSlides/_rels/notesSlide4.xml.rels>&#65279;<?xml version="1.0" encoding="utf-8"?><Relationships xmlns="http://schemas.openxmlformats.org/package/2006/relationships"><Relationship Type="http://schemas.openxmlformats.org/officeDocument/2006/relationships/slide" Target="/ppt/slides/slide4.xml" Id="Ra32ef6a4a11a4e0e" /><Relationship Type="http://schemas.openxmlformats.org/officeDocument/2006/relationships/notesMaster" Target="/ppt/notesMasters/notesMaster1.xml" Id="Reae8565a136f4c1b" /></Relationships>
</file>

<file path=ppt/notesSlides/_rels/notesSlide5.xml.rels>&#65279;<?xml version="1.0" encoding="utf-8"?><Relationships xmlns="http://schemas.openxmlformats.org/package/2006/relationships"><Relationship Type="http://schemas.openxmlformats.org/officeDocument/2006/relationships/slide" Target="/ppt/slides/slide5.xml" Id="R31aa477fc313487e" /><Relationship Type="http://schemas.openxmlformats.org/officeDocument/2006/relationships/notesMaster" Target="/ppt/notesMasters/notesMaster1.xml" Id="Re0d02ef00826407b" /></Relationships>
</file>

<file path=ppt/notesSlides/_rels/notesSlide6.xml.rels>&#65279;<?xml version="1.0" encoding="utf-8"?><Relationships xmlns="http://schemas.openxmlformats.org/package/2006/relationships"><Relationship Type="http://schemas.openxmlformats.org/officeDocument/2006/relationships/slide" Target="/ppt/slides/slide6.xml" Id="Rb39453f0f9954a9b" /><Relationship Type="http://schemas.openxmlformats.org/officeDocument/2006/relationships/notesMaster" Target="/ppt/notesMasters/notesMaster1.xml" Id="Ra537a8b13b4e4e7a" /></Relationships>
</file>

<file path=ppt/notesSlides/_rels/notesSlide7.xml.rels>&#65279;<?xml version="1.0" encoding="utf-8"?><Relationships xmlns="http://schemas.openxmlformats.org/package/2006/relationships"><Relationship Type="http://schemas.openxmlformats.org/officeDocument/2006/relationships/slide" Target="/ppt/slides/slide7.xml" Id="R04300940004a46ea" /><Relationship Type="http://schemas.openxmlformats.org/officeDocument/2006/relationships/notesMaster" Target="/ppt/notesMasters/notesMaster1.xml" Id="Rda04e137ab424e15" /></Relationships>
</file>

<file path=ppt/notesSlides/_rels/notesSlide8.xml.rels>&#65279;<?xml version="1.0" encoding="utf-8"?><Relationships xmlns="http://schemas.openxmlformats.org/package/2006/relationships"><Relationship Type="http://schemas.openxmlformats.org/officeDocument/2006/relationships/slide" Target="/ppt/slides/slide8.xml" Id="R8a6496427fed4808" /><Relationship Type="http://schemas.openxmlformats.org/officeDocument/2006/relationships/notesMaster" Target="/ppt/notesMasters/notesMaster1.xml" Id="Rc46c03b1fc704e21" /></Relationships>
</file>

<file path=ppt/notesSlides/_rels/notesSlide9.xml.rels>&#65279;<?xml version="1.0" encoding="utf-8"?><Relationships xmlns="http://schemas.openxmlformats.org/package/2006/relationships"><Relationship Type="http://schemas.openxmlformats.org/officeDocument/2006/relationships/slide" Target="/ppt/slides/slide9.xml" Id="R2376f5f59b784353" /><Relationship Type="http://schemas.openxmlformats.org/officeDocument/2006/relationships/notesMaster" Target="/ppt/notesMasters/notesMaster1.xml" Id="R9b503192dd5246d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d8fa6895b564681" /><Relationship Type="http://schemas.openxmlformats.org/officeDocument/2006/relationships/notesMaster" Target="/ppt/notesMasters/notesMaster1.xml" Id="R9db7e5c2d157490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3a07134afe3444c" /><Relationship Type="http://schemas.openxmlformats.org/officeDocument/2006/relationships/notesMaster" Target="/ppt/notesMasters/notesMaster1.xml" Id="Rd5c6e3a08d5645c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570b6d5f61e4f1b" /><Relationship Type="http://schemas.openxmlformats.org/officeDocument/2006/relationships/notesMaster" Target="/ppt/notesMasters/notesMaster1.xml" Id="Rc81debbaa11545b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73cb6917fb34d64" /><Relationship Type="http://schemas.openxmlformats.org/officeDocument/2006/relationships/notesMaster" Target="/ppt/notesMasters/notesMaster1.xml" Id="Raabac4a42d744d0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bfe4f9a15444cd7" /><Relationship Type="http://schemas.openxmlformats.org/officeDocument/2006/relationships/notesMaster" Target="/ppt/notesMasters/notesMaster1.xml" Id="Rd5981e7c7d1a4d3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fcef91aec7a4378" /><Relationship Type="http://schemas.openxmlformats.org/officeDocument/2006/relationships/notesMaster" Target="/ppt/notesMasters/notesMaster1.xml" Id="R71f23f50e57f4f6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7a68f449e97481e" /><Relationship Type="http://schemas.openxmlformats.org/officeDocument/2006/relationships/notesMaster" Target="/ppt/notesMasters/notesMaster1.xml" Id="R52b63f92f653488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8a8b2a65eb3442c" /><Relationship Type="http://schemas.openxmlformats.org/officeDocument/2006/relationships/notesMaster" Target="/ppt/notesMasters/notesMaster1.xml" Id="Rb846e6b9040948a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90fdaccb62e4277" /><Relationship Type="http://schemas.openxmlformats.org/officeDocument/2006/relationships/notesMaster" Target="/ppt/notesMasters/notesMaster1.xml" Id="Re57d4e087527444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7ecd4b8175445b2" /><Relationship Type="http://schemas.openxmlformats.org/officeDocument/2006/relationships/notesMaster" Target="/ppt/notesMasters/notesMaster1.xml" Id="Rf95b356029d74ec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07b3b11b0ff4e32" /><Relationship Type="http://schemas.openxmlformats.org/officeDocument/2006/relationships/notesMaster" Target="/ppt/notesMasters/notesMaster1.xml" Id="R5618b5dbd5c744d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4d775117d654fb9" /><Relationship Type="http://schemas.openxmlformats.org/officeDocument/2006/relationships/notesMaster" Target="/ppt/notesMasters/notesMaster1.xml" Id="Rbb8e17e66577406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59b503db662419a" /><Relationship Type="http://schemas.openxmlformats.org/officeDocument/2006/relationships/notesMaster" Target="/ppt/notesMasters/notesMaster1.xml" Id="Ree5852949d6b456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5bb7be1137c4b18" /><Relationship Type="http://schemas.openxmlformats.org/officeDocument/2006/relationships/notesMaster" Target="/ppt/notesMasters/notesMaster1.xml" Id="R58dd60e511a34e8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5587c3a717c46fb" /><Relationship Type="http://schemas.openxmlformats.org/officeDocument/2006/relationships/notesMaster" Target="/ppt/notesMasters/notesMaster1.xml" Id="R4ae6a3564ecc425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7567faf6a7541b4" /><Relationship Type="http://schemas.openxmlformats.org/officeDocument/2006/relationships/notesMaster" Target="/ppt/notesMasters/notesMaster1.xml" Id="R6ecc23f7c5f948a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815d6f6a5434d21" /><Relationship Type="http://schemas.openxmlformats.org/officeDocument/2006/relationships/notesMaster" Target="/ppt/notesMasters/notesMaster1.xml" Id="Rddc6a691e6ee482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guided review of linear and nonlinear optimization. Please attend our onsite class on Monday, November ninth, twenty twenty-six. Before class, work through these explanations and pause at each practice slide. We will connect production decisions to dual prices, explain when a shadow price remains valid, and check the steps used by nonlinear optimization methods. Bring your calculations and the questions that you would like us to discuss in person.</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with the production problem. The variables x and y are continuous production quantities. Each unit of x earns three profit units and uses one unit of resource one and two units of resource two. Each unit of y earns two and uses one unit of each resource. The number z is the resulting profit. It is not an additional independent production decision. The feasible region contains all production plans that satisfy both resource limits.</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dual describes a different decision. We choose nonnegative resource prices u and v. These are not renamed versions of x and y. Production quantities belong to the primal, while resource prices belong to the dual. Four units of resource one and five units of resource two have total value four u plus five v. We call that value w. To create an upper bound on profit, the resource prices must cover the profit of each product.</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one product column at a time. Product x consumes one unit of resource one and two units of resource two, so its priced resource cost is u plus two v. That cost must be at least its profit of three. Product y consumes one unit of each resource, so u plus v must be at least two. This is why the primal resource coefficients reappear by columns in the dual constraints. The inequality direction follows from requiring a valid upper bound.</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the proof. Since x and y are nonnegative, multiply the first dual inequality by x and the second by y, then add them. Profit is no greater than the quantity u plus two v, multiplied by x, plus the quantity u plus v, multiplied by y. Collecting terms gives u times the entire quantity x plus y, plus v times the entire quantity two x plus y. Primal feasibility and nonnegative prices make this no greater than four u plus five v. Every feasible dual value therefore bounds every feasible primal profit from above.</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 both sides before comparing values. The production plan one, three uses four units of resource one and five units of resource two, and earns nine. The resource prices one, one satisfy one plus two equals three and one plus one equals two, and give a bound of nine. Feasible profit reaches a valid upper bound. Therefore neither side can improve, and both solutions are optimal. Equality of two numbers alone is not enough unless both points are feasible.</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the narration and test the prices u equals one and v equals zero. First substitute them into both dual inequalities. Then compute the proposed resource value. Finally compare it with a feasible production plan that you already know. A small proposed dual value is useful only when it is dual feasible. Write one sentence explaining why this proposal succeeds or fails before opening the next slide.</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Both dual constraints fail. The cost assigned to product x is only one, below its profit of three. The assigned cost of product y is also one, below its profit of two. Although the resource value is four, the feasible production plan one, three earns nine. Four therefore cannot be an upper bound on all feasible profits. The mistake is accepting a dual objective value without checking the dual constraints.</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now change only the right hand side of resource one, keeping resource two at five and the profit coefficients unchanged. Follow the intersection of the two binding resource constraints. Subtracting the first equation from the second gives x equals five minus b one. Substituting into the first gives y equals two b one minus five. This candidate remains usable only while both production quantities are nonnegative. Outside that interval, the algebraic intersection still exists but is not a feasible production plan.</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nonnegativity condition says five minus b one must be at least zero, so b one cannot exceed five. The second says two b one minus five must be at least zero, so b one cannot be below two point five. Within this interval the old dual prices one, one remain feasible, and the candidate primal profit equals their bound. That certifies optimality throughout the interval, including its endpoints. At an endpoint, the derivative may differ on the two sides.</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b one equals four point two, the candidate is x equals zero point eight and y equals three point four. Resource use is four point two and five, so the plan is feasible. Profit is three times zero point eight plus two times three point four, which equals nine point two. The old optimum was nine. Increasing resource one by zero point two therefore increases profit by zero point two, exactly as predicted by its shadow price of one.</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b one equals six, continuing the old intersection gives minus one, seven. Negative production is forbidden, so that candidate is infeasible. Continuing the old shadow price would predict eleven, but the true optimum is ten at zero, five. We must reoptimize after crossing the interval boundary. Resource two now limits production, while one unit of resource one remains unused. The next slide proves the correct answer without relying on the graph alone.</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resource one at six and resource two at five. It is tempting to prefer product x because three is greater than two. But x consumes twice as much of the limiting resource. For every feasible plan, resource two implies that y is at most five minus two x. Substituting this bound into profit gives z at most ten minus x, which is at most ten because x is nonnegative. The feasible plan zero, five attains ten, so it is optimal. The chart explains the same result: product x earns one point five per unit of resource two, while product y earns two.</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optimal value is piecewise linear. Up to b one equals two point five, resource one is tight enough that the best profit is three b one. From two point five to five, the profit is b one plus five. Beyond five, profit stays at ten. The shadow prices in the interiors of these segments are three, one, and zero. The old price of one describes only the middle segment. At the corners, use the appropriate direction and do not assume a single two-sided derivative.</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now turn to nonlinear optimization. For a twice continuously differentiable function on an open convex domain, convexity is equivalent to a positive semidefinite Hessian at every point of that domain. A positive Hessian at one point is a local curvature statement. It does not establish the shape everywhere else. Geometrically, a convex function lies below the line segment joining any two points on its graph. Always state the domain before using a convexity test.</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Consider q of x equals x squared minus one, all squared. Its derivative is four x times x squared minus one, and its second derivative is twelve x squared minus four. At zero, the first derivative vanishes but the second derivative is negative. Therefore zero is a strict local maximum. A solver can stop there because its gradient tolerance is satisfied. The stopping condition tells us that the gradient is small, not that a minimum has been proved.</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Evaluate the function at the stationary points. At zero the value is one. At plus one and minus one the value is zero. Because q is a square, it can never be negative. The two zero-valued points are therefore global minima. This conclusion uses both curvature and a global lower bound. A local maximum at zero is compatible with the function growing without bound for large absolute x. Local and global statements must not be confused.</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u and v are decision coordinates for a new nonlinear problem, not the resource prices in the LP example. Differentiate the quadratic shown on the slide. The first derivative component is two times the entire quantity u minus one. The second component is eight times the entire quantity v plus two. At the starting point three, zero, the gradient is four, sixteen and the objective is twenty. The arrow shows negative zero point one times this gradient, so it previews the next step. Its endpoint is not the optimum. The minimum is at one, minus two, marked by the star.</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r sub k denote the pair of coordinates at iteration k. Multiply each gradient component by zero point one, giving zero point four and one point six. Subtract those changes from the starting coordinates. The next point is two point six, minus one point six. Its objective is one point six squared plus four times zero point four squared, or three point two. The objective has fallen from twenty to three point two, but it is still above the minimum of zero. Progress and exact convergence are different conclusions.</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and compute the second step yourself. Start from two point six, minus one point six, and evaluate the gradient at this new point. Then subtract zero point one times that gradient and calculate the resulting objective. Do not reuse the first gradient of four, sixteen. Gradient descent updates its local direction as the point moves. Write the new gradient and both new coordinates before looking at the next slide.</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the first iterate, both gradient components are three point two. Subtracting zero point three two from each coordinate gives two point two eight, minus one point nine two. The objective is one point six six four. Compare the sequence twenty, three point two, and one point six six four. It is decreasing, although the two coordinates converge at different rates. Reusing the old gradient would be a different update and would not produce this sequence.</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Subtract the optimum from each coordinate and track the errors. The u error is multiplied by one minus two alpha on each iteration. The v error is multiplied by one minus eight alpha. For convergence from every starting point, the absolute value of each multiplier must be less than one. The first requires alpha between zero and one. The second requires alpha between zero and one quarter. Their intersection is the strict interval zero to one quarter.</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exactly one quarter, the u error shrinks by one half. The v error changes sign but keeps the same magnitude. Starting from v equals zero, the v coordinate therefore alternates between zero and minus four. Its contribution to the objective stays at sixteen. The u contribution decays, so the total objective approaches sixteen, not zero. This is neither convergence to the minimum nor unbounded growth of both coordinates. The boundary of a convergence interval deserves its own check.</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Newton uses local curvature as well as the gradient. For the double-well function at zero point two, the gradient is minus zero point seven six eight and the Hessian is minus three point five two. The Newton direction is approximately minus zero point two one eight one eight. A full step moves from zero point two to approximately minus zero point zero one eight one eight, as the graph shows. The product of the gradient and direction is positive, so this is an ascent direction: sufficiently small positive steps initially increase the objective. A descent method should replace that direction or safeguard the Hessian before applying a descent line search.</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short constrained example connects the review to KKT. Minimize x squared subject to x no greater than zero. Use the Lagrangian x squared plus mu x, with mu nonnegative. The optimum is zero, and stationarity gives mu equals zero. The constraint is active because its value is zero, but its multiplier is also zero. Complementary slackness requires the product to vanish; it does not require a strictly positive multiplier whenever the constraint is active.</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Please attend our onsite class on Monday, November ninth. Bring your notes from both LP and NLP, and a laptop if available for the Python examples. Be ready to explain what primal and dual variables represent, why a shadow price has a limited range, and why a small gradient does not prove a minimum. We will work through calculations together, answer questions, and clarify the main learning objectives and how to prepare for the examination.</a:t>
            </a:r>
          </a:p>
          <a:p xmlns:a="http://schemas.openxmlformats.org/drawingml/2006/main">
            <a:r>
              <a:t/>
            </a:r>
          </a:p>
          <a:p xmlns:a="http://schemas.openxmlformats.org/drawingml/2006/main">
            <a:r>
              <a:t>Original teaching examples, calculated independently. Supplemental review for LP and NLP, November 9,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aa66219066f405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62d9ba9e78e4aa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5a4bb4a185a4bf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bff15df735b4f2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7dc1aa04397418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3a6f2801a324d4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5A7DB4A-29A8-450B-9C0E-56B7E0C9CEC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581113C-15D8-4A93-A79A-5DA36F8304C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30EA86B-2B7B-47BF-9DC1-1EABB63F7F1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24E78CD-3460-4B03-AFCC-664D661DCE2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0EF5ECA-679F-48A7-B8E1-26B4B2E0879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539F75E-2957-441B-89AC-D24323AEC90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38F1562-9381-455B-81D5-3323BB6CFAB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FA2B95C-ECA0-4539-80B3-A1A523B7A00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0AC6613-5142-402D-9905-27531E310D1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317B172-1DF1-490F-AE5A-C338B297C78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bbb4a3a1dd4442e" /><Relationship Type="http://schemas.openxmlformats.org/officeDocument/2006/relationships/slideLayout" Target="/ppt/slideLayouts/slideLayout1.xml" Id="Red014a98d7d246fc" /><Relationship Type="http://schemas.openxmlformats.org/officeDocument/2006/relationships/slideLayout" Target="/ppt/slideLayouts/slideLayout2.xml" Id="R50bc5e765f28441e" /><Relationship Type="http://schemas.openxmlformats.org/officeDocument/2006/relationships/slideLayout" Target="/ppt/slideLayouts/slideLayout3.xml" Id="R83b16218ab0f4474" /><Relationship Type="http://schemas.openxmlformats.org/officeDocument/2006/relationships/slideLayout" Target="/ppt/slideLayouts/slideLayout4.xml" Id="Rd0886f24aa4846e4" /><Relationship Type="http://schemas.openxmlformats.org/officeDocument/2006/relationships/slideLayout" Target="/ppt/slideLayouts/slideLayout5.xml" Id="Rd33a6e7a73514d08" /><Relationship Type="http://schemas.openxmlformats.org/officeDocument/2006/relationships/slideLayout" Target="/ppt/slideLayouts/slideLayout6.xml" Id="R4655ff1c831a429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d014a98d7d246fc"/>
    <p:sldLayoutId xmlns:r="http://schemas.openxmlformats.org/officeDocument/2006/relationships" id="2147483650" r:id="R50bc5e765f28441e"/>
    <p:sldLayoutId xmlns:r="http://schemas.openxmlformats.org/officeDocument/2006/relationships" id="2147483651" r:id="R83b16218ab0f4474"/>
    <p:sldLayoutId xmlns:r="http://schemas.openxmlformats.org/officeDocument/2006/relationships" id="2147483652" r:id="Rd0886f24aa4846e4"/>
    <p:sldLayoutId xmlns:r="http://schemas.openxmlformats.org/officeDocument/2006/relationships" id="2147483653" r:id="Rd33a6e7a73514d08"/>
    <p:sldLayoutId xmlns:r="http://schemas.openxmlformats.org/officeDocument/2006/relationships" id="2147483654" r:id="R4655ff1c831a429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Type="http://schemas.openxmlformats.org/officeDocument/2006/relationships/slideLayout" Target="/ppt/slideLayouts/slideLayout6.xml" Id="R4915e55d962145b4" /><ns0:Relationship Type="http://schemas.openxmlformats.org/officeDocument/2006/relationships/image" Target="/ppt/media/image.png" Id="Rb04aceba24eb46da" /><ns0:Relationship Type="http://schemas.openxmlformats.org/officeDocument/2006/relationships/image" Target="/ppt/media/image.svg" Id="R1b9d2c04e47b4721" /><ns0:Relationship Type="http://schemas.openxmlformats.org/officeDocument/2006/relationships/notesSlide" Target="/ppt/notesSlides/notesSlide1.xml" Id="R36a3d420b1fe4517" /><ns0:Relationship Id="rIdNarrationAudio" Type="http://schemas.openxmlformats.org/officeDocument/2006/relationships/audio" Target="../media/narration-01.mp3" /><ns0:Relationship Id="rIdNarrationMedia" Type="http://schemas.microsoft.com/office/2007/relationships/media" Target="../media/narration-01.mp3" /><ns0:Relationship Id="rIdNarrationIcon" Type="http://schemas.openxmlformats.org/officeDocument/2006/relationships/image" Target="../media/narration-icon.png" /></ns0:Relationships>
</file>

<file path=ppt/slides/_rels/slide2.xml.rels><?xml version='1.0' encoding='utf-8'?>
<ns0:Relationships xmlns:ns0="http://schemas.openxmlformats.org/package/2006/relationships"><ns0:Relationship Type="http://schemas.openxmlformats.org/officeDocument/2006/relationships/slideLayout" Target="/ppt/slideLayouts/slideLayout6.xml" Id="Re042a88054504f3b" /><ns0:Relationship Type="http://schemas.openxmlformats.org/officeDocument/2006/relationships/image" Target="/ppt/media/image2.png" Id="R1249483d58cc4b23" /><ns0:Relationship Type="http://schemas.openxmlformats.org/officeDocument/2006/relationships/image" Target="/ppt/media/image2.svg" Id="Ra0d5f6ebd3fa43a2" /><ns0:Relationship Type="http://schemas.openxmlformats.org/officeDocument/2006/relationships/notesSlide" Target="/ppt/notesSlides/notesSlide2.xml" Id="R109cdc301dd14ae4" /><ns0:Relationship Id="rIdNarrationAudio" Type="http://schemas.openxmlformats.org/officeDocument/2006/relationships/audio" Target="../media/narration-02.mp3" /><ns0:Relationship Id="rIdNarrationMedia" Type="http://schemas.microsoft.com/office/2007/relationships/media" Target="../media/narration-02.mp3" /><ns0:Relationship Id="rIdNarrationIcon" Type="http://schemas.openxmlformats.org/officeDocument/2006/relationships/image" Target="../media/narration-icon.png" /></ns0:Relationships>
</file>

<file path=ppt/slides/_rels/slide3.xml.rels><?xml version='1.0' encoding='utf-8'?>
<ns0:Relationships xmlns:ns0="http://schemas.openxmlformats.org/package/2006/relationships"><ns0:Relationship Type="http://schemas.openxmlformats.org/officeDocument/2006/relationships/slideLayout" Target="/ppt/slideLayouts/slideLayout6.xml" Id="R37f95c20b1b44710" /><ns0:Relationship Type="http://schemas.openxmlformats.org/officeDocument/2006/relationships/image" Target="/ppt/media/image3.png" Id="Rc057a178a9a5447e" /><ns0:Relationship Type="http://schemas.openxmlformats.org/officeDocument/2006/relationships/image" Target="/ppt/media/image3.svg" Id="Rf7a324c454ba4076" /><ns0:Relationship Type="http://schemas.openxmlformats.org/officeDocument/2006/relationships/notesSlide" Target="/ppt/notesSlides/notesSlide3.xml" Id="R78e92e9900764c7d" /><ns0:Relationship Id="rIdNarrationAudio" Type="http://schemas.openxmlformats.org/officeDocument/2006/relationships/audio" Target="../media/narration-03.mp3" /><ns0:Relationship Id="rIdNarrationMedia" Type="http://schemas.microsoft.com/office/2007/relationships/media" Target="../media/narration-03.mp3" /><ns0:Relationship Id="rIdNarrationIcon" Type="http://schemas.openxmlformats.org/officeDocument/2006/relationships/image" Target="../media/narration-icon.png" /></ns0:Relationships>
</file>

<file path=ppt/slides/_rels/slide4.xml.rels><?xml version='1.0' encoding='utf-8'?>
<ns0:Relationships xmlns:ns0="http://schemas.openxmlformats.org/package/2006/relationships"><ns0:Relationship Type="http://schemas.openxmlformats.org/officeDocument/2006/relationships/slideLayout" Target="/ppt/slideLayouts/slideLayout6.xml" Id="Rfdaa6883fade49b6" /><ns0:Relationship Type="http://schemas.openxmlformats.org/officeDocument/2006/relationships/image" Target="/ppt/media/image4.png" Id="R621ba19ad6bd4d6f" /><ns0:Relationship Type="http://schemas.openxmlformats.org/officeDocument/2006/relationships/image" Target="/ppt/media/image4.svg" Id="R0ad1e3d7c7aa43aa" /><ns0:Relationship Type="http://schemas.openxmlformats.org/officeDocument/2006/relationships/notesSlide" Target="/ppt/notesSlides/notesSlide4.xml" Id="R4918395e232d4b95" /><ns0:Relationship Id="rIdNarrationAudio" Type="http://schemas.openxmlformats.org/officeDocument/2006/relationships/audio" Target="../media/narration-04.mp3" /><ns0:Relationship Id="rIdNarrationMedia" Type="http://schemas.microsoft.com/office/2007/relationships/media" Target="../media/narration-04.mp3" /><ns0:Relationship Id="rIdNarrationIcon" Type="http://schemas.openxmlformats.org/officeDocument/2006/relationships/image" Target="../media/narration-icon.png" /></ns0:Relationships>
</file>

<file path=ppt/slides/_rels/slide5.xml.rels><?xml version='1.0' encoding='utf-8'?>
<ns0:Relationships xmlns:ns0="http://schemas.openxmlformats.org/package/2006/relationships"><ns0:Relationship Type="http://schemas.openxmlformats.org/officeDocument/2006/relationships/slideLayout" Target="/ppt/slideLayouts/slideLayout6.xml" Id="R41b4fdd440ca4a8a" /><ns0:Relationship Type="http://schemas.openxmlformats.org/officeDocument/2006/relationships/image" Target="/ppt/media/image5.png" Id="Rdbbb0cea877e4c2c" /><ns0:Relationship Type="http://schemas.openxmlformats.org/officeDocument/2006/relationships/image" Target="/ppt/media/image5.svg" Id="R5a5ffeb985904a60" /><ns0:Relationship Type="http://schemas.openxmlformats.org/officeDocument/2006/relationships/notesSlide" Target="/ppt/notesSlides/notesSlide5.xml" Id="R6b77cd45d8b34a37" /><ns0:Relationship Id="rIdNarrationAudio" Type="http://schemas.openxmlformats.org/officeDocument/2006/relationships/audio" Target="../media/narration-05.mp3" /><ns0:Relationship Id="rIdNarrationMedia" Type="http://schemas.microsoft.com/office/2007/relationships/media" Target="../media/narration-05.mp3" /><ns0:Relationship Id="rIdNarrationIcon" Type="http://schemas.openxmlformats.org/officeDocument/2006/relationships/image" Target="../media/narration-icon.png" /></ns0:Relationships>
</file>

<file path=ppt/slides/_rels/slide6.xml.rels><?xml version='1.0' encoding='utf-8'?>
<ns0:Relationships xmlns:ns0="http://schemas.openxmlformats.org/package/2006/relationships"><ns0:Relationship Type="http://schemas.openxmlformats.org/officeDocument/2006/relationships/slideLayout" Target="/ppt/slideLayouts/slideLayout6.xml" Id="Rde5f03bcbbfb40e1" /><ns0:Relationship Type="http://schemas.openxmlformats.org/officeDocument/2006/relationships/image" Target="/ppt/media/image6.png" Id="R98e672963dab4236" /><ns0:Relationship Type="http://schemas.openxmlformats.org/officeDocument/2006/relationships/image" Target="/ppt/media/image6.svg" Id="R4b3ee2879f4c48d0" /><ns0:Relationship Type="http://schemas.openxmlformats.org/officeDocument/2006/relationships/notesSlide" Target="/ppt/notesSlides/notesSlide6.xml" Id="R05490963bf2f47fc" /><ns0:Relationship Id="rIdNarrationAudio" Type="http://schemas.openxmlformats.org/officeDocument/2006/relationships/audio" Target="../media/narration-06.mp3" /><ns0:Relationship Id="rIdNarrationMedia" Type="http://schemas.microsoft.com/office/2007/relationships/media" Target="../media/narration-06.mp3" /><ns0:Relationship Id="rIdNarrationIcon" Type="http://schemas.openxmlformats.org/officeDocument/2006/relationships/image" Target="../media/narration-icon.png" /></ns0:Relationships>
</file>

<file path=ppt/slides/_rels/slide7.xml.rels><?xml version='1.0' encoding='utf-8'?>
<ns0:Relationships xmlns:ns0="http://schemas.openxmlformats.org/package/2006/relationships"><ns0:Relationship Type="http://schemas.openxmlformats.org/officeDocument/2006/relationships/slideLayout" Target="/ppt/slideLayouts/slideLayout6.xml" Id="Rcded66fa56b14b2f" /><ns0:Relationship Type="http://schemas.openxmlformats.org/officeDocument/2006/relationships/image" Target="/ppt/media/image7.png" Id="Rf1fcbc1468fe411d" /><ns0:Relationship Type="http://schemas.openxmlformats.org/officeDocument/2006/relationships/image" Target="/ppt/media/image7.svg" Id="R7a6c9dc625184c8e" /><ns0:Relationship Type="http://schemas.openxmlformats.org/officeDocument/2006/relationships/notesSlide" Target="/ppt/notesSlides/notesSlide7.xml" Id="R2780ca8301f44b76" /><ns0:Relationship Id="rIdNarrationAudio" Type="http://schemas.openxmlformats.org/officeDocument/2006/relationships/audio" Target="../media/narration-07.mp3" /><ns0:Relationship Id="rIdNarrationMedia" Type="http://schemas.microsoft.com/office/2007/relationships/media" Target="../media/narration-07.mp3" /><ns0:Relationship Id="rIdNarrationIcon" Type="http://schemas.openxmlformats.org/officeDocument/2006/relationships/image" Target="../media/narration-icon.png" /></ns0:Relationships>
</file>

<file path=ppt/slides/_rels/slide8.xml.rels><?xml version='1.0' encoding='utf-8'?>
<ns0:Relationships xmlns:ns0="http://schemas.openxmlformats.org/package/2006/relationships"><ns0:Relationship Type="http://schemas.openxmlformats.org/officeDocument/2006/relationships/slideLayout" Target="/ppt/slideLayouts/slideLayout6.xml" Id="R68a70d4a0bf3495c" /><ns0:Relationship Type="http://schemas.openxmlformats.org/officeDocument/2006/relationships/image" Target="/ppt/media/image8.png" Id="Rbac01609febc473a" /><ns0:Relationship Type="http://schemas.openxmlformats.org/officeDocument/2006/relationships/image" Target="/ppt/media/image8.svg" Id="R1c364ce361084f34" /><ns0:Relationship Type="http://schemas.openxmlformats.org/officeDocument/2006/relationships/notesSlide" Target="/ppt/notesSlides/notesSlide8.xml" Id="R542b58e5bcc6417e" /><ns0:Relationship Id="rIdNarrationAudio" Type="http://schemas.openxmlformats.org/officeDocument/2006/relationships/audio" Target="../media/narration-08.mp3" /><ns0:Relationship Id="rIdNarrationMedia" Type="http://schemas.microsoft.com/office/2007/relationships/media" Target="../media/narration-08.mp3" /><ns0:Relationship Id="rIdNarrationIcon" Type="http://schemas.openxmlformats.org/officeDocument/2006/relationships/image" Target="../media/narration-icon.png" /></ns0:Relationships>
</file>

<file path=ppt/slides/_rels/slide9.xml.rels><?xml version='1.0' encoding='utf-8'?>
<ns0:Relationships xmlns:ns0="http://schemas.openxmlformats.org/package/2006/relationships"><ns0:Relationship Type="http://schemas.openxmlformats.org/officeDocument/2006/relationships/slideLayout" Target="/ppt/slideLayouts/slideLayout6.xml" Id="R4f7a1c04e9194920" /><ns0:Relationship Type="http://schemas.openxmlformats.org/officeDocument/2006/relationships/image" Target="/ppt/media/image9.png" Id="Rbb20d09ef20b4fc2" /><ns0:Relationship Type="http://schemas.openxmlformats.org/officeDocument/2006/relationships/image" Target="/ppt/media/image9.svg" Id="R12c9b01778bf49fa" /><ns0:Relationship Type="http://schemas.openxmlformats.org/officeDocument/2006/relationships/notesSlide" Target="/ppt/notesSlides/notesSlide9.xml" Id="R8e948bcc72ca41f5" /><ns0:Relationship Id="rIdNarrationAudio" Type="http://schemas.openxmlformats.org/officeDocument/2006/relationships/audio" Target="../media/narration-09.mp3" /><ns0:Relationship Id="rIdNarrationMedia" Type="http://schemas.microsoft.com/office/2007/relationships/media" Target="../media/narration-09.mp3" /><ns0:Relationship Id="rIdNarrationIcon" Type="http://schemas.openxmlformats.org/officeDocument/2006/relationships/image" Target="../media/narration-icon.png" /></ns0:Relationships>
</file>

<file path=ppt/slides/_rels/slide10.xml.rels><?xml version='1.0' encoding='utf-8'?>
<ns0:Relationships xmlns:ns0="http://schemas.openxmlformats.org/package/2006/relationships"><ns0:Relationship Type="http://schemas.openxmlformats.org/officeDocument/2006/relationships/slideLayout" Target="/ppt/slideLayouts/slideLayout6.xml" Id="R4659bc44901d47e6" /><ns0:Relationship Type="http://schemas.openxmlformats.org/officeDocument/2006/relationships/image" Target="/ppt/media/image10.png" Id="R92ab416f58cb4279" /><ns0:Relationship Type="http://schemas.openxmlformats.org/officeDocument/2006/relationships/image" Target="/ppt/media/image10.svg" Id="R81a6571280cb4726" /><ns0:Relationship Type="http://schemas.openxmlformats.org/officeDocument/2006/relationships/notesSlide" Target="/ppt/notesSlides/notesSlide10.xml" Id="Ra950c1976893487c" /><ns0:Relationship Id="rIdNarrationAudio" Type="http://schemas.openxmlformats.org/officeDocument/2006/relationships/audio" Target="../media/narration-10.mp3" /><ns0:Relationship Id="rIdNarrationMedia" Type="http://schemas.microsoft.com/office/2007/relationships/media" Target="../media/narration-10.mp3" /><ns0:Relationship Id="rIdNarrationIcon" Type="http://schemas.openxmlformats.org/officeDocument/2006/relationships/image" Target="../media/narration-icon.png" /></ns0:Relationships>
</file>

<file path=ppt/slides/_rels/slide11.xml.rels><?xml version='1.0' encoding='utf-8'?>
<ns0:Relationships xmlns:ns0="http://schemas.openxmlformats.org/package/2006/relationships"><ns0:Relationship Type="http://schemas.openxmlformats.org/officeDocument/2006/relationships/slideLayout" Target="/ppt/slideLayouts/slideLayout6.xml" Id="Rfae700f34f674c2b" /><ns0:Relationship Type="http://schemas.openxmlformats.org/officeDocument/2006/relationships/image" Target="/ppt/media/image11.png" Id="Re362d9a475594371" /><ns0:Relationship Type="http://schemas.openxmlformats.org/officeDocument/2006/relationships/image" Target="/ppt/media/image11.svg" Id="R6df33973b62e42d8" /><ns0:Relationship Type="http://schemas.openxmlformats.org/officeDocument/2006/relationships/notesSlide" Target="/ppt/notesSlides/notesSlide11.xml" Id="Raa3335741d2d4fc7" /><ns0:Relationship Id="rIdNarrationAudio" Type="http://schemas.openxmlformats.org/officeDocument/2006/relationships/audio" Target="../media/narration-11.mp3" /><ns0:Relationship Id="rIdNarrationMedia" Type="http://schemas.microsoft.com/office/2007/relationships/media" Target="../media/narration-11.mp3" /><ns0:Relationship Id="rIdNarrationIcon" Type="http://schemas.openxmlformats.org/officeDocument/2006/relationships/image" Target="../media/narration-icon.png" /></ns0:Relationships>
</file>

<file path=ppt/slides/_rels/slide12.xml.rels><?xml version='1.0' encoding='utf-8'?>
<ns0:Relationships xmlns:ns0="http://schemas.openxmlformats.org/package/2006/relationships"><ns0:Relationship Type="http://schemas.openxmlformats.org/officeDocument/2006/relationships/slideLayout" Target="/ppt/slideLayouts/slideLayout6.xml" Id="Rd502c7fcc80a4748" /><ns0:Relationship Type="http://schemas.openxmlformats.org/officeDocument/2006/relationships/image" Target="/ppt/media/image12.png" Id="R995a949dad814942" /><ns0:Relationship Type="http://schemas.openxmlformats.org/officeDocument/2006/relationships/image" Target="/ppt/media/image12.svg" Id="Rf0d3c4fd5a494d5a" /><ns0:Relationship Type="http://schemas.openxmlformats.org/officeDocument/2006/relationships/notesSlide" Target="/ppt/notesSlides/notesSlide12.xml" Id="R9d5cf46896444973" /><ns0:Relationship Id="rIdNarrationAudio" Type="http://schemas.openxmlformats.org/officeDocument/2006/relationships/audio" Target="../media/narration-12.mp3" /><ns0:Relationship Id="rIdNarrationMedia" Type="http://schemas.microsoft.com/office/2007/relationships/media" Target="../media/narration-12.mp3" /><ns0:Relationship Id="rIdNarrationIcon" Type="http://schemas.openxmlformats.org/officeDocument/2006/relationships/image" Target="../media/narration-icon.png" /></ns0:Relationships>
</file>

<file path=ppt/slides/_rels/slide13.xml.rels><?xml version='1.0' encoding='utf-8'?>
<ns0:Relationships xmlns:ns0="http://schemas.openxmlformats.org/package/2006/relationships"><ns0:Relationship Type="http://schemas.openxmlformats.org/officeDocument/2006/relationships/slideLayout" Target="/ppt/slideLayouts/slideLayout6.xml" Id="Rf1aa731e3c414ce1" /><ns0:Relationship Type="http://schemas.openxmlformats.org/officeDocument/2006/relationships/image" Target="/ppt/media/image13.png" Id="R1af94f5aba84413e" /><ns0:Relationship Type="http://schemas.openxmlformats.org/officeDocument/2006/relationships/image" Target="/ppt/media/image13.svg" Id="Rcfb7c8c426464d3a" /><ns0:Relationship Type="http://schemas.openxmlformats.org/officeDocument/2006/relationships/notesSlide" Target="/ppt/notesSlides/notesSlide13.xml" Id="R0fd8dc729e244ae9" /><ns0:Relationship Id="rIdNarrationAudio" Type="http://schemas.openxmlformats.org/officeDocument/2006/relationships/audio" Target="../media/narration-13.mp3" /><ns0:Relationship Id="rIdNarrationMedia" Type="http://schemas.microsoft.com/office/2007/relationships/media" Target="../media/narration-13.mp3" /><ns0:Relationship Id="rIdNarrationIcon" Type="http://schemas.openxmlformats.org/officeDocument/2006/relationships/image" Target="../media/narration-icon.png" /></ns0:Relationships>
</file>

<file path=ppt/slides/_rels/slide14.xml.rels><?xml version='1.0' encoding='utf-8'?>
<ns0:Relationships xmlns:ns0="http://schemas.openxmlformats.org/package/2006/relationships"><ns0:Relationship Type="http://schemas.openxmlformats.org/officeDocument/2006/relationships/slideLayout" Target="/ppt/slideLayouts/slideLayout6.xml" Id="R6b4bd27857d449cd" /><ns0:Relationship Type="http://schemas.openxmlformats.org/officeDocument/2006/relationships/image" Target="/ppt/media/image14.png" Id="Rc00704c9088647a0" /><ns0:Relationship Type="http://schemas.openxmlformats.org/officeDocument/2006/relationships/image" Target="/ppt/media/image14.svg" Id="R450cad45b57c4429" /><ns0:Relationship Type="http://schemas.openxmlformats.org/officeDocument/2006/relationships/notesSlide" Target="/ppt/notesSlides/notesSlide14.xml" Id="R3ce9ffb73fec403a" /><ns0:Relationship Id="rIdNarrationAudio" Type="http://schemas.openxmlformats.org/officeDocument/2006/relationships/audio" Target="../media/narration-14.mp3" /><ns0:Relationship Id="rIdNarrationMedia" Type="http://schemas.microsoft.com/office/2007/relationships/media" Target="../media/narration-14.mp3" /><ns0:Relationship Id="rIdNarrationIcon" Type="http://schemas.openxmlformats.org/officeDocument/2006/relationships/image" Target="../media/narration-icon.png" /></ns0:Relationships>
</file>

<file path=ppt/slides/_rels/slide15.xml.rels><?xml version='1.0' encoding='utf-8'?>
<ns0:Relationships xmlns:ns0="http://schemas.openxmlformats.org/package/2006/relationships"><ns0:Relationship Type="http://schemas.openxmlformats.org/officeDocument/2006/relationships/slideLayout" Target="/ppt/slideLayouts/slideLayout6.xml" Id="Ra201b82b2e4c4d23" /><ns0:Relationship Type="http://schemas.openxmlformats.org/officeDocument/2006/relationships/image" Target="/ppt/media/image15.png" Id="Re5bf99395e1046c7" /><ns0:Relationship Type="http://schemas.openxmlformats.org/officeDocument/2006/relationships/image" Target="/ppt/media/image15.svg" Id="Rde3c4f96a0244890" /><ns0:Relationship Type="http://schemas.openxmlformats.org/officeDocument/2006/relationships/notesSlide" Target="/ppt/notesSlides/notesSlide15.xml" Id="R399448c229944927" /><ns0:Relationship Id="rIdNarrationAudio" Type="http://schemas.openxmlformats.org/officeDocument/2006/relationships/audio" Target="../media/narration-15.mp3" /><ns0:Relationship Id="rIdNarrationMedia" Type="http://schemas.microsoft.com/office/2007/relationships/media" Target="../media/narration-15.mp3" /><ns0:Relationship Id="rIdNarrationIcon" Type="http://schemas.openxmlformats.org/officeDocument/2006/relationships/image" Target="../media/narration-icon.png" /></ns0:Relationships>
</file>

<file path=ppt/slides/_rels/slide16.xml.rels><?xml version='1.0' encoding='utf-8'?>
<ns0:Relationships xmlns:ns0="http://schemas.openxmlformats.org/package/2006/relationships"><ns0:Relationship Type="http://schemas.openxmlformats.org/officeDocument/2006/relationships/slideLayout" Target="/ppt/slideLayouts/slideLayout6.xml" Id="R4549b80434884ce1" /><ns0:Relationship Type="http://schemas.openxmlformats.org/officeDocument/2006/relationships/image" Target="/ppt/media/image16.png" Id="R165279937dfe49f6" /><ns0:Relationship Type="http://schemas.openxmlformats.org/officeDocument/2006/relationships/image" Target="/ppt/media/image16.svg" Id="R7aeb0ed07da04648" /><ns0:Relationship Type="http://schemas.openxmlformats.org/officeDocument/2006/relationships/notesSlide" Target="/ppt/notesSlides/notesSlide16.xml" Id="R0c39a03528764773" /><ns0:Relationship Id="rIdNarrationAudio" Type="http://schemas.openxmlformats.org/officeDocument/2006/relationships/audio" Target="../media/narration-16.mp3" /><ns0:Relationship Id="rIdNarrationMedia" Type="http://schemas.microsoft.com/office/2007/relationships/media" Target="../media/narration-16.mp3" /><ns0:Relationship Id="rIdNarrationIcon" Type="http://schemas.openxmlformats.org/officeDocument/2006/relationships/image" Target="../media/narration-icon.png" /></ns0:Relationships>
</file>

<file path=ppt/slides/_rels/slide17.xml.rels><?xml version='1.0' encoding='utf-8'?>
<ns0:Relationships xmlns:ns0="http://schemas.openxmlformats.org/package/2006/relationships"><ns0:Relationship Type="http://schemas.openxmlformats.org/officeDocument/2006/relationships/slideLayout" Target="/ppt/slideLayouts/slideLayout6.xml" Id="R5c528626201f42aa" /><ns0:Relationship Type="http://schemas.openxmlformats.org/officeDocument/2006/relationships/image" Target="/ppt/media/image17.png" Id="R75c16438e98e44a4" /><ns0:Relationship Type="http://schemas.openxmlformats.org/officeDocument/2006/relationships/image" Target="/ppt/media/image17.svg" Id="Rac5422aa5cd2433f" /><ns0:Relationship Type="http://schemas.openxmlformats.org/officeDocument/2006/relationships/notesSlide" Target="/ppt/notesSlides/notesSlide17.xml" Id="Rbc2613d8a9f94772" /><ns0:Relationship Id="rIdNarrationAudio" Type="http://schemas.openxmlformats.org/officeDocument/2006/relationships/audio" Target="../media/narration-17.mp3" /><ns0:Relationship Id="rIdNarrationMedia" Type="http://schemas.microsoft.com/office/2007/relationships/media" Target="../media/narration-17.mp3" /><ns0:Relationship Id="rIdNarrationIcon" Type="http://schemas.openxmlformats.org/officeDocument/2006/relationships/image" Target="../media/narration-icon.png" /></ns0:Relationships>
</file>

<file path=ppt/slides/_rels/slide18.xml.rels><?xml version='1.0' encoding='utf-8'?>
<ns0:Relationships xmlns:ns0="http://schemas.openxmlformats.org/package/2006/relationships"><ns0:Relationship Type="http://schemas.openxmlformats.org/officeDocument/2006/relationships/slideLayout" Target="/ppt/slideLayouts/slideLayout6.xml" Id="R444b2e223a784b35" /><ns0:Relationship Type="http://schemas.openxmlformats.org/officeDocument/2006/relationships/image" Target="/ppt/media/image18.png" Id="R7ca825d4257347f2" /><ns0:Relationship Type="http://schemas.openxmlformats.org/officeDocument/2006/relationships/image" Target="/ppt/media/image18.svg" Id="R0c42220ae3154164" /><ns0:Relationship Type="http://schemas.openxmlformats.org/officeDocument/2006/relationships/notesSlide" Target="/ppt/notesSlides/notesSlide18.xml" Id="Rba26e41c1cea44b7" /><ns0:Relationship Id="rIdNarrationAudio" Type="http://schemas.openxmlformats.org/officeDocument/2006/relationships/audio" Target="../media/narration-18.mp3" /><ns0:Relationship Id="rIdNarrationMedia" Type="http://schemas.microsoft.com/office/2007/relationships/media" Target="../media/narration-18.mp3" /><ns0:Relationship Id="rIdNarrationIcon" Type="http://schemas.openxmlformats.org/officeDocument/2006/relationships/image" Target="../media/narration-icon.png" /></ns0:Relationships>
</file>

<file path=ppt/slides/_rels/slide19.xml.rels><?xml version='1.0' encoding='utf-8'?>
<ns0:Relationships xmlns:ns0="http://schemas.openxmlformats.org/package/2006/relationships"><ns0:Relationship Type="http://schemas.openxmlformats.org/officeDocument/2006/relationships/slideLayout" Target="/ppt/slideLayouts/slideLayout6.xml" Id="Ref51735b1ea4487e" /><ns0:Relationship Type="http://schemas.openxmlformats.org/officeDocument/2006/relationships/image" Target="/ppt/media/image19.png" Id="Rcb2b5920b7934e1e" /><ns0:Relationship Type="http://schemas.openxmlformats.org/officeDocument/2006/relationships/image" Target="/ppt/media/image19.svg" Id="Rbd9431db590249b5" /><ns0:Relationship Type="http://schemas.openxmlformats.org/officeDocument/2006/relationships/notesSlide" Target="/ppt/notesSlides/notesSlide19.xml" Id="Ra7623f491abb4cf0" /><ns0:Relationship Id="rIdNarrationAudio" Type="http://schemas.openxmlformats.org/officeDocument/2006/relationships/audio" Target="../media/narration-19.mp3" /><ns0:Relationship Id="rIdNarrationMedia" Type="http://schemas.microsoft.com/office/2007/relationships/media" Target="../media/narration-19.mp3" /><ns0:Relationship Id="rIdNarrationIcon" Type="http://schemas.openxmlformats.org/officeDocument/2006/relationships/image" Target="../media/narration-icon.png" /></ns0:Relationships>
</file>

<file path=ppt/slides/_rels/slide20.xml.rels><?xml version='1.0' encoding='utf-8'?>
<ns0:Relationships xmlns:ns0="http://schemas.openxmlformats.org/package/2006/relationships"><ns0:Relationship Type="http://schemas.openxmlformats.org/officeDocument/2006/relationships/slideLayout" Target="/ppt/slideLayouts/slideLayout6.xml" Id="R00bd3a84a26448be" /><ns0:Relationship Type="http://schemas.openxmlformats.org/officeDocument/2006/relationships/image" Target="/ppt/media/image20.png" Id="R9f7bb534f81c42d0" /><ns0:Relationship Type="http://schemas.openxmlformats.org/officeDocument/2006/relationships/image" Target="/ppt/media/image20.svg" Id="R9cfb61e5badc48ef" /><ns0:Relationship Type="http://schemas.openxmlformats.org/officeDocument/2006/relationships/notesSlide" Target="/ppt/notesSlides/notesSlide20.xml" Id="R145a93bf05e04df8" /><ns0:Relationship Id="rIdNarrationAudio" Type="http://schemas.openxmlformats.org/officeDocument/2006/relationships/audio" Target="../media/narration-20.mp3" /><ns0:Relationship Id="rIdNarrationMedia" Type="http://schemas.microsoft.com/office/2007/relationships/media" Target="../media/narration-20.mp3" /><ns0:Relationship Id="rIdNarrationIcon" Type="http://schemas.openxmlformats.org/officeDocument/2006/relationships/image" Target="../media/narration-icon.png" /></ns0:Relationships>
</file>

<file path=ppt/slides/_rels/slide21.xml.rels><?xml version='1.0' encoding='utf-8'?>
<ns0:Relationships xmlns:ns0="http://schemas.openxmlformats.org/package/2006/relationships"><ns0:Relationship Type="http://schemas.openxmlformats.org/officeDocument/2006/relationships/slideLayout" Target="/ppt/slideLayouts/slideLayout6.xml" Id="R8b8b7bf8711a4f9f" /><ns0:Relationship Type="http://schemas.openxmlformats.org/officeDocument/2006/relationships/image" Target="/ppt/media/image21.png" Id="Rf33589bbfbc8481f" /><ns0:Relationship Type="http://schemas.openxmlformats.org/officeDocument/2006/relationships/image" Target="/ppt/media/image21.svg" Id="Rbccb8780f8f54563" /><ns0:Relationship Type="http://schemas.openxmlformats.org/officeDocument/2006/relationships/notesSlide" Target="/ppt/notesSlides/notesSlide21.xml" Id="R008b64fd80b74919" /><ns0:Relationship Id="rIdNarrationAudio" Type="http://schemas.openxmlformats.org/officeDocument/2006/relationships/audio" Target="../media/narration-21.mp3" /><ns0:Relationship Id="rIdNarrationMedia" Type="http://schemas.microsoft.com/office/2007/relationships/media" Target="../media/narration-21.mp3" /><ns0:Relationship Id="rIdNarrationIcon" Type="http://schemas.openxmlformats.org/officeDocument/2006/relationships/image" Target="../media/narration-icon.png" /></ns0:Relationships>
</file>

<file path=ppt/slides/_rels/slide22.xml.rels><?xml version='1.0' encoding='utf-8'?>
<ns0:Relationships xmlns:ns0="http://schemas.openxmlformats.org/package/2006/relationships"><ns0:Relationship Type="http://schemas.openxmlformats.org/officeDocument/2006/relationships/slideLayout" Target="/ppt/slideLayouts/slideLayout6.xml" Id="R39dbe055357f414e" /><ns0:Relationship Type="http://schemas.openxmlformats.org/officeDocument/2006/relationships/image" Target="/ppt/media/image22.png" Id="R6e7a4c5edb8e4153" /><ns0:Relationship Type="http://schemas.openxmlformats.org/officeDocument/2006/relationships/image" Target="/ppt/media/image22.svg" Id="Rcd90c731bfbc41fa" /><ns0:Relationship Type="http://schemas.openxmlformats.org/officeDocument/2006/relationships/notesSlide" Target="/ppt/notesSlides/notesSlide22.xml" Id="R1720421b966a418f" /><ns0:Relationship Id="rIdNarrationAudio" Type="http://schemas.openxmlformats.org/officeDocument/2006/relationships/audio" Target="../media/narration-22.mp3" /><ns0:Relationship Id="rIdNarrationMedia" Type="http://schemas.microsoft.com/office/2007/relationships/media" Target="../media/narration-22.mp3" /><ns0:Relationship Id="rIdNarrationIcon" Type="http://schemas.openxmlformats.org/officeDocument/2006/relationships/image" Target="../media/narration-icon.png" /></ns0:Relationships>
</file>

<file path=ppt/slides/_rels/slide23.xml.rels><?xml version='1.0' encoding='utf-8'?>
<ns0:Relationships xmlns:ns0="http://schemas.openxmlformats.org/package/2006/relationships"><ns0:Relationship Type="http://schemas.openxmlformats.org/officeDocument/2006/relationships/slideLayout" Target="/ppt/slideLayouts/slideLayout6.xml" Id="R606d7b5328af48bb" /><ns0:Relationship Type="http://schemas.openxmlformats.org/officeDocument/2006/relationships/image" Target="/ppt/media/image23.png" Id="Rc6443499607845b5" /><ns0:Relationship Type="http://schemas.openxmlformats.org/officeDocument/2006/relationships/image" Target="/ppt/media/image23.svg" Id="R2cdd7b57c7754e1c" /><ns0:Relationship Type="http://schemas.openxmlformats.org/officeDocument/2006/relationships/notesSlide" Target="/ppt/notesSlides/notesSlide23.xml" Id="Reb0bd1aee9984274" /><ns0:Relationship Id="rIdNarrationAudio" Type="http://schemas.openxmlformats.org/officeDocument/2006/relationships/audio" Target="../media/narration-23.mp3" /><ns0:Relationship Id="rIdNarrationMedia" Type="http://schemas.microsoft.com/office/2007/relationships/media" Target="../media/narration-23.mp3" /><ns0:Relationship Id="rIdNarrationIcon" Type="http://schemas.openxmlformats.org/officeDocument/2006/relationships/image" Target="../media/narration-icon.png" /></ns0:Relationships>
</file>

<file path=ppt/slides/_rels/slide24.xml.rels><?xml version='1.0' encoding='utf-8'?>
<ns0:Relationships xmlns:ns0="http://schemas.openxmlformats.org/package/2006/relationships"><ns0:Relationship Type="http://schemas.openxmlformats.org/officeDocument/2006/relationships/slideLayout" Target="/ppt/slideLayouts/slideLayout6.xml" Id="Rf983fc3f062e48fe" /><ns0:Relationship Type="http://schemas.openxmlformats.org/officeDocument/2006/relationships/image" Target="/ppt/media/image24.png" Id="R8d0bd18bdc784c37" /><ns0:Relationship Type="http://schemas.openxmlformats.org/officeDocument/2006/relationships/image" Target="/ppt/media/image24.svg" Id="R0b3d2dd36b084622" /><ns0:Relationship Type="http://schemas.openxmlformats.org/officeDocument/2006/relationships/notesSlide" Target="/ppt/notesSlides/notesSlide24.xml" Id="R511e9f7a11574270" /><ns0:Relationship Id="rIdNarrationAudio" Type="http://schemas.openxmlformats.org/officeDocument/2006/relationships/audio" Target="../media/narration-24.mp3" /><ns0:Relationship Id="rIdNarrationMedia" Type="http://schemas.microsoft.com/office/2007/relationships/media" Target="../media/narration-24.mp3" /><ns0:Relationship Id="rIdNarrationIcon" Type="http://schemas.openxmlformats.org/officeDocument/2006/relationships/image" Target="../media/narration-icon.png" /></ns0:Relationships>
</file>

<file path=ppt/slides/_rels/slide25.xml.rels><?xml version='1.0' encoding='utf-8'?>
<ns0:Relationships xmlns:ns0="http://schemas.openxmlformats.org/package/2006/relationships"><ns0:Relationship Type="http://schemas.openxmlformats.org/officeDocument/2006/relationships/slideLayout" Target="/ppt/slideLayouts/slideLayout6.xml" Id="R99b59573132d41c6" /><ns0:Relationship Type="http://schemas.openxmlformats.org/officeDocument/2006/relationships/image" Target="/ppt/media/image25.png" Id="Rd59ee82a52cb44a4" /><ns0:Relationship Type="http://schemas.openxmlformats.org/officeDocument/2006/relationships/image" Target="/ppt/media/image25.svg" Id="Ra256306fddd64d20" /><ns0:Relationship Type="http://schemas.openxmlformats.org/officeDocument/2006/relationships/notesSlide" Target="/ppt/notesSlides/notesSlide25.xml" Id="R7fc54012812942cc" /><ns0:Relationship Id="rIdNarrationAudio" Type="http://schemas.openxmlformats.org/officeDocument/2006/relationships/audio" Target="../media/narration-25.mp3" /><ns0:Relationship Id="rIdNarrationMedia" Type="http://schemas.microsoft.com/office/2007/relationships/media" Target="../media/narration-25.mp3" /><ns0:Relationship Id="rIdNarrationIcon" Type="http://schemas.openxmlformats.org/officeDocument/2006/relationships/image" Target="../media/narration-icon.png" /></ns0:Relationships>
</file>

<file path=ppt/slides/_rels/slide26.xml.rels><?xml version='1.0' encoding='utf-8'?>
<ns0:Relationships xmlns:ns0="http://schemas.openxmlformats.org/package/2006/relationships"><ns0:Relationship Type="http://schemas.openxmlformats.org/officeDocument/2006/relationships/slideLayout" Target="/ppt/slideLayouts/slideLayout6.xml" Id="Rf3f48a1a9b774740" /><ns0:Relationship Type="http://schemas.openxmlformats.org/officeDocument/2006/relationships/image" Target="/ppt/media/image26.png" Id="R2258e048cc964ac7" /><ns0:Relationship Type="http://schemas.openxmlformats.org/officeDocument/2006/relationships/image" Target="/ppt/media/image26.svg" Id="R4d8c9e6a9689454f" /><ns0:Relationship Type="http://schemas.openxmlformats.org/officeDocument/2006/relationships/notesSlide" Target="/ppt/notesSlides/notesSlide26.xml" Id="R7f84e39bdd4c4bca" /><ns0:Relationship Id="rIdNarrationAudio" Type="http://schemas.openxmlformats.org/officeDocument/2006/relationships/audio" Target="../media/narration-26.mp3" /><ns0:Relationship Id="rIdNarrationMedia" Type="http://schemas.microsoft.com/office/2007/relationships/media" Target="../media/narration-26.mp3" /><ns0:Relationship Id="rIdNarrationIcon" Type="http://schemas.openxmlformats.org/officeDocument/2006/relationships/image" Target="../media/narration-icon.png" /></ns0: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1C4852B-77ED-4391-BC8F-127896E06A9F}"/>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LP and NLP: guided review</a:t>
            </a:r>
          </a:p>
        </p:txBody>
      </p:sp>
      <p:sp>
        <p:nvSpPr>
          <p:cNvPr id="2" name="">
            <a:extLst xmlns:a="http://schemas.openxmlformats.org/drawingml/2006/main">
              <a:ext uri="{FF2B5EF4-FFF2-40B4-BE49-F238E27FC236}">
                <a16:creationId xmlns:a16="http://schemas.microsoft.com/office/drawing/2014/main" id="{F8888EBE-B153-46F5-ACEE-F527D9DFE71F}"/>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Prepare for onsite class</a:t>
            </a:r>
          </a:p>
        </p:txBody>
      </p:sp>
      <p:sp>
        <p:nvSpPr>
          <p:cNvPr id="3" name="">
            <a:extLst xmlns:a="http://schemas.openxmlformats.org/drawingml/2006/main">
              <a:ext uri="{FF2B5EF4-FFF2-40B4-BE49-F238E27FC236}">
                <a16:creationId xmlns:a16="http://schemas.microsoft.com/office/drawing/2014/main" id="{6A1B227E-5023-4713-A998-275CE9E8EFE3}"/>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Monday, November 9, 2026</a:t>
            </a:r>
          </a:p>
        </p:txBody>
      </p:sp>
      <p:sp>
        <p:nvSpPr>
          <p:cNvPr id="4" name="">
            <a:extLst xmlns:a="http://schemas.openxmlformats.org/drawingml/2006/main">
              <a:ext uri="{FF2B5EF4-FFF2-40B4-BE49-F238E27FC236}">
                <a16:creationId xmlns:a16="http://schemas.microsoft.com/office/drawing/2014/main" id="{29977AB4-1FFB-4F47-B44D-1972B90DA745}"/>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Pause, calculate, then compare your reasoning.</a:t>
            </a:r>
          </a:p>
        </p:txBody>
      </p:sp>
      <p:pic>
        <p:nvPicPr>
          <p:cNvPr id="5" name="">
            <a:extLst xmlns:a="http://schemas.openxmlformats.org/drawingml/2006/main">
              <a:ext uri="{FF2B5EF4-FFF2-40B4-BE49-F238E27FC236}">
                <a16:creationId xmlns:a16="http://schemas.microsoft.com/office/drawing/2014/main" id="{C94620BD-D062-4486-BF7B-83DFF4064F47}"/>
              </a:ext>
            </a:extLst>
          </p:cNvPr>
          <p:cNvPicPr>
            <a:picLocks xmlns:a="http://schemas.openxmlformats.org/drawingml/2006/main" noChangeAspect="1"/>
          </p:cNvPicPr>
          <p:nvPr/>
        </p:nvPicPr>
        <p:blipFill>
          <a:blip xmlns:r="http://schemas.openxmlformats.org/officeDocument/2006/relationships" xmlns:a="http://schemas.openxmlformats.org/drawingml/2006/main" r:embed="Rb04aceba24eb46da">
            <a:extLst>
              <a:ext uri="{96DAC541-7B7A-43D3-8B79-37D633B846F1}">
                <asvg:svgBlip xmlns:asvg="http://schemas.microsoft.com/office/drawing/2016/SVG/main" r:embed="R1b9d2c04e47b4721"/>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48C8B5D-2934-4FA9-99FD-9C53101E8AE1}"/>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C89E81F2-B375-4AAF-8476-680C39B974C0}"/>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 / 26</a:t>
            </a:r>
          </a:p>
        </p:txBody>
      </p:sp>
      <p:pic xmlns:a="http://schemas.openxmlformats.org/drawingml/2006/main" xmlns:r="http://schemas.openxmlformats.org/officeDocument/2006/relationships">
        <p:nvPicPr>
          <p:cNvPr id="9" name="Narration slide 01" descr="English neural narration for slide 1">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523198913"/>
      </p:ext>
    </p:extLst>
  </p:cSld>
  <p:transition advClick="1" advTm="311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D1AFFAB-A3C3-4778-8CC1-196E24045B7C}"/>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What the primal variables mean</a:t>
            </a:r>
          </a:p>
        </p:txBody>
      </p:sp>
      <p:sp>
        <p:nvSpPr>
          <p:cNvPr id="2" name="">
            <a:extLst xmlns:a="http://schemas.openxmlformats.org/drawingml/2006/main">
              <a:ext uri="{FF2B5EF4-FFF2-40B4-BE49-F238E27FC236}">
                <a16:creationId xmlns:a16="http://schemas.microsoft.com/office/drawing/2014/main" id="{5843743A-008F-48D7-836E-DFF2887B0F24}"/>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max z = 3x + 2y;  x, y ≥ 0</a:t>
            </a:r>
          </a:p>
        </p:txBody>
      </p:sp>
      <p:sp>
        <p:nvSpPr>
          <p:cNvPr id="3" name="">
            <a:extLst xmlns:a="http://schemas.openxmlformats.org/drawingml/2006/main">
              <a:ext uri="{FF2B5EF4-FFF2-40B4-BE49-F238E27FC236}">
                <a16:creationId xmlns:a16="http://schemas.microsoft.com/office/drawing/2014/main" id="{E0EAB34E-73DC-4697-BE1F-CA8D984CE197}"/>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Resource 1: x + y ≤ 4</a:t>
            </a:r>
          </a:p>
        </p:txBody>
      </p:sp>
      <p:sp>
        <p:nvSpPr>
          <p:cNvPr id="4" name="">
            <a:extLst xmlns:a="http://schemas.openxmlformats.org/drawingml/2006/main">
              <a:ext uri="{FF2B5EF4-FFF2-40B4-BE49-F238E27FC236}">
                <a16:creationId xmlns:a16="http://schemas.microsoft.com/office/drawing/2014/main" id="{1B3A225F-4EAE-4A9A-B93E-B5C25B28D2D4}"/>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Resource 2: 2x + y ≤ 5</a:t>
            </a:r>
          </a:p>
        </p:txBody>
      </p:sp>
      <p:pic>
        <p:nvPicPr>
          <p:cNvPr id="5" name="">
            <a:extLst xmlns:a="http://schemas.openxmlformats.org/drawingml/2006/main">
              <a:ext uri="{FF2B5EF4-FFF2-40B4-BE49-F238E27FC236}">
                <a16:creationId xmlns:a16="http://schemas.microsoft.com/office/drawing/2014/main" id="{C379E26A-26CA-4051-8B99-AA93002F511B}"/>
              </a:ext>
            </a:extLst>
          </p:cNvPr>
          <p:cNvPicPr>
            <a:picLocks xmlns:a="http://schemas.openxmlformats.org/drawingml/2006/main" noChangeAspect="1"/>
          </p:cNvPicPr>
          <p:nvPr/>
        </p:nvPicPr>
        <p:blipFill>
          <a:blip xmlns:r="http://schemas.openxmlformats.org/officeDocument/2006/relationships" xmlns:a="http://schemas.openxmlformats.org/drawingml/2006/main" r:embed="R1249483d58cc4b23">
            <a:extLst>
              <a:ext uri="{96DAC541-7B7A-43D3-8B79-37D633B846F1}">
                <asvg:svgBlip xmlns:asvg="http://schemas.microsoft.com/office/drawing/2016/SVG/main" r:embed="Ra0d5f6ebd3fa43a2"/>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792A610-A241-40CB-9051-B492AD2E25F9}"/>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E4D86A24-0E0A-4643-AA9C-247383EBC954}"/>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 / 26</a:t>
            </a:r>
          </a:p>
        </p:txBody>
      </p:sp>
      <p:pic xmlns:a="http://schemas.openxmlformats.org/drawingml/2006/main" xmlns:r="http://schemas.openxmlformats.org/officeDocument/2006/relationships">
        <p:nvPicPr>
          <p:cNvPr id="9" name="Narration slide 02" descr="English neural narration for slide 2">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438816524"/>
      </p:ext>
    </p:extLst>
  </p:cSld>
  <p:transition advClick="1" advTm="330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C622AD3-1BBC-4A9F-AC3B-F55FCA23949A}"/>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What the dual variables mean</a:t>
            </a:r>
          </a:p>
        </p:txBody>
      </p:sp>
      <p:sp>
        <p:nvSpPr>
          <p:cNvPr id="2" name="">
            <a:extLst xmlns:a="http://schemas.openxmlformats.org/drawingml/2006/main">
              <a:ext uri="{FF2B5EF4-FFF2-40B4-BE49-F238E27FC236}">
                <a16:creationId xmlns:a16="http://schemas.microsoft.com/office/drawing/2014/main" id="{FD87D64C-5452-4C09-A54D-D70E5F1F848E}"/>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u = price per unit of resource 1</a:t>
            </a:r>
          </a:p>
        </p:txBody>
      </p:sp>
      <p:sp>
        <p:nvSpPr>
          <p:cNvPr id="3" name="">
            <a:extLst xmlns:a="http://schemas.openxmlformats.org/drawingml/2006/main">
              <a:ext uri="{FF2B5EF4-FFF2-40B4-BE49-F238E27FC236}">
                <a16:creationId xmlns:a16="http://schemas.microsoft.com/office/drawing/2014/main" id="{36F2E5B6-BB25-44CA-8E07-377B5762A30A}"/>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v = price per unit of resource 2</a:t>
            </a:r>
          </a:p>
        </p:txBody>
      </p:sp>
      <p:sp>
        <p:nvSpPr>
          <p:cNvPr id="4" name="">
            <a:extLst xmlns:a="http://schemas.openxmlformats.org/drawingml/2006/main">
              <a:ext uri="{FF2B5EF4-FFF2-40B4-BE49-F238E27FC236}">
                <a16:creationId xmlns:a16="http://schemas.microsoft.com/office/drawing/2014/main" id="{54A668A3-BD44-4EA9-9FC6-1E257495EBE4}"/>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w = 4u + 5v: value of the available resources</a:t>
            </a:r>
          </a:p>
        </p:txBody>
      </p:sp>
      <p:pic>
        <p:nvPicPr>
          <p:cNvPr id="5" name="">
            <a:extLst xmlns:a="http://schemas.openxmlformats.org/drawingml/2006/main">
              <a:ext uri="{FF2B5EF4-FFF2-40B4-BE49-F238E27FC236}">
                <a16:creationId xmlns:a16="http://schemas.microsoft.com/office/drawing/2014/main" id="{298C81EE-D114-4D90-A8A7-CE602CCA7A46}"/>
              </a:ext>
            </a:extLst>
          </p:cNvPr>
          <p:cNvPicPr>
            <a:picLocks xmlns:a="http://schemas.openxmlformats.org/drawingml/2006/main" noChangeAspect="1"/>
          </p:cNvPicPr>
          <p:nvPr/>
        </p:nvPicPr>
        <p:blipFill>
          <a:blip xmlns:r="http://schemas.openxmlformats.org/officeDocument/2006/relationships" xmlns:a="http://schemas.openxmlformats.org/drawingml/2006/main" r:embed="Rc057a178a9a5447e">
            <a:extLst>
              <a:ext uri="{96DAC541-7B7A-43D3-8B79-37D633B846F1}">
                <asvg:svgBlip xmlns:asvg="http://schemas.microsoft.com/office/drawing/2016/SVG/main" r:embed="Rf7a324c454ba4076"/>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703A903-502D-4187-8572-6FF7EA41026E}"/>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848B1A49-14A2-4C01-87C3-7BC97F676A24}"/>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3 / 26</a:t>
            </a:r>
          </a:p>
        </p:txBody>
      </p:sp>
      <p:pic xmlns:a="http://schemas.openxmlformats.org/drawingml/2006/main" xmlns:r="http://schemas.openxmlformats.org/officeDocument/2006/relationships">
        <p:nvPicPr>
          <p:cNvPr id="9" name="Narration slide 03" descr="English neural narration for slide 3">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214262544"/>
      </p:ext>
    </p:extLst>
  </p:cSld>
  <p:transition advClick="1" advTm="303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A605405-6F25-446A-AB78-09C84DA51EA8}"/>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Derive one dual constraint per product</a:t>
            </a:r>
          </a:p>
        </p:txBody>
      </p:sp>
      <p:sp>
        <p:nvSpPr>
          <p:cNvPr id="2" name="">
            <a:extLst xmlns:a="http://schemas.openxmlformats.org/drawingml/2006/main">
              <a:ext uri="{FF2B5EF4-FFF2-40B4-BE49-F238E27FC236}">
                <a16:creationId xmlns:a16="http://schemas.microsoft.com/office/drawing/2014/main" id="{96A8E754-96FA-4A23-8B68-43F12C5D5677}"/>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Product x uses (1, 2): cost = u + 2v</a:t>
            </a:r>
          </a:p>
        </p:txBody>
      </p:sp>
      <p:sp>
        <p:nvSpPr>
          <p:cNvPr id="3" name="">
            <a:extLst xmlns:a="http://schemas.openxmlformats.org/drawingml/2006/main">
              <a:ext uri="{FF2B5EF4-FFF2-40B4-BE49-F238E27FC236}">
                <a16:creationId xmlns:a16="http://schemas.microsoft.com/office/drawing/2014/main" id="{5B622CC7-E6A2-4497-9B6F-4E870C8E6BE9}"/>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Cover its profit: u + 2v ≥ 3</a:t>
            </a:r>
          </a:p>
        </p:txBody>
      </p:sp>
      <p:sp>
        <p:nvSpPr>
          <p:cNvPr id="4" name="">
            <a:extLst xmlns:a="http://schemas.openxmlformats.org/drawingml/2006/main">
              <a:ext uri="{FF2B5EF4-FFF2-40B4-BE49-F238E27FC236}">
                <a16:creationId xmlns:a16="http://schemas.microsoft.com/office/drawing/2014/main" id="{FA924AAC-25D6-40CF-8405-EC39D293A14C}"/>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Product y uses (1, 1): u + v ≥ 2</a:t>
            </a:r>
          </a:p>
        </p:txBody>
      </p:sp>
      <p:pic>
        <p:nvPicPr>
          <p:cNvPr id="5" name="">
            <a:extLst xmlns:a="http://schemas.openxmlformats.org/drawingml/2006/main">
              <a:ext uri="{FF2B5EF4-FFF2-40B4-BE49-F238E27FC236}">
                <a16:creationId xmlns:a16="http://schemas.microsoft.com/office/drawing/2014/main" id="{8CC98289-3E59-4DFC-8E5D-CC3107D54FFB}"/>
              </a:ext>
            </a:extLst>
          </p:cNvPr>
          <p:cNvPicPr>
            <a:picLocks xmlns:a="http://schemas.openxmlformats.org/drawingml/2006/main" noChangeAspect="1"/>
          </p:cNvPicPr>
          <p:nvPr/>
        </p:nvPicPr>
        <p:blipFill>
          <a:blip xmlns:r="http://schemas.openxmlformats.org/officeDocument/2006/relationships" xmlns:a="http://schemas.openxmlformats.org/drawingml/2006/main" r:embed="R621ba19ad6bd4d6f">
            <a:extLst>
              <a:ext uri="{96DAC541-7B7A-43D3-8B79-37D633B846F1}">
                <asvg:svgBlip xmlns:asvg="http://schemas.microsoft.com/office/drawing/2016/SVG/main" r:embed="R0ad1e3d7c7aa43aa"/>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DB2DA9D-E5EE-493B-AE66-4D85FC860BCD}"/>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99C5CF46-D65F-4809-9843-2C4E44496A38}"/>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4 / 26</a:t>
            </a:r>
          </a:p>
        </p:txBody>
      </p:sp>
      <p:pic xmlns:a="http://schemas.openxmlformats.org/drawingml/2006/main" xmlns:r="http://schemas.openxmlformats.org/officeDocument/2006/relationships">
        <p:nvPicPr>
          <p:cNvPr id="9" name="Narration slide 04" descr="English neural narration for slide 4">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777986166"/>
      </p:ext>
    </p:extLst>
  </p:cSld>
  <p:transition advClick="1" advTm="318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2318B04-5D7B-416B-AE5B-E26BF87A7172}"/>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Why the dual gives an upper bound</a:t>
            </a:r>
          </a:p>
        </p:txBody>
      </p:sp>
      <p:sp>
        <p:nvSpPr>
          <p:cNvPr id="2" name="">
            <a:extLst xmlns:a="http://schemas.openxmlformats.org/drawingml/2006/main">
              <a:ext uri="{FF2B5EF4-FFF2-40B4-BE49-F238E27FC236}">
                <a16:creationId xmlns:a16="http://schemas.microsoft.com/office/drawing/2014/main" id="{EFE44A49-B5F5-4EC3-98B1-F4F590A1B999}"/>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min w = 4u + 5v;  u, v ≥ 0</a:t>
            </a:r>
          </a:p>
        </p:txBody>
      </p:sp>
      <p:sp>
        <p:nvSpPr>
          <p:cNvPr id="3" name="">
            <a:extLst xmlns:a="http://schemas.openxmlformats.org/drawingml/2006/main">
              <a:ext uri="{FF2B5EF4-FFF2-40B4-BE49-F238E27FC236}">
                <a16:creationId xmlns:a16="http://schemas.microsoft.com/office/drawing/2014/main" id="{1D033E6A-7D1D-4484-B0EB-27DAF466AB90}"/>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u + 2v ≥ 3;  u + v ≥ 2</a:t>
            </a:r>
          </a:p>
        </p:txBody>
      </p:sp>
      <p:sp>
        <p:nvSpPr>
          <p:cNvPr id="4" name="">
            <a:extLst xmlns:a="http://schemas.openxmlformats.org/drawingml/2006/main">
              <a:ext uri="{FF2B5EF4-FFF2-40B4-BE49-F238E27FC236}">
                <a16:creationId xmlns:a16="http://schemas.microsoft.com/office/drawing/2014/main" id="{7619CBAE-1128-4C99-B861-06A3516C9466}"/>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For any feasible pair: z ≤ w</a:t>
            </a:r>
          </a:p>
        </p:txBody>
      </p:sp>
      <p:pic>
        <p:nvPicPr>
          <p:cNvPr id="5" name="">
            <a:extLst xmlns:a="http://schemas.openxmlformats.org/drawingml/2006/main">
              <a:ext uri="{FF2B5EF4-FFF2-40B4-BE49-F238E27FC236}">
                <a16:creationId xmlns:a16="http://schemas.microsoft.com/office/drawing/2014/main" id="{112322F9-9E12-47D5-82BE-46A5F46B49A0}"/>
              </a:ext>
            </a:extLst>
          </p:cNvPr>
          <p:cNvPicPr>
            <a:picLocks xmlns:a="http://schemas.openxmlformats.org/drawingml/2006/main" noChangeAspect="1"/>
          </p:cNvPicPr>
          <p:nvPr/>
        </p:nvPicPr>
        <p:blipFill>
          <a:blip xmlns:r="http://schemas.openxmlformats.org/officeDocument/2006/relationships" xmlns:a="http://schemas.openxmlformats.org/drawingml/2006/main" r:embed="Rdbbb0cea877e4c2c">
            <a:extLst>
              <a:ext uri="{96DAC541-7B7A-43D3-8B79-37D633B846F1}">
                <asvg:svgBlip xmlns:asvg="http://schemas.microsoft.com/office/drawing/2016/SVG/main" r:embed="R5a5ffeb985904a60"/>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775E997-695A-44F4-A2D6-B87EB4C2B60E}"/>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CC877296-A85C-403F-8FBA-F9534FD8DD41}"/>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5 / 26</a:t>
            </a:r>
          </a:p>
        </p:txBody>
      </p:sp>
      <p:pic xmlns:a="http://schemas.openxmlformats.org/drawingml/2006/main" xmlns:r="http://schemas.openxmlformats.org/officeDocument/2006/relationships">
        <p:nvPicPr>
          <p:cNvPr id="9" name="Narration slide 05" descr="English neural narration for slide 5">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995651125"/>
      </p:ext>
    </p:extLst>
  </p:cSld>
  <p:transition advClick="1" advTm="348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9882435-5011-4F1D-BD2F-2292AFDAAA90}"/>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An optimality certificate</a:t>
            </a:r>
          </a:p>
        </p:txBody>
      </p:sp>
      <p:sp>
        <p:nvSpPr>
          <p:cNvPr id="2" name="">
            <a:extLst xmlns:a="http://schemas.openxmlformats.org/drawingml/2006/main">
              <a:ext uri="{FF2B5EF4-FFF2-40B4-BE49-F238E27FC236}">
                <a16:creationId xmlns:a16="http://schemas.microsoft.com/office/drawing/2014/main" id="{BC887073-1A4D-4315-AF30-FEFF21F752B6}"/>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Primal (x, y) = (1, 3): z = 9</a:t>
            </a:r>
          </a:p>
        </p:txBody>
      </p:sp>
      <p:sp>
        <p:nvSpPr>
          <p:cNvPr id="3" name="">
            <a:extLst xmlns:a="http://schemas.openxmlformats.org/drawingml/2006/main">
              <a:ext uri="{FF2B5EF4-FFF2-40B4-BE49-F238E27FC236}">
                <a16:creationId xmlns:a16="http://schemas.microsoft.com/office/drawing/2014/main" id="{966F4157-81B7-4540-B14D-4B6CD99473DF}"/>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Dual (u, v) = (1, 1): w = 9</a:t>
            </a:r>
          </a:p>
        </p:txBody>
      </p:sp>
      <p:sp>
        <p:nvSpPr>
          <p:cNvPr id="4" name="">
            <a:extLst xmlns:a="http://schemas.openxmlformats.org/drawingml/2006/main">
              <a:ext uri="{FF2B5EF4-FFF2-40B4-BE49-F238E27FC236}">
                <a16:creationId xmlns:a16="http://schemas.microsoft.com/office/drawing/2014/main" id="{4B400FD4-CDDB-4B73-BD47-5DBF2A897450}"/>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Both are feasible; equal values prove optimality.</a:t>
            </a:r>
          </a:p>
        </p:txBody>
      </p:sp>
      <p:pic>
        <p:nvPicPr>
          <p:cNvPr id="5" name="">
            <a:extLst xmlns:a="http://schemas.openxmlformats.org/drawingml/2006/main">
              <a:ext uri="{FF2B5EF4-FFF2-40B4-BE49-F238E27FC236}">
                <a16:creationId xmlns:a16="http://schemas.microsoft.com/office/drawing/2014/main" id="{AE44EADE-7F8E-4B8B-BADA-AA1625C63274}"/>
              </a:ext>
            </a:extLst>
          </p:cNvPr>
          <p:cNvPicPr>
            <a:picLocks xmlns:a="http://schemas.openxmlformats.org/drawingml/2006/main" noChangeAspect="1"/>
          </p:cNvPicPr>
          <p:nvPr/>
        </p:nvPicPr>
        <p:blipFill>
          <a:blip xmlns:r="http://schemas.openxmlformats.org/officeDocument/2006/relationships" xmlns:a="http://schemas.openxmlformats.org/drawingml/2006/main" r:embed="R98e672963dab4236">
            <a:extLst>
              <a:ext uri="{96DAC541-7B7A-43D3-8B79-37D633B846F1}">
                <asvg:svgBlip xmlns:asvg="http://schemas.microsoft.com/office/drawing/2016/SVG/main" r:embed="R4b3ee2879f4c48d0"/>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6639164-CCEC-4179-B64D-200054B5524A}"/>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75D2CC08-BEDE-435C-94F5-6BDA53A31EDE}"/>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6 / 26</a:t>
            </a:r>
          </a:p>
        </p:txBody>
      </p:sp>
      <p:pic xmlns:a="http://schemas.openxmlformats.org/drawingml/2006/main" xmlns:r="http://schemas.openxmlformats.org/officeDocument/2006/relationships">
        <p:nvPicPr>
          <p:cNvPr id="9" name="Narration slide 06" descr="English neural narration for slide 6">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334796089"/>
      </p:ext>
    </p:extLst>
  </p:cSld>
  <p:transition advClick="1" advTm="323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A4CC903-A3C8-4930-9134-75236502B01B}"/>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Practice: test a proposed price</a:t>
            </a:r>
          </a:p>
        </p:txBody>
      </p:sp>
      <p:sp>
        <p:nvSpPr>
          <p:cNvPr id="2" name="">
            <a:extLst xmlns:a="http://schemas.openxmlformats.org/drawingml/2006/main">
              <a:ext uri="{FF2B5EF4-FFF2-40B4-BE49-F238E27FC236}">
                <a16:creationId xmlns:a16="http://schemas.microsoft.com/office/drawing/2014/main" id="{FD68E382-6250-453F-A868-5135024CA7AE}"/>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Proposed prices: (u, v) = (1, 0)</a:t>
            </a:r>
          </a:p>
        </p:txBody>
      </p:sp>
      <p:sp>
        <p:nvSpPr>
          <p:cNvPr id="3" name="">
            <a:extLst xmlns:a="http://schemas.openxmlformats.org/drawingml/2006/main">
              <a:ext uri="{FF2B5EF4-FFF2-40B4-BE49-F238E27FC236}">
                <a16:creationId xmlns:a16="http://schemas.microsoft.com/office/drawing/2014/main" id="{9B29531A-9B2B-457A-9A25-8E5A9982DAD9}"/>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Check both dual constraints and compute w.</a:t>
            </a:r>
          </a:p>
        </p:txBody>
      </p:sp>
      <p:sp>
        <p:nvSpPr>
          <p:cNvPr id="4" name="">
            <a:extLst xmlns:a="http://schemas.openxmlformats.org/drawingml/2006/main">
              <a:ext uri="{FF2B5EF4-FFF2-40B4-BE49-F238E27FC236}">
                <a16:creationId xmlns:a16="http://schemas.microsoft.com/office/drawing/2014/main" id="{E66C4345-06F1-48E7-B2A2-63C81F2059EA}"/>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Can w bound every feasible primal profit?</a:t>
            </a:r>
          </a:p>
        </p:txBody>
      </p:sp>
      <p:pic>
        <p:nvPicPr>
          <p:cNvPr id="5" name="">
            <a:extLst xmlns:a="http://schemas.openxmlformats.org/drawingml/2006/main">
              <a:ext uri="{FF2B5EF4-FFF2-40B4-BE49-F238E27FC236}">
                <a16:creationId xmlns:a16="http://schemas.microsoft.com/office/drawing/2014/main" id="{CD2FE6C3-914D-4932-A3FA-312F782ABFEE}"/>
              </a:ext>
            </a:extLst>
          </p:cNvPr>
          <p:cNvPicPr>
            <a:picLocks xmlns:a="http://schemas.openxmlformats.org/drawingml/2006/main" noChangeAspect="1"/>
          </p:cNvPicPr>
          <p:nvPr/>
        </p:nvPicPr>
        <p:blipFill>
          <a:blip xmlns:r="http://schemas.openxmlformats.org/officeDocument/2006/relationships" xmlns:a="http://schemas.openxmlformats.org/drawingml/2006/main" r:embed="Rf1fcbc1468fe411d">
            <a:extLst>
              <a:ext uri="{96DAC541-7B7A-43D3-8B79-37D633B846F1}">
                <asvg:svgBlip xmlns:asvg="http://schemas.microsoft.com/office/drawing/2016/SVG/main" r:embed="R7a6c9dc625184c8e"/>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89C9730-4986-453F-AD77-DE8B1A1D129A}"/>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395CB803-B201-441C-A2A4-2CD90C278E15}"/>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7 / 26</a:t>
            </a:r>
          </a:p>
        </p:txBody>
      </p:sp>
      <p:pic xmlns:a="http://schemas.openxmlformats.org/drawingml/2006/main" xmlns:r="http://schemas.openxmlformats.org/officeDocument/2006/relationships">
        <p:nvPicPr>
          <p:cNvPr id="9" name="Narration slide 07" descr="English neural narration for slide 7">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441997020"/>
      </p:ext>
    </p:extLst>
  </p:cSld>
  <p:transition advClick="1" advTm="292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D3AF97F-3069-4B8E-AED5-39AC5F6CCB6D}"/>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Solution: feasibility comes first</a:t>
            </a:r>
          </a:p>
        </p:txBody>
      </p:sp>
      <p:sp>
        <p:nvSpPr>
          <p:cNvPr id="2" name="">
            <a:extLst xmlns:a="http://schemas.openxmlformats.org/drawingml/2006/main">
              <a:ext uri="{FF2B5EF4-FFF2-40B4-BE49-F238E27FC236}">
                <a16:creationId xmlns:a16="http://schemas.microsoft.com/office/drawing/2014/main" id="{60AFFB44-E6BA-47BD-AA66-BA346B6C1830}"/>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1 + 2(0) = 1 &lt; 3;  1 + 0 = 1 &lt; 2</a:t>
            </a:r>
          </a:p>
        </p:txBody>
      </p:sp>
      <p:sp>
        <p:nvSpPr>
          <p:cNvPr id="3" name="">
            <a:extLst xmlns:a="http://schemas.openxmlformats.org/drawingml/2006/main">
              <a:ext uri="{FF2B5EF4-FFF2-40B4-BE49-F238E27FC236}">
                <a16:creationId xmlns:a16="http://schemas.microsoft.com/office/drawing/2014/main" id="{F48C2B05-F739-4DDE-AE13-2DB98CB0087D}"/>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w = 4, but feasible (1, 3) earns z = 9.</a:t>
            </a:r>
          </a:p>
        </p:txBody>
      </p:sp>
      <p:sp>
        <p:nvSpPr>
          <p:cNvPr id="4" name="">
            <a:extLst xmlns:a="http://schemas.openxmlformats.org/drawingml/2006/main">
              <a:ext uri="{FF2B5EF4-FFF2-40B4-BE49-F238E27FC236}">
                <a16:creationId xmlns:a16="http://schemas.microsoft.com/office/drawing/2014/main" id="{6CA6103E-FD6E-4C6D-8260-FE0A7E49AC93}"/>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The proposed prices are not dual feasible.</a:t>
            </a:r>
          </a:p>
        </p:txBody>
      </p:sp>
      <p:pic>
        <p:nvPicPr>
          <p:cNvPr id="5" name="">
            <a:extLst xmlns:a="http://schemas.openxmlformats.org/drawingml/2006/main">
              <a:ext uri="{FF2B5EF4-FFF2-40B4-BE49-F238E27FC236}">
                <a16:creationId xmlns:a16="http://schemas.microsoft.com/office/drawing/2014/main" id="{A73B0E09-4846-4384-8782-04131725FB0F}"/>
              </a:ext>
            </a:extLst>
          </p:cNvPr>
          <p:cNvPicPr>
            <a:picLocks xmlns:a="http://schemas.openxmlformats.org/drawingml/2006/main" noChangeAspect="1"/>
          </p:cNvPicPr>
          <p:nvPr/>
        </p:nvPicPr>
        <p:blipFill>
          <a:blip xmlns:r="http://schemas.openxmlformats.org/officeDocument/2006/relationships" xmlns:a="http://schemas.openxmlformats.org/drawingml/2006/main" r:embed="Rbac01609febc473a">
            <a:extLst>
              <a:ext uri="{96DAC541-7B7A-43D3-8B79-37D633B846F1}">
                <asvg:svgBlip xmlns:asvg="http://schemas.microsoft.com/office/drawing/2016/SVG/main" r:embed="R1c364ce361084f34"/>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F3A601C-FF78-474A-9919-95C446EC5592}"/>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C7C3CB38-D88F-4D93-876B-CF2309081A6A}"/>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8 / 26</a:t>
            </a:r>
          </a:p>
        </p:txBody>
      </p:sp>
      <p:pic xmlns:a="http://schemas.openxmlformats.org/drawingml/2006/main" xmlns:r="http://schemas.openxmlformats.org/officeDocument/2006/relationships">
        <p:nvPicPr>
          <p:cNvPr id="9" name="Narration slide 08" descr="English neural narration for slide 8">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868173004"/>
      </p:ext>
    </p:extLst>
  </p:cSld>
  <p:transition advClick="1" advTm="292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67108EB-E276-49E8-B03A-3FAB4982C722}"/>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Derive the shadow-price interval</a:t>
            </a:r>
          </a:p>
        </p:txBody>
      </p:sp>
      <p:sp>
        <p:nvSpPr>
          <p:cNvPr id="2" name="">
            <a:extLst xmlns:a="http://schemas.openxmlformats.org/drawingml/2006/main">
              <a:ext uri="{FF2B5EF4-FFF2-40B4-BE49-F238E27FC236}">
                <a16:creationId xmlns:a16="http://schemas.microsoft.com/office/drawing/2014/main" id="{E8982399-CD1E-4752-9526-DDEF72806E4C}"/>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Keep b₂ = 5 and change b₁ only.</a:t>
            </a:r>
          </a:p>
        </p:txBody>
      </p:sp>
      <p:sp>
        <p:nvSpPr>
          <p:cNvPr id="3" name="">
            <a:extLst xmlns:a="http://schemas.openxmlformats.org/drawingml/2006/main">
              <a:ext uri="{FF2B5EF4-FFF2-40B4-BE49-F238E27FC236}">
                <a16:creationId xmlns:a16="http://schemas.microsoft.com/office/drawing/2014/main" id="{9A31869C-BC47-430B-BD4A-D0F8442DD69E}"/>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Solve x + y = b₁ and 2x + y = 5.</a:t>
            </a:r>
          </a:p>
        </p:txBody>
      </p:sp>
      <p:sp>
        <p:nvSpPr>
          <p:cNvPr id="4" name="">
            <a:extLst xmlns:a="http://schemas.openxmlformats.org/drawingml/2006/main">
              <a:ext uri="{FF2B5EF4-FFF2-40B4-BE49-F238E27FC236}">
                <a16:creationId xmlns:a16="http://schemas.microsoft.com/office/drawing/2014/main" id="{0288723D-B395-4071-AEC2-175B80BE7DAB}"/>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x = 5 − b₁;  y = 2b₁ − 5</a:t>
            </a:r>
          </a:p>
        </p:txBody>
      </p:sp>
      <p:pic>
        <p:nvPicPr>
          <p:cNvPr id="5" name="">
            <a:extLst xmlns:a="http://schemas.openxmlformats.org/drawingml/2006/main">
              <a:ext uri="{FF2B5EF4-FFF2-40B4-BE49-F238E27FC236}">
                <a16:creationId xmlns:a16="http://schemas.microsoft.com/office/drawing/2014/main" id="{2DAB68B4-357D-4DEC-B670-F07B11496606}"/>
              </a:ext>
            </a:extLst>
          </p:cNvPr>
          <p:cNvPicPr>
            <a:picLocks xmlns:a="http://schemas.openxmlformats.org/drawingml/2006/main" noChangeAspect="1"/>
          </p:cNvPicPr>
          <p:nvPr/>
        </p:nvPicPr>
        <p:blipFill>
          <a:blip xmlns:r="http://schemas.openxmlformats.org/officeDocument/2006/relationships" xmlns:a="http://schemas.openxmlformats.org/drawingml/2006/main" r:embed="Rbb20d09ef20b4fc2">
            <a:extLst>
              <a:ext uri="{96DAC541-7B7A-43D3-8B79-37D633B846F1}">
                <asvg:svgBlip xmlns:asvg="http://schemas.microsoft.com/office/drawing/2016/SVG/main" r:embed="R12c9b01778bf49fa"/>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785E1CC-1AC4-45C5-8F67-67E59FD63560}"/>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17982D6F-1186-4804-8846-F4656544B86E}"/>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9 / 26</a:t>
            </a:r>
          </a:p>
        </p:txBody>
      </p:sp>
      <p:pic xmlns:a="http://schemas.openxmlformats.org/drawingml/2006/main" xmlns:r="http://schemas.openxmlformats.org/officeDocument/2006/relationships">
        <p:nvPicPr>
          <p:cNvPr id="9" name="Narration slide 09" descr="English neural narration for slide 9">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882722226"/>
      </p:ext>
    </p:extLst>
  </p:cSld>
  <p:transition advClick="1" advTm="350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AA898F6-5BAE-4E98-8338-2D5569CDC7C4}"/>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Feasibility determines the interval</a:t>
            </a:r>
          </a:p>
        </p:txBody>
      </p:sp>
      <p:sp>
        <p:nvSpPr>
          <p:cNvPr id="2" name="">
            <a:extLst xmlns:a="http://schemas.openxmlformats.org/drawingml/2006/main">
              <a:ext uri="{FF2B5EF4-FFF2-40B4-BE49-F238E27FC236}">
                <a16:creationId xmlns:a16="http://schemas.microsoft.com/office/drawing/2014/main" id="{50B133E1-F25B-4054-B8CC-9500CA1902AD}"/>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x ≥ 0 requires b₁ ≤ 5; y ≥ 0 requires b₁ ≥ 2.5.</a:t>
            </a:r>
          </a:p>
        </p:txBody>
      </p:sp>
      <p:sp>
        <p:nvSpPr>
          <p:cNvPr id="3" name="">
            <a:extLst xmlns:a="http://schemas.openxmlformats.org/drawingml/2006/main">
              <a:ext uri="{FF2B5EF4-FFF2-40B4-BE49-F238E27FC236}">
                <a16:creationId xmlns:a16="http://schemas.microsoft.com/office/drawing/2014/main" id="{57FBA933-51E8-48DC-AED3-049756EA6398}"/>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On 2.5 ≤ b₁ ≤ 5: primal z = b₁ + 5 = dual w.</a:t>
            </a:r>
          </a:p>
        </p:txBody>
      </p:sp>
      <p:sp>
        <p:nvSpPr>
          <p:cNvPr id="4" name="">
            <a:extLst xmlns:a="http://schemas.openxmlformats.org/drawingml/2006/main">
              <a:ext uri="{FF2B5EF4-FFF2-40B4-BE49-F238E27FC236}">
                <a16:creationId xmlns:a16="http://schemas.microsoft.com/office/drawing/2014/main" id="{17187FD0-B982-46EB-8A41-73524E6BEB12}"/>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At the endpoints, use one-sided slopes.</a:t>
            </a:r>
          </a:p>
        </p:txBody>
      </p:sp>
      <p:pic>
        <p:nvPicPr>
          <p:cNvPr id="5" name="">
            <a:extLst xmlns:a="http://schemas.openxmlformats.org/drawingml/2006/main">
              <a:ext uri="{FF2B5EF4-FFF2-40B4-BE49-F238E27FC236}">
                <a16:creationId xmlns:a16="http://schemas.microsoft.com/office/drawing/2014/main" id="{88AD2844-8327-4EE5-B66A-B43CF1DA0754}"/>
              </a:ext>
            </a:extLst>
          </p:cNvPr>
          <p:cNvPicPr>
            <a:picLocks xmlns:a="http://schemas.openxmlformats.org/drawingml/2006/main" noChangeAspect="1"/>
          </p:cNvPicPr>
          <p:nvPr/>
        </p:nvPicPr>
        <p:blipFill>
          <a:blip xmlns:r="http://schemas.openxmlformats.org/officeDocument/2006/relationships" xmlns:a="http://schemas.openxmlformats.org/drawingml/2006/main" r:embed="R92ab416f58cb4279">
            <a:extLst>
              <a:ext uri="{96DAC541-7B7A-43D3-8B79-37D633B846F1}">
                <asvg:svgBlip xmlns:asvg="http://schemas.microsoft.com/office/drawing/2016/SVG/main" r:embed="R81a6571280cb4726"/>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714D429-5DB1-4EE2-8C37-9DC45EE60CE4}"/>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6004DB71-E4CF-4D94-B103-409ADD845547}"/>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10 / 26</a:t>
            </a:r>
          </a:p>
        </p:txBody>
      </p:sp>
      <p:pic xmlns:a="http://schemas.openxmlformats.org/drawingml/2006/main" xmlns:r="http://schemas.openxmlformats.org/officeDocument/2006/relationships">
        <p:nvPicPr>
          <p:cNvPr id="9" name="Narration slide 10" descr="English neural narration for slide 10">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067707895"/>
      </p:ext>
    </p:extLst>
  </p:cSld>
  <p:transition advClick="1" advTm="320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7A7A25E-B16A-480E-99BB-BC88E35FA3D2}"/>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Inside the interval: b₁ = 4.2</a:t>
            </a:r>
          </a:p>
        </p:txBody>
      </p:sp>
      <p:sp>
        <p:nvSpPr>
          <p:cNvPr id="2" name="">
            <a:extLst xmlns:a="http://schemas.openxmlformats.org/drawingml/2006/main">
              <a:ext uri="{FF2B5EF4-FFF2-40B4-BE49-F238E27FC236}">
                <a16:creationId xmlns:a16="http://schemas.microsoft.com/office/drawing/2014/main" id="{9C133309-D1F1-45C3-B855-288E1D3901D4}"/>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x = 0.8;  y = 3.4;  z = 9.2</a:t>
            </a:r>
          </a:p>
        </p:txBody>
      </p:sp>
      <p:sp>
        <p:nvSpPr>
          <p:cNvPr id="3" name="">
            <a:extLst xmlns:a="http://schemas.openxmlformats.org/drawingml/2006/main">
              <a:ext uri="{FF2B5EF4-FFF2-40B4-BE49-F238E27FC236}">
                <a16:creationId xmlns:a16="http://schemas.microsoft.com/office/drawing/2014/main" id="{645B87D3-9C7C-49D7-B3A1-4E123776592B}"/>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Δb₁ = 0.2;  Δz = 1 × 0.2 = 0.2</a:t>
            </a:r>
          </a:p>
        </p:txBody>
      </p:sp>
      <p:sp>
        <p:nvSpPr>
          <p:cNvPr id="4" name="">
            <a:extLst xmlns:a="http://schemas.openxmlformats.org/drawingml/2006/main">
              <a:ext uri="{FF2B5EF4-FFF2-40B4-BE49-F238E27FC236}">
                <a16:creationId xmlns:a16="http://schemas.microsoft.com/office/drawing/2014/main" id="{9D406A6A-28DA-418D-B6C1-C9C7F8BA7C1A}"/>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The shadow-price prediction is exact here.</a:t>
            </a:r>
          </a:p>
        </p:txBody>
      </p:sp>
      <p:pic>
        <p:nvPicPr>
          <p:cNvPr id="5" name="">
            <a:extLst xmlns:a="http://schemas.openxmlformats.org/drawingml/2006/main">
              <a:ext uri="{FF2B5EF4-FFF2-40B4-BE49-F238E27FC236}">
                <a16:creationId xmlns:a16="http://schemas.microsoft.com/office/drawing/2014/main" id="{6F5EEBE1-F60A-4A89-A27C-28BF5E6F1C52}"/>
              </a:ext>
            </a:extLst>
          </p:cNvPr>
          <p:cNvPicPr>
            <a:picLocks xmlns:a="http://schemas.openxmlformats.org/drawingml/2006/main" noChangeAspect="1"/>
          </p:cNvPicPr>
          <p:nvPr/>
        </p:nvPicPr>
        <p:blipFill>
          <a:blip xmlns:r="http://schemas.openxmlformats.org/officeDocument/2006/relationships" xmlns:a="http://schemas.openxmlformats.org/drawingml/2006/main" r:embed="Re362d9a475594371">
            <a:extLst>
              <a:ext uri="{96DAC541-7B7A-43D3-8B79-37D633B846F1}">
                <asvg:svgBlip xmlns:asvg="http://schemas.microsoft.com/office/drawing/2016/SVG/main" r:embed="R6df33973b62e42d8"/>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C53D0BE3-9CF9-474E-B99B-7F8BD3653697}"/>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7BC2EF9B-910E-41E3-A06A-CC6CCCDE20B1}"/>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11 / 26</a:t>
            </a:r>
          </a:p>
        </p:txBody>
      </p:sp>
      <p:pic xmlns:a="http://schemas.openxmlformats.org/drawingml/2006/main" xmlns:r="http://schemas.openxmlformats.org/officeDocument/2006/relationships">
        <p:nvPicPr>
          <p:cNvPr id="9" name="Narration slide 11" descr="English neural narration for slide 11">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770361931"/>
      </p:ext>
    </p:extLst>
  </p:cSld>
  <p:transition advClick="1" advTm="298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C1B54D7-D5EA-4B94-ACCD-A3D8C6FC7B8F}"/>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Outside the interval: b₁ = 6</a:t>
            </a:r>
          </a:p>
        </p:txBody>
      </p:sp>
      <p:sp>
        <p:nvSpPr>
          <p:cNvPr id="2" name="">
            <a:extLst xmlns:a="http://schemas.openxmlformats.org/drawingml/2006/main">
              <a:ext uri="{FF2B5EF4-FFF2-40B4-BE49-F238E27FC236}">
                <a16:creationId xmlns:a16="http://schemas.microsoft.com/office/drawing/2014/main" id="{7D027C93-5C19-4DFB-A7D7-35C584C360FF}"/>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Old intersection: (−1, 7), infeasible.</a:t>
            </a:r>
          </a:p>
        </p:txBody>
      </p:sp>
      <p:sp>
        <p:nvSpPr>
          <p:cNvPr id="3" name="">
            <a:extLst xmlns:a="http://schemas.openxmlformats.org/drawingml/2006/main">
              <a:ext uri="{FF2B5EF4-FFF2-40B4-BE49-F238E27FC236}">
                <a16:creationId xmlns:a16="http://schemas.microsoft.com/office/drawing/2014/main" id="{45F6FDC6-E744-489C-87C3-19052BBC397F}"/>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Old prediction: 9 + 1(6 − 4) = 11.</a:t>
            </a:r>
          </a:p>
        </p:txBody>
      </p:sp>
      <p:sp>
        <p:nvSpPr>
          <p:cNvPr id="4" name="">
            <a:extLst xmlns:a="http://schemas.openxmlformats.org/drawingml/2006/main">
              <a:ext uri="{FF2B5EF4-FFF2-40B4-BE49-F238E27FC236}">
                <a16:creationId xmlns:a16="http://schemas.microsoft.com/office/drawing/2014/main" id="{131EEABB-5DC3-47EE-AE5B-FEC7802D3539}"/>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Reoptimize: (x, y) = (0, 5), z = 10.</a:t>
            </a:r>
          </a:p>
        </p:txBody>
      </p:sp>
      <p:pic>
        <p:nvPicPr>
          <p:cNvPr id="5" name="">
            <a:extLst xmlns:a="http://schemas.openxmlformats.org/drawingml/2006/main">
              <a:ext uri="{FF2B5EF4-FFF2-40B4-BE49-F238E27FC236}">
                <a16:creationId xmlns:a16="http://schemas.microsoft.com/office/drawing/2014/main" id="{5705A5B1-9CB3-4334-ABCA-9BE3AB04E6E6}"/>
              </a:ext>
            </a:extLst>
          </p:cNvPr>
          <p:cNvPicPr>
            <a:picLocks xmlns:a="http://schemas.openxmlformats.org/drawingml/2006/main" noChangeAspect="1"/>
          </p:cNvPicPr>
          <p:nvPr/>
        </p:nvPicPr>
        <p:blipFill>
          <a:blip xmlns:r="http://schemas.openxmlformats.org/officeDocument/2006/relationships" xmlns:a="http://schemas.openxmlformats.org/drawingml/2006/main" r:embed="R995a949dad814942">
            <a:extLst>
              <a:ext uri="{96DAC541-7B7A-43D3-8B79-37D633B846F1}">
                <asvg:svgBlip xmlns:asvg="http://schemas.microsoft.com/office/drawing/2016/SVG/main" r:embed="Rf0d3c4fd5a494d5a"/>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E30199A-5565-4808-B78A-CD844A8F3656}"/>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00A886FE-C586-401A-B5B6-E3787FFEE953}"/>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12 / 26</a:t>
            </a:r>
          </a:p>
        </p:txBody>
      </p:sp>
      <p:pic xmlns:a="http://schemas.openxmlformats.org/drawingml/2006/main" xmlns:r="http://schemas.openxmlformats.org/officeDocument/2006/relationships">
        <p:nvPicPr>
          <p:cNvPr id="9" name="Narration slide 12" descr="English neural narration for slide 12">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627513830"/>
      </p:ext>
    </p:extLst>
  </p:cSld>
  <p:transition advClick="1" advTm="326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08B988F-890C-457F-9EA2-AD7CBCBC1D55}"/>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Why producing y gives the larger profit</a:t>
            </a:r>
          </a:p>
        </p:txBody>
      </p:sp>
      <p:sp>
        <p:nvSpPr>
          <p:cNvPr id="2" name="">
            <a:extLst xmlns:a="http://schemas.openxmlformats.org/drawingml/2006/main">
              <a:ext uri="{FF2B5EF4-FFF2-40B4-BE49-F238E27FC236}">
                <a16:creationId xmlns:a16="http://schemas.microsoft.com/office/drawing/2014/main" id="{0560CCF3-1F9E-4175-9D45-1EA8D738A158}"/>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For b₁ = 6: y ≤ 5 − 2x for every feasible plan.</a:t>
            </a:r>
          </a:p>
        </p:txBody>
      </p:sp>
      <p:sp>
        <p:nvSpPr>
          <p:cNvPr id="3" name="">
            <a:extLst xmlns:a="http://schemas.openxmlformats.org/drawingml/2006/main">
              <a:ext uri="{FF2B5EF4-FFF2-40B4-BE49-F238E27FC236}">
                <a16:creationId xmlns:a16="http://schemas.microsoft.com/office/drawing/2014/main" id="{4AE19BA7-DF0A-4862-BA70-9BBA020ABAB8}"/>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z = 3x + 2y ≤ 10 − x ≤ 10</a:t>
            </a:r>
          </a:p>
        </p:txBody>
      </p:sp>
      <p:sp>
        <p:nvSpPr>
          <p:cNvPr id="4" name="">
            <a:extLst xmlns:a="http://schemas.openxmlformats.org/drawingml/2006/main">
              <a:ext uri="{FF2B5EF4-FFF2-40B4-BE49-F238E27FC236}">
                <a16:creationId xmlns:a16="http://schemas.microsoft.com/office/drawing/2014/main" id="{A0833A8B-6DB7-49B8-9DC7-992796EE45A0}"/>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Feasible (x,y) = (0,5) attains 10.</a:t>
            </a:r>
          </a:p>
        </p:txBody>
      </p:sp>
      <p:pic>
        <p:nvPicPr>
          <p:cNvPr id="5" name="">
            <a:extLst xmlns:a="http://schemas.openxmlformats.org/drawingml/2006/main">
              <a:ext uri="{FF2B5EF4-FFF2-40B4-BE49-F238E27FC236}">
                <a16:creationId xmlns:a16="http://schemas.microsoft.com/office/drawing/2014/main" id="{78A9AFA7-16C4-4692-BE00-09600BCD6DD6}"/>
              </a:ext>
            </a:extLst>
          </p:cNvPr>
          <p:cNvPicPr>
            <a:picLocks xmlns:a="http://schemas.openxmlformats.org/drawingml/2006/main" noChangeAspect="1"/>
          </p:cNvPicPr>
          <p:nvPr/>
        </p:nvPicPr>
        <p:blipFill>
          <a:blip xmlns:r="http://schemas.openxmlformats.org/officeDocument/2006/relationships" xmlns:a="http://schemas.openxmlformats.org/drawingml/2006/main" r:embed="R1af94f5aba84413e">
            <a:extLst>
              <a:ext uri="{96DAC541-7B7A-43D3-8B79-37D633B846F1}">
                <asvg:svgBlip xmlns:asvg="http://schemas.microsoft.com/office/drawing/2016/SVG/main" r:embed="Rcfb7c8c426464d3a"/>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08DDB8C-3448-4E41-A045-2A1AAFB36FAE}"/>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02EA3ACE-807E-47CE-A2BA-D827132F8A7E}"/>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13 / 26</a:t>
            </a:r>
          </a:p>
        </p:txBody>
      </p:sp>
      <p:pic xmlns:a="http://schemas.openxmlformats.org/drawingml/2006/main" xmlns:r="http://schemas.openxmlformats.org/officeDocument/2006/relationships">
        <p:nvPicPr>
          <p:cNvPr id="9" name="Narration slide 13" descr="English neural narration for slide 13">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581928668"/>
      </p:ext>
    </p:extLst>
  </p:cSld>
  <p:transition advClick="1" advTm="376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AF8074D-3D63-4EB2-AB49-94161E2F7850}"/>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Shadow prices are slopes of the value function</a:t>
            </a:r>
          </a:p>
        </p:txBody>
      </p:sp>
      <p:sp>
        <p:nvSpPr>
          <p:cNvPr id="2" name="">
            <a:extLst xmlns:a="http://schemas.openxmlformats.org/drawingml/2006/main">
              <a:ext uri="{FF2B5EF4-FFF2-40B4-BE49-F238E27FC236}">
                <a16:creationId xmlns:a16="http://schemas.microsoft.com/office/drawing/2014/main" id="{5B37A6F3-665F-4BEA-932D-A4379F8FCF3E}"/>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For b₁ ≥ 0: z* = min(3b₁, b₁ + 5, 10)</a:t>
            </a:r>
          </a:p>
        </p:txBody>
      </p:sp>
      <p:sp>
        <p:nvSpPr>
          <p:cNvPr id="3" name="">
            <a:extLst xmlns:a="http://schemas.openxmlformats.org/drawingml/2006/main">
              <a:ext uri="{FF2B5EF4-FFF2-40B4-BE49-F238E27FC236}">
                <a16:creationId xmlns:a16="http://schemas.microsoft.com/office/drawing/2014/main" id="{811C5F76-E714-425D-BC47-19964CE8DC2D}"/>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Slopes: 3, then 1, then 0</a:t>
            </a:r>
          </a:p>
        </p:txBody>
      </p:sp>
      <p:sp>
        <p:nvSpPr>
          <p:cNvPr id="4" name="">
            <a:extLst xmlns:a="http://schemas.openxmlformats.org/drawingml/2006/main">
              <a:ext uri="{FF2B5EF4-FFF2-40B4-BE49-F238E27FC236}">
                <a16:creationId xmlns:a16="http://schemas.microsoft.com/office/drawing/2014/main" id="{EA4B7EB1-6955-4561-9D8F-6F4E59D06B92}"/>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Use the slope only within its valid segment.</a:t>
            </a:r>
          </a:p>
        </p:txBody>
      </p:sp>
      <p:pic>
        <p:nvPicPr>
          <p:cNvPr id="5" name="">
            <a:extLst xmlns:a="http://schemas.openxmlformats.org/drawingml/2006/main">
              <a:ext uri="{FF2B5EF4-FFF2-40B4-BE49-F238E27FC236}">
                <a16:creationId xmlns:a16="http://schemas.microsoft.com/office/drawing/2014/main" id="{0A897218-8F08-4A0B-AFDA-B51140EB9405}"/>
              </a:ext>
            </a:extLst>
          </p:cNvPr>
          <p:cNvPicPr>
            <a:picLocks xmlns:a="http://schemas.openxmlformats.org/drawingml/2006/main" noChangeAspect="1"/>
          </p:cNvPicPr>
          <p:nvPr/>
        </p:nvPicPr>
        <p:blipFill>
          <a:blip xmlns:r="http://schemas.openxmlformats.org/officeDocument/2006/relationships" xmlns:a="http://schemas.openxmlformats.org/drawingml/2006/main" r:embed="Rc00704c9088647a0">
            <a:extLst>
              <a:ext uri="{96DAC541-7B7A-43D3-8B79-37D633B846F1}">
                <asvg:svgBlip xmlns:asvg="http://schemas.microsoft.com/office/drawing/2016/SVG/main" r:embed="R450cad45b57c4429"/>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B754E1B-64C9-4782-B21F-52D1FA735355}"/>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7945B2F5-2292-46DB-8821-CF7696E291F6}"/>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14 / 26</a:t>
            </a:r>
          </a:p>
        </p:txBody>
      </p:sp>
      <p:pic xmlns:a="http://schemas.openxmlformats.org/drawingml/2006/main" xmlns:r="http://schemas.openxmlformats.org/officeDocument/2006/relationships">
        <p:nvPicPr>
          <p:cNvPr id="9" name="Narration slide 14" descr="English neural narration for slide 14">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948057574"/>
      </p:ext>
    </p:extLst>
  </p:cSld>
  <p:transition advClick="1" advTm="340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4E2EA58-CD8D-47B9-AC61-56B2BC680E6A}"/>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Convexity requires a domain-wide check</a:t>
            </a:r>
          </a:p>
        </p:txBody>
      </p:sp>
      <p:sp>
        <p:nvSpPr>
          <p:cNvPr id="2" name="">
            <a:extLst xmlns:a="http://schemas.openxmlformats.org/drawingml/2006/main">
              <a:ext uri="{FF2B5EF4-FFF2-40B4-BE49-F238E27FC236}">
                <a16:creationId xmlns:a16="http://schemas.microsoft.com/office/drawing/2014/main" id="{33275C04-70B0-4197-81C8-2010E689DD9C}"/>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Assume f is C² on an open convex domain.</a:t>
            </a:r>
          </a:p>
        </p:txBody>
      </p:sp>
      <p:sp>
        <p:nvSpPr>
          <p:cNvPr id="3" name="">
            <a:extLst xmlns:a="http://schemas.openxmlformats.org/drawingml/2006/main">
              <a:ext uri="{FF2B5EF4-FFF2-40B4-BE49-F238E27FC236}">
                <a16:creationId xmlns:a16="http://schemas.microsoft.com/office/drawing/2014/main" id="{159D4532-C8BF-46AF-9B35-73874EB50202}"/>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Convex ⇔ Hessian is positive semidefinite everywhere.</a:t>
            </a:r>
          </a:p>
        </p:txBody>
      </p:sp>
      <p:sp>
        <p:nvSpPr>
          <p:cNvPr id="4" name="">
            <a:extLst xmlns:a="http://schemas.openxmlformats.org/drawingml/2006/main">
              <a:ext uri="{FF2B5EF4-FFF2-40B4-BE49-F238E27FC236}">
                <a16:creationId xmlns:a16="http://schemas.microsoft.com/office/drawing/2014/main" id="{F8D83E20-BBD1-4B61-97F2-9569F828B7B6}"/>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A Hessian check at one point is not enough.</a:t>
            </a:r>
          </a:p>
        </p:txBody>
      </p:sp>
      <p:pic>
        <p:nvPicPr>
          <p:cNvPr id="5" name="">
            <a:extLst xmlns:a="http://schemas.openxmlformats.org/drawingml/2006/main">
              <a:ext uri="{FF2B5EF4-FFF2-40B4-BE49-F238E27FC236}">
                <a16:creationId xmlns:a16="http://schemas.microsoft.com/office/drawing/2014/main" id="{E454815C-61CF-443D-B4A4-338F24E1F97B}"/>
              </a:ext>
            </a:extLst>
          </p:cNvPr>
          <p:cNvPicPr>
            <a:picLocks xmlns:a="http://schemas.openxmlformats.org/drawingml/2006/main" noChangeAspect="1"/>
          </p:cNvPicPr>
          <p:nvPr/>
        </p:nvPicPr>
        <p:blipFill>
          <a:blip xmlns:r="http://schemas.openxmlformats.org/officeDocument/2006/relationships" xmlns:a="http://schemas.openxmlformats.org/drawingml/2006/main" r:embed="Re5bf99395e1046c7">
            <a:extLst>
              <a:ext uri="{96DAC541-7B7A-43D3-8B79-37D633B846F1}">
                <asvg:svgBlip xmlns:asvg="http://schemas.microsoft.com/office/drawing/2016/SVG/main" r:embed="Rde3c4f96a0244890"/>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1DF89FC-E792-47F0-8905-0726DA8ACBED}"/>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DA4C21A7-4461-4AAA-9951-0D59A09B6D91}"/>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15 / 26</a:t>
            </a:r>
          </a:p>
        </p:txBody>
      </p:sp>
      <p:pic xmlns:a="http://schemas.openxmlformats.org/drawingml/2006/main" xmlns:r="http://schemas.openxmlformats.org/officeDocument/2006/relationships">
        <p:nvPicPr>
          <p:cNvPr id="9" name="Narration slide 15" descr="English neural narration for slide 15">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2066414682"/>
      </p:ext>
    </p:extLst>
  </p:cSld>
  <p:transition advClick="1" advTm="332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7C7B48E-EB9B-4323-A1E0-43A735304706}"/>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A stationary point may be a maximum</a:t>
            </a:r>
          </a:p>
        </p:txBody>
      </p:sp>
      <p:sp>
        <p:nvSpPr>
          <p:cNvPr id="2" name="">
            <a:extLst xmlns:a="http://schemas.openxmlformats.org/drawingml/2006/main">
              <a:ext uri="{FF2B5EF4-FFF2-40B4-BE49-F238E27FC236}">
                <a16:creationId xmlns:a16="http://schemas.microsoft.com/office/drawing/2014/main" id="{972B67D4-5F6A-470F-9BDA-047D5D120369}"/>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q(x) = (x² − 1)²</a:t>
            </a:r>
          </a:p>
        </p:txBody>
      </p:sp>
      <p:sp>
        <p:nvSpPr>
          <p:cNvPr id="3" name="">
            <a:extLst xmlns:a="http://schemas.openxmlformats.org/drawingml/2006/main">
              <a:ext uri="{FF2B5EF4-FFF2-40B4-BE49-F238E27FC236}">
                <a16:creationId xmlns:a16="http://schemas.microsoft.com/office/drawing/2014/main" id="{49D836E7-7AD8-4CC6-91AD-56CA368677E1}"/>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q′(x) = 4x(x² − 1);  q″(x) = 12x² − 4</a:t>
            </a:r>
          </a:p>
        </p:txBody>
      </p:sp>
      <p:sp>
        <p:nvSpPr>
          <p:cNvPr id="4" name="">
            <a:extLst xmlns:a="http://schemas.openxmlformats.org/drawingml/2006/main">
              <a:ext uri="{FF2B5EF4-FFF2-40B4-BE49-F238E27FC236}">
                <a16:creationId xmlns:a16="http://schemas.microsoft.com/office/drawing/2014/main" id="{F4053B30-FAFF-489D-B716-0983461C261C}"/>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At x = 0: q′ = 0, q″ = −4 &lt; 0.</a:t>
            </a:r>
          </a:p>
        </p:txBody>
      </p:sp>
      <p:pic>
        <p:nvPicPr>
          <p:cNvPr id="5" name="">
            <a:extLst xmlns:a="http://schemas.openxmlformats.org/drawingml/2006/main">
              <a:ext uri="{FF2B5EF4-FFF2-40B4-BE49-F238E27FC236}">
                <a16:creationId xmlns:a16="http://schemas.microsoft.com/office/drawing/2014/main" id="{BB310B6A-7BC3-4E5C-BB90-34792D6D7A67}"/>
              </a:ext>
            </a:extLst>
          </p:cNvPr>
          <p:cNvPicPr>
            <a:picLocks xmlns:a="http://schemas.openxmlformats.org/drawingml/2006/main" noChangeAspect="1"/>
          </p:cNvPicPr>
          <p:nvPr/>
        </p:nvPicPr>
        <p:blipFill>
          <a:blip xmlns:r="http://schemas.openxmlformats.org/officeDocument/2006/relationships" xmlns:a="http://schemas.openxmlformats.org/drawingml/2006/main" r:embed="R165279937dfe49f6">
            <a:extLst>
              <a:ext uri="{96DAC541-7B7A-43D3-8B79-37D633B846F1}">
                <asvg:svgBlip xmlns:asvg="http://schemas.microsoft.com/office/drawing/2016/SVG/main" r:embed="R7aeb0ed07da04648"/>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AD3311D-76D0-4505-8BD1-60A0DE736666}"/>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958EDD3B-0671-4E2D-AD1B-97E8D2DF18C1}"/>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16 / 26</a:t>
            </a:r>
          </a:p>
        </p:txBody>
      </p:sp>
      <p:pic xmlns:a="http://schemas.openxmlformats.org/drawingml/2006/main" xmlns:r="http://schemas.openxmlformats.org/officeDocument/2006/relationships">
        <p:nvPicPr>
          <p:cNvPr id="9" name="Narration slide 16" descr="English neural narration for slide 16">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991686386"/>
      </p:ext>
    </p:extLst>
  </p:cSld>
  <p:transition advClick="1" advTm="324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3844A07-BFE7-447A-B8EA-7920B25243E5}"/>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Check values and classify the point</a:t>
            </a:r>
          </a:p>
        </p:txBody>
      </p:sp>
      <p:sp>
        <p:nvSpPr>
          <p:cNvPr id="2" name="">
            <a:extLst xmlns:a="http://schemas.openxmlformats.org/drawingml/2006/main">
              <a:ext uri="{FF2B5EF4-FFF2-40B4-BE49-F238E27FC236}">
                <a16:creationId xmlns:a16="http://schemas.microsoft.com/office/drawing/2014/main" id="{5B9A5B5E-1510-44B7-A9D1-21DCFCA75A64}"/>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q(0) = 1;  q(−1) = q(1) = 0</a:t>
            </a:r>
          </a:p>
        </p:txBody>
      </p:sp>
      <p:sp>
        <p:nvSpPr>
          <p:cNvPr id="3" name="">
            <a:extLst xmlns:a="http://schemas.openxmlformats.org/drawingml/2006/main">
              <a:ext uri="{FF2B5EF4-FFF2-40B4-BE49-F238E27FC236}">
                <a16:creationId xmlns:a16="http://schemas.microsoft.com/office/drawing/2014/main" id="{31B011A7-1760-499D-8A9C-9C5A5E0F848F}"/>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q(x) ≥ 0 for every real x.</a:t>
            </a:r>
          </a:p>
        </p:txBody>
      </p:sp>
      <p:sp>
        <p:nvSpPr>
          <p:cNvPr id="4" name="">
            <a:extLst xmlns:a="http://schemas.openxmlformats.org/drawingml/2006/main">
              <a:ext uri="{FF2B5EF4-FFF2-40B4-BE49-F238E27FC236}">
                <a16:creationId xmlns:a16="http://schemas.microsoft.com/office/drawing/2014/main" id="{68AF7DA7-2E73-4693-9520-756ED6246F48}"/>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Thus x = ±1 are global minima; x = 0 is a local maximum.</a:t>
            </a:r>
          </a:p>
        </p:txBody>
      </p:sp>
      <p:pic>
        <p:nvPicPr>
          <p:cNvPr id="5" name="">
            <a:extLst xmlns:a="http://schemas.openxmlformats.org/drawingml/2006/main">
              <a:ext uri="{FF2B5EF4-FFF2-40B4-BE49-F238E27FC236}">
                <a16:creationId xmlns:a16="http://schemas.microsoft.com/office/drawing/2014/main" id="{8C160E02-E910-4506-82DC-368F9B06240A}"/>
              </a:ext>
            </a:extLst>
          </p:cNvPr>
          <p:cNvPicPr>
            <a:picLocks xmlns:a="http://schemas.openxmlformats.org/drawingml/2006/main" noChangeAspect="1"/>
          </p:cNvPicPr>
          <p:nvPr/>
        </p:nvPicPr>
        <p:blipFill>
          <a:blip xmlns:r="http://schemas.openxmlformats.org/officeDocument/2006/relationships" xmlns:a="http://schemas.openxmlformats.org/drawingml/2006/main" r:embed="R75c16438e98e44a4">
            <a:extLst>
              <a:ext uri="{96DAC541-7B7A-43D3-8B79-37D633B846F1}">
                <asvg:svgBlip xmlns:asvg="http://schemas.microsoft.com/office/drawing/2016/SVG/main" r:embed="Rac5422aa5cd2433f"/>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75FA8DA-AF02-492B-B39C-EDF70B24F5F7}"/>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DADEE108-3B26-4471-B7AB-760DD0C0141B}"/>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17 / 26</a:t>
            </a:r>
          </a:p>
        </p:txBody>
      </p:sp>
      <p:pic xmlns:a="http://schemas.openxmlformats.org/drawingml/2006/main" xmlns:r="http://schemas.openxmlformats.org/officeDocument/2006/relationships">
        <p:nvPicPr>
          <p:cNvPr id="9" name="Narration slide 17" descr="English neural narration for slide 17">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071323492"/>
      </p:ext>
    </p:extLst>
  </p:cSld>
  <p:transition advClick="1" advTm="326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513CDCB-CADB-4CE1-B7A3-25A55DB9BDB4}"/>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Gradient descent: compute the gradient</a:t>
            </a:r>
          </a:p>
        </p:txBody>
      </p:sp>
      <p:sp>
        <p:nvSpPr>
          <p:cNvPr id="2" name="">
            <a:extLst xmlns:a="http://schemas.openxmlformats.org/drawingml/2006/main">
              <a:ext uri="{FF2B5EF4-FFF2-40B4-BE49-F238E27FC236}">
                <a16:creationId xmlns:a16="http://schemas.microsoft.com/office/drawing/2014/main" id="{792CE0A9-F20E-472B-A71B-B2875C68D9DC}"/>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NLP coordinates u,v: f = (u−1)² + 4(v+2)²</a:t>
            </a:r>
          </a:p>
        </p:txBody>
      </p:sp>
      <p:sp>
        <p:nvSpPr>
          <p:cNvPr id="3" name="">
            <a:extLst xmlns:a="http://schemas.openxmlformats.org/drawingml/2006/main">
              <a:ext uri="{FF2B5EF4-FFF2-40B4-BE49-F238E27FC236}">
                <a16:creationId xmlns:a16="http://schemas.microsoft.com/office/drawing/2014/main" id="{F0AA3F84-2C2B-492E-A74D-21CF0F88D7F5}"/>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∇f = (2(u−1), 8(v+2))</a:t>
            </a:r>
          </a:p>
        </p:txBody>
      </p:sp>
      <p:sp>
        <p:nvSpPr>
          <p:cNvPr id="4" name="">
            <a:extLst xmlns:a="http://schemas.openxmlformats.org/drawingml/2006/main">
              <a:ext uri="{FF2B5EF4-FFF2-40B4-BE49-F238E27FC236}">
                <a16:creationId xmlns:a16="http://schemas.microsoft.com/office/drawing/2014/main" id="{E269D62A-24FF-4AA0-8151-E3B3CD922048}"/>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At (3,0), ∇f = (4,16) and f = 20.</a:t>
            </a:r>
          </a:p>
        </p:txBody>
      </p:sp>
      <p:pic>
        <p:nvPicPr>
          <p:cNvPr id="5" name="">
            <a:extLst xmlns:a="http://schemas.openxmlformats.org/drawingml/2006/main">
              <a:ext uri="{FF2B5EF4-FFF2-40B4-BE49-F238E27FC236}">
                <a16:creationId xmlns:a16="http://schemas.microsoft.com/office/drawing/2014/main" id="{E2AAE80D-2F28-4197-8B27-80B6C31B8366}"/>
              </a:ext>
            </a:extLst>
          </p:cNvPr>
          <p:cNvPicPr>
            <a:picLocks xmlns:a="http://schemas.openxmlformats.org/drawingml/2006/main" noChangeAspect="1"/>
          </p:cNvPicPr>
          <p:nvPr/>
        </p:nvPicPr>
        <p:blipFill>
          <a:blip xmlns:r="http://schemas.openxmlformats.org/officeDocument/2006/relationships" xmlns:a="http://schemas.openxmlformats.org/drawingml/2006/main" r:embed="R7ca825d4257347f2">
            <a:extLst>
              <a:ext uri="{96DAC541-7B7A-43D3-8B79-37D633B846F1}">
                <asvg:svgBlip xmlns:asvg="http://schemas.microsoft.com/office/drawing/2016/SVG/main" r:embed="R0c42220ae3154164"/>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F132BF7-5AC0-4CE8-91DB-B847E7B9044C}"/>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5BBE62E9-A74C-4BF5-AFA6-F41EEFE984A6}"/>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18 / 26</a:t>
            </a:r>
          </a:p>
        </p:txBody>
      </p:sp>
      <p:pic xmlns:a="http://schemas.openxmlformats.org/drawingml/2006/main" xmlns:r="http://schemas.openxmlformats.org/officeDocument/2006/relationships">
        <p:nvPicPr>
          <p:cNvPr id="9" name="Narration slide 18" descr="English neural narration for slide 18">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975143032"/>
      </p:ext>
    </p:extLst>
  </p:cSld>
  <p:transition advClick="1" advTm="415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E278D0D-7773-4CB0-80AA-4EBCC70DD9E5}"/>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One gradient step is not the optimum</a:t>
            </a:r>
          </a:p>
        </p:txBody>
      </p:sp>
      <p:sp>
        <p:nvSpPr>
          <p:cNvPr id="2" name="">
            <a:extLst xmlns:a="http://schemas.openxmlformats.org/drawingml/2006/main">
              <a:ext uri="{FF2B5EF4-FFF2-40B4-BE49-F238E27FC236}">
                <a16:creationId xmlns:a16="http://schemas.microsoft.com/office/drawing/2014/main" id="{D03174C0-CF4B-48C4-92A3-5EBB3DCF728A}"/>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Let rₖ = (uₖ,vₖ). Use α = 0.1: r₁ = r₀ − α∇f(r₀).</a:t>
            </a:r>
          </a:p>
        </p:txBody>
      </p:sp>
      <p:sp>
        <p:nvSpPr>
          <p:cNvPr id="3" name="">
            <a:extLst xmlns:a="http://schemas.openxmlformats.org/drawingml/2006/main">
              <a:ext uri="{FF2B5EF4-FFF2-40B4-BE49-F238E27FC236}">
                <a16:creationId xmlns:a16="http://schemas.microsoft.com/office/drawing/2014/main" id="{FF693812-9034-4EC8-8623-42D18860B62F}"/>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(u₁,v₁) = (3,0) − 0.1(4,16) = (2.6,−1.6)</a:t>
            </a:r>
          </a:p>
        </p:txBody>
      </p:sp>
      <p:sp>
        <p:nvSpPr>
          <p:cNvPr id="4" name="">
            <a:extLst xmlns:a="http://schemas.openxmlformats.org/drawingml/2006/main">
              <a:ext uri="{FF2B5EF4-FFF2-40B4-BE49-F238E27FC236}">
                <a16:creationId xmlns:a16="http://schemas.microsoft.com/office/drawing/2014/main" id="{F06CB62A-34A3-4E85-8157-68CD06FBBD70}"/>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f(r₁) = 1.6² + 4(0.4)² = 3.2</a:t>
            </a:r>
          </a:p>
        </p:txBody>
      </p:sp>
      <p:pic>
        <p:nvPicPr>
          <p:cNvPr id="5" name="">
            <a:extLst xmlns:a="http://schemas.openxmlformats.org/drawingml/2006/main">
              <a:ext uri="{FF2B5EF4-FFF2-40B4-BE49-F238E27FC236}">
                <a16:creationId xmlns:a16="http://schemas.microsoft.com/office/drawing/2014/main" id="{79E9352B-8F9D-4AF1-B2AA-7B778DB42B49}"/>
              </a:ext>
            </a:extLst>
          </p:cNvPr>
          <p:cNvPicPr>
            <a:picLocks xmlns:a="http://schemas.openxmlformats.org/drawingml/2006/main" noChangeAspect="1"/>
          </p:cNvPicPr>
          <p:nvPr/>
        </p:nvPicPr>
        <p:blipFill>
          <a:blip xmlns:r="http://schemas.openxmlformats.org/officeDocument/2006/relationships" xmlns:a="http://schemas.openxmlformats.org/drawingml/2006/main" r:embed="Rcb2b5920b7934e1e">
            <a:extLst>
              <a:ext uri="{96DAC541-7B7A-43D3-8B79-37D633B846F1}">
                <asvg:svgBlip xmlns:asvg="http://schemas.microsoft.com/office/drawing/2016/SVG/main" r:embed="Rbd9431db590249b5"/>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4D3770A-445B-491C-A8CB-9FCFF50FB012}"/>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330F5DD6-865B-428C-B560-321B76CB0D15}"/>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19 / 26</a:t>
            </a:r>
          </a:p>
        </p:txBody>
      </p:sp>
      <p:pic xmlns:a="http://schemas.openxmlformats.org/drawingml/2006/main" xmlns:r="http://schemas.openxmlformats.org/officeDocument/2006/relationships">
        <p:nvPicPr>
          <p:cNvPr id="9" name="Narration slide 19" descr="English neural narration for slide 19">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325893386"/>
      </p:ext>
    </p:extLst>
  </p:cSld>
  <p:transition advClick="1" advTm="354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8D12A96-B6BA-4E8F-861A-7C5C76ACEF25}"/>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Practice: compute the second step</a:t>
            </a:r>
          </a:p>
        </p:txBody>
      </p:sp>
      <p:sp>
        <p:nvSpPr>
          <p:cNvPr id="2" name="">
            <a:extLst xmlns:a="http://schemas.openxmlformats.org/drawingml/2006/main">
              <a:ext uri="{FF2B5EF4-FFF2-40B4-BE49-F238E27FC236}">
                <a16:creationId xmlns:a16="http://schemas.microsoft.com/office/drawing/2014/main" id="{4034E45A-800C-490B-B97F-DD098032D7CF}"/>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Start now at (2.6, −1.6); keep α = 0.1.</a:t>
            </a:r>
          </a:p>
        </p:txBody>
      </p:sp>
      <p:sp>
        <p:nvSpPr>
          <p:cNvPr id="3" name="">
            <a:extLst xmlns:a="http://schemas.openxmlformats.org/drawingml/2006/main">
              <a:ext uri="{FF2B5EF4-FFF2-40B4-BE49-F238E27FC236}">
                <a16:creationId xmlns:a16="http://schemas.microsoft.com/office/drawing/2014/main" id="{8BB2373B-664C-454A-852D-A087E440CA2F}"/>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Compute the new gradient, point, and objective.</a:t>
            </a:r>
          </a:p>
        </p:txBody>
      </p:sp>
      <p:sp>
        <p:nvSpPr>
          <p:cNvPr id="4" name="">
            <a:extLst xmlns:a="http://schemas.openxmlformats.org/drawingml/2006/main">
              <a:ext uri="{FF2B5EF4-FFF2-40B4-BE49-F238E27FC236}">
                <a16:creationId xmlns:a16="http://schemas.microsoft.com/office/drawing/2014/main" id="{4333800E-FF9C-47B9-BE3A-5006D1A04B64}"/>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Does reusing the old gradient give the same method?</a:t>
            </a:r>
          </a:p>
        </p:txBody>
      </p:sp>
      <p:pic>
        <p:nvPicPr>
          <p:cNvPr id="5" name="">
            <a:extLst xmlns:a="http://schemas.openxmlformats.org/drawingml/2006/main">
              <a:ext uri="{FF2B5EF4-FFF2-40B4-BE49-F238E27FC236}">
                <a16:creationId xmlns:a16="http://schemas.microsoft.com/office/drawing/2014/main" id="{0D81822C-3B92-45C4-9288-657C220F3850}"/>
              </a:ext>
            </a:extLst>
          </p:cNvPr>
          <p:cNvPicPr>
            <a:picLocks xmlns:a="http://schemas.openxmlformats.org/drawingml/2006/main" noChangeAspect="1"/>
          </p:cNvPicPr>
          <p:nvPr/>
        </p:nvPicPr>
        <p:blipFill>
          <a:blip xmlns:r="http://schemas.openxmlformats.org/officeDocument/2006/relationships" xmlns:a="http://schemas.openxmlformats.org/drawingml/2006/main" r:embed="R9f7bb534f81c42d0">
            <a:extLst>
              <a:ext uri="{96DAC541-7B7A-43D3-8B79-37D633B846F1}">
                <asvg:svgBlip xmlns:asvg="http://schemas.microsoft.com/office/drawing/2016/SVG/main" r:embed="R9cfb61e5badc48ef"/>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411C1A6-6BE3-4E65-A03F-7D504107B22B}"/>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20104DB7-A59B-48EB-B0FB-52C2E1F79A4A}"/>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20 / 26</a:t>
            </a:r>
          </a:p>
        </p:txBody>
      </p:sp>
      <p:pic xmlns:a="http://schemas.openxmlformats.org/drawingml/2006/main" xmlns:r="http://schemas.openxmlformats.org/officeDocument/2006/relationships">
        <p:nvPicPr>
          <p:cNvPr id="9" name="Narration slide 20" descr="English neural narration for slide 20">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718418208"/>
      </p:ext>
    </p:extLst>
  </p:cSld>
  <p:transition advClick="1" advTm="300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CAC9819-75CF-4BA9-A6F9-63218D6E7CD4}"/>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Solution: update the gradient every time</a:t>
            </a:r>
          </a:p>
        </p:txBody>
      </p:sp>
      <p:sp>
        <p:nvSpPr>
          <p:cNvPr id="2" name="">
            <a:extLst xmlns:a="http://schemas.openxmlformats.org/drawingml/2006/main">
              <a:ext uri="{FF2B5EF4-FFF2-40B4-BE49-F238E27FC236}">
                <a16:creationId xmlns:a16="http://schemas.microsoft.com/office/drawing/2014/main" id="{ADDBB920-7AE9-458E-A572-CA7E67CC42BC}"/>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∇f(2.6,−1.6) = (3.2,3.2)</a:t>
            </a:r>
          </a:p>
        </p:txBody>
      </p:sp>
      <p:sp>
        <p:nvSpPr>
          <p:cNvPr id="3" name="">
            <a:extLst xmlns:a="http://schemas.openxmlformats.org/drawingml/2006/main">
              <a:ext uri="{FF2B5EF4-FFF2-40B4-BE49-F238E27FC236}">
                <a16:creationId xmlns:a16="http://schemas.microsoft.com/office/drawing/2014/main" id="{55590A74-7920-4FC0-AFE3-32FF98D50551}"/>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r₂ = (2.6,−1.6) − 0.1(3.2,3.2) = (2.28,−1.92)</a:t>
            </a:r>
          </a:p>
        </p:txBody>
      </p:sp>
      <p:sp>
        <p:nvSpPr>
          <p:cNvPr id="4" name="">
            <a:extLst xmlns:a="http://schemas.openxmlformats.org/drawingml/2006/main">
              <a:ext uri="{FF2B5EF4-FFF2-40B4-BE49-F238E27FC236}">
                <a16:creationId xmlns:a16="http://schemas.microsoft.com/office/drawing/2014/main" id="{85EA0E64-2E4D-4221-A001-63C283500994}"/>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f(r₂) = 1.28² + 4(0.08)² = 1.664</a:t>
            </a:r>
          </a:p>
        </p:txBody>
      </p:sp>
      <p:pic>
        <p:nvPicPr>
          <p:cNvPr id="5" name="">
            <a:extLst xmlns:a="http://schemas.openxmlformats.org/drawingml/2006/main">
              <a:ext uri="{FF2B5EF4-FFF2-40B4-BE49-F238E27FC236}">
                <a16:creationId xmlns:a16="http://schemas.microsoft.com/office/drawing/2014/main" id="{84F2440E-C3B7-4463-9AF6-6D20397D79AA}"/>
              </a:ext>
            </a:extLst>
          </p:cNvPr>
          <p:cNvPicPr>
            <a:picLocks xmlns:a="http://schemas.openxmlformats.org/drawingml/2006/main" noChangeAspect="1"/>
          </p:cNvPicPr>
          <p:nvPr/>
        </p:nvPicPr>
        <p:blipFill>
          <a:blip xmlns:r="http://schemas.openxmlformats.org/officeDocument/2006/relationships" xmlns:a="http://schemas.openxmlformats.org/drawingml/2006/main" r:embed="Rf33589bbfbc8481f">
            <a:extLst>
              <a:ext uri="{96DAC541-7B7A-43D3-8B79-37D633B846F1}">
                <asvg:svgBlip xmlns:asvg="http://schemas.microsoft.com/office/drawing/2016/SVG/main" r:embed="Rbccb8780f8f54563"/>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DACBC35-3A81-4D55-9A2A-D3C2BAF9865A}"/>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DD973478-DECB-47DF-B07D-4F0B35FA4CDD}"/>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 / 26</a:t>
            </a:r>
          </a:p>
        </p:txBody>
      </p:sp>
      <p:pic xmlns:a="http://schemas.openxmlformats.org/drawingml/2006/main" xmlns:r="http://schemas.openxmlformats.org/officeDocument/2006/relationships">
        <p:nvPicPr>
          <p:cNvPr id="9" name="Narration slide 21" descr="English neural narration for slide 21">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277534291"/>
      </p:ext>
    </p:extLst>
  </p:cSld>
  <p:transition advClick="1" advTm="309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2D9E395-934C-453F-8868-502669F2F081}"/>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Derive the constant-step convergence range</a:t>
            </a:r>
          </a:p>
        </p:txBody>
      </p:sp>
      <p:sp>
        <p:nvSpPr>
          <p:cNvPr id="2" name="">
            <a:extLst xmlns:a="http://schemas.openxmlformats.org/drawingml/2006/main">
              <a:ext uri="{FF2B5EF4-FFF2-40B4-BE49-F238E27FC236}">
                <a16:creationId xmlns:a16="http://schemas.microsoft.com/office/drawing/2014/main" id="{79445A59-0EF6-49F0-BE89-74FC459875CE}"/>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Let eᵤ = u−1 and eᵥ = v+2.</a:t>
            </a:r>
          </a:p>
        </p:txBody>
      </p:sp>
      <p:sp>
        <p:nvSpPr>
          <p:cNvPr id="3" name="">
            <a:extLst xmlns:a="http://schemas.openxmlformats.org/drawingml/2006/main">
              <a:ext uri="{FF2B5EF4-FFF2-40B4-BE49-F238E27FC236}">
                <a16:creationId xmlns:a16="http://schemas.microsoft.com/office/drawing/2014/main" id="{C3776307-02BD-4206-8448-4452B2AC841E}"/>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eᵤ,new = (1−2α)eᵤ;  eᵥ,new = (1−8α)eᵥ</a:t>
            </a:r>
          </a:p>
        </p:txBody>
      </p:sp>
      <p:sp>
        <p:nvSpPr>
          <p:cNvPr id="4" name="">
            <a:extLst xmlns:a="http://schemas.openxmlformats.org/drawingml/2006/main">
              <a:ext uri="{FF2B5EF4-FFF2-40B4-BE49-F238E27FC236}">
                <a16:creationId xmlns:a16="http://schemas.microsoft.com/office/drawing/2014/main" id="{CC697E72-3800-4967-8E66-C0BDB64FB885}"/>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Both shrink for every start when 0 &lt; α &lt; 0.25.</a:t>
            </a:r>
          </a:p>
        </p:txBody>
      </p:sp>
      <p:pic>
        <p:nvPicPr>
          <p:cNvPr id="5" name="">
            <a:extLst xmlns:a="http://schemas.openxmlformats.org/drawingml/2006/main">
              <a:ext uri="{FF2B5EF4-FFF2-40B4-BE49-F238E27FC236}">
                <a16:creationId xmlns:a16="http://schemas.microsoft.com/office/drawing/2014/main" id="{EEDF3ED6-85A1-479F-B8D1-A924622C5B05}"/>
              </a:ext>
            </a:extLst>
          </p:cNvPr>
          <p:cNvPicPr>
            <a:picLocks xmlns:a="http://schemas.openxmlformats.org/drawingml/2006/main" noChangeAspect="1"/>
          </p:cNvPicPr>
          <p:nvPr/>
        </p:nvPicPr>
        <p:blipFill>
          <a:blip xmlns:r="http://schemas.openxmlformats.org/officeDocument/2006/relationships" xmlns:a="http://schemas.openxmlformats.org/drawingml/2006/main" r:embed="R6e7a4c5edb8e4153">
            <a:extLst>
              <a:ext uri="{96DAC541-7B7A-43D3-8B79-37D633B846F1}">
                <asvg:svgBlip xmlns:asvg="http://schemas.microsoft.com/office/drawing/2016/SVG/main" r:embed="Rcd90c731bfbc41fa"/>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7A8ECCE-E6F3-441D-917E-BB57AD88C6A6}"/>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CB81C975-4B31-4000-860E-87CAB8EF0AA8}"/>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22 / 26</a:t>
            </a:r>
          </a:p>
        </p:txBody>
      </p:sp>
      <p:pic xmlns:a="http://schemas.openxmlformats.org/drawingml/2006/main" xmlns:r="http://schemas.openxmlformats.org/officeDocument/2006/relationships">
        <p:nvPicPr>
          <p:cNvPr id="9" name="Narration slide 22" descr="English neural narration for slide 22">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364194670"/>
      </p:ext>
    </p:extLst>
  </p:cSld>
  <p:transition advClick="1" advTm="331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7166D05-2218-4B73-BD20-EDDD86792000}"/>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At α = 0.25, one coordinate oscillates</a:t>
            </a:r>
          </a:p>
        </p:txBody>
      </p:sp>
      <p:sp>
        <p:nvSpPr>
          <p:cNvPr id="2" name="">
            <a:extLst xmlns:a="http://schemas.openxmlformats.org/drawingml/2006/main">
              <a:ext uri="{FF2B5EF4-FFF2-40B4-BE49-F238E27FC236}">
                <a16:creationId xmlns:a16="http://schemas.microsoft.com/office/drawing/2014/main" id="{E0272734-8169-4C82-A3B4-A51442ECE37D}"/>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eᵤ multiplier = 0.5; eᵥ multiplier = −1.</a:t>
            </a:r>
          </a:p>
        </p:txBody>
      </p:sp>
      <p:sp>
        <p:nvSpPr>
          <p:cNvPr id="3" name="">
            <a:extLst xmlns:a="http://schemas.openxmlformats.org/drawingml/2006/main">
              <a:ext uri="{FF2B5EF4-FFF2-40B4-BE49-F238E27FC236}">
                <a16:creationId xmlns:a16="http://schemas.microsoft.com/office/drawing/2014/main" id="{02914053-8785-4344-849E-B71846B90AB6}"/>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From (3,0), v alternates: 0, −4, 0, −4, …</a:t>
            </a:r>
          </a:p>
        </p:txBody>
      </p:sp>
      <p:sp>
        <p:nvSpPr>
          <p:cNvPr id="4" name="">
            <a:extLst xmlns:a="http://schemas.openxmlformats.org/drawingml/2006/main">
              <a:ext uri="{FF2B5EF4-FFF2-40B4-BE49-F238E27FC236}">
                <a16:creationId xmlns:a16="http://schemas.microsoft.com/office/drawing/2014/main" id="{1DB9B00D-B480-47E3-A19D-0CECB3D6A8C6}"/>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f(rₖ) = 4(1/4)ᵏ + 16 → 16, not 0.</a:t>
            </a:r>
          </a:p>
        </p:txBody>
      </p:sp>
      <p:pic>
        <p:nvPicPr>
          <p:cNvPr id="5" name="">
            <a:extLst xmlns:a="http://schemas.openxmlformats.org/drawingml/2006/main">
              <a:ext uri="{FF2B5EF4-FFF2-40B4-BE49-F238E27FC236}">
                <a16:creationId xmlns:a16="http://schemas.microsoft.com/office/drawing/2014/main" id="{E0F47BD5-80F6-4956-A30C-32C938EFEF07}"/>
              </a:ext>
            </a:extLst>
          </p:cNvPr>
          <p:cNvPicPr>
            <a:picLocks xmlns:a="http://schemas.openxmlformats.org/drawingml/2006/main" noChangeAspect="1"/>
          </p:cNvPicPr>
          <p:nvPr/>
        </p:nvPicPr>
        <p:blipFill>
          <a:blip xmlns:r="http://schemas.openxmlformats.org/officeDocument/2006/relationships" xmlns:a="http://schemas.openxmlformats.org/drawingml/2006/main" r:embed="Rc6443499607845b5">
            <a:extLst>
              <a:ext uri="{96DAC541-7B7A-43D3-8B79-37D633B846F1}">
                <asvg:svgBlip xmlns:asvg="http://schemas.microsoft.com/office/drawing/2016/SVG/main" r:embed="R2cdd7b57c7754e1c"/>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CAC7622D-3A65-4CDE-98BB-974A75F605D1}"/>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E742868C-1B35-4430-9649-935B5DA31ED1}"/>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23 / 26</a:t>
            </a:r>
          </a:p>
        </p:txBody>
      </p:sp>
      <p:pic xmlns:a="http://schemas.openxmlformats.org/drawingml/2006/main" xmlns:r="http://schemas.openxmlformats.org/officeDocument/2006/relationships">
        <p:nvPicPr>
          <p:cNvPr id="9" name="Narration slide 23" descr="English neural narration for slide 23">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1312379302"/>
      </p:ext>
    </p:extLst>
  </p:cSld>
  <p:transition advClick="1" advTm="355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C11922F-B6FD-4165-89C1-9B02DD8F01AE}"/>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Newton directions also need a check</a:t>
            </a:r>
          </a:p>
        </p:txBody>
      </p:sp>
      <p:sp>
        <p:nvSpPr>
          <p:cNvPr id="2" name="">
            <a:extLst xmlns:a="http://schemas.openxmlformats.org/drawingml/2006/main">
              <a:ext uri="{FF2B5EF4-FFF2-40B4-BE49-F238E27FC236}">
                <a16:creationId xmlns:a16="http://schemas.microsoft.com/office/drawing/2014/main" id="{0ECE077A-5A31-4E6B-BE74-6844F09F0545}"/>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p = −g/H in one dimension.</a:t>
            </a:r>
          </a:p>
        </p:txBody>
      </p:sp>
      <p:sp>
        <p:nvSpPr>
          <p:cNvPr id="3" name="">
            <a:extLst xmlns:a="http://schemas.openxmlformats.org/drawingml/2006/main">
              <a:ext uri="{FF2B5EF4-FFF2-40B4-BE49-F238E27FC236}">
                <a16:creationId xmlns:a16="http://schemas.microsoft.com/office/drawing/2014/main" id="{25E82D5C-AE17-4FFF-A0B9-82323338970E}"/>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At x = 0.2 for q: g = −0.768, H = −3.52.</a:t>
            </a:r>
          </a:p>
        </p:txBody>
      </p:sp>
      <p:sp>
        <p:nvSpPr>
          <p:cNvPr id="4" name="">
            <a:extLst xmlns:a="http://schemas.openxmlformats.org/drawingml/2006/main">
              <a:ext uri="{FF2B5EF4-FFF2-40B4-BE49-F238E27FC236}">
                <a16:creationId xmlns:a16="http://schemas.microsoft.com/office/drawing/2014/main" id="{4AA66AA4-2819-4D91-B990-6ED86E6B85B5}"/>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p ≈ −0.21818; full step x+p ≈ −0.01818.</a:t>
            </a:r>
          </a:p>
        </p:txBody>
      </p:sp>
      <p:pic>
        <p:nvPicPr>
          <p:cNvPr id="5" name="">
            <a:extLst xmlns:a="http://schemas.openxmlformats.org/drawingml/2006/main">
              <a:ext uri="{FF2B5EF4-FFF2-40B4-BE49-F238E27FC236}">
                <a16:creationId xmlns:a16="http://schemas.microsoft.com/office/drawing/2014/main" id="{DF24A450-B97B-4068-810B-06060A52B9D6}"/>
              </a:ext>
            </a:extLst>
          </p:cNvPr>
          <p:cNvPicPr>
            <a:picLocks xmlns:a="http://schemas.openxmlformats.org/drawingml/2006/main" noChangeAspect="1"/>
          </p:cNvPicPr>
          <p:nvPr/>
        </p:nvPicPr>
        <p:blipFill>
          <a:blip xmlns:r="http://schemas.openxmlformats.org/officeDocument/2006/relationships" xmlns:a="http://schemas.openxmlformats.org/drawingml/2006/main" r:embed="R8d0bd18bdc784c37">
            <a:extLst>
              <a:ext uri="{96DAC541-7B7A-43D3-8B79-37D633B846F1}">
                <asvg:svgBlip xmlns:asvg="http://schemas.microsoft.com/office/drawing/2016/SVG/main" r:embed="R0b3d2dd36b084622"/>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4BDA482-7AD7-4B67-A55A-77257DBE55A4}"/>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EE824A84-7656-4CCE-9955-0F2F2C881F5A}"/>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24 / 26</a:t>
            </a:r>
          </a:p>
        </p:txBody>
      </p:sp>
      <p:pic xmlns:a="http://schemas.openxmlformats.org/drawingml/2006/main" xmlns:r="http://schemas.openxmlformats.org/officeDocument/2006/relationships">
        <p:nvPicPr>
          <p:cNvPr id="9" name="Narration slide 24" descr="English neural narration for slide 24">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870212696"/>
      </p:ext>
    </p:extLst>
  </p:cSld>
  <p:transition advClick="1" advTm="403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303440F-23F8-47A6-8884-160848CB971F}"/>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KKT: active does not mean positive multiplier</a:t>
            </a:r>
          </a:p>
        </p:txBody>
      </p:sp>
      <p:sp>
        <p:nvSpPr>
          <p:cNvPr id="2" name="">
            <a:extLst xmlns:a="http://schemas.openxmlformats.org/drawingml/2006/main">
              <a:ext uri="{FF2B5EF4-FFF2-40B4-BE49-F238E27FC236}">
                <a16:creationId xmlns:a16="http://schemas.microsoft.com/office/drawing/2014/main" id="{1C7B2578-29CF-4FAF-95A6-F0DBFC97EC0D}"/>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Minimize x² subject to x ≤ 0.</a:t>
            </a:r>
          </a:p>
        </p:txBody>
      </p:sp>
      <p:sp>
        <p:nvSpPr>
          <p:cNvPr id="3" name="">
            <a:extLst xmlns:a="http://schemas.openxmlformats.org/drawingml/2006/main">
              <a:ext uri="{FF2B5EF4-FFF2-40B4-BE49-F238E27FC236}">
                <a16:creationId xmlns:a16="http://schemas.microsoft.com/office/drawing/2014/main" id="{3878806F-7BCA-445A-BE65-3A01F80899AD}"/>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At x* = 0: the constraint is active, μ = 0.</a:t>
            </a:r>
          </a:p>
        </p:txBody>
      </p:sp>
      <p:sp>
        <p:nvSpPr>
          <p:cNvPr id="4" name="">
            <a:extLst xmlns:a="http://schemas.openxmlformats.org/drawingml/2006/main">
              <a:ext uri="{FF2B5EF4-FFF2-40B4-BE49-F238E27FC236}">
                <a16:creationId xmlns:a16="http://schemas.microsoft.com/office/drawing/2014/main" id="{4E28FFE0-A279-4DC5-A29C-29F7F0DA5C6B}"/>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2x + μ = 0;  μ ≥ 0;  μx = 0.</a:t>
            </a:r>
          </a:p>
        </p:txBody>
      </p:sp>
      <p:pic>
        <p:nvPicPr>
          <p:cNvPr id="5" name="">
            <a:extLst xmlns:a="http://schemas.openxmlformats.org/drawingml/2006/main">
              <a:ext uri="{FF2B5EF4-FFF2-40B4-BE49-F238E27FC236}">
                <a16:creationId xmlns:a16="http://schemas.microsoft.com/office/drawing/2014/main" id="{4EE5F221-780F-4D66-87D6-0F71597BF259}"/>
              </a:ext>
            </a:extLst>
          </p:cNvPr>
          <p:cNvPicPr>
            <a:picLocks xmlns:a="http://schemas.openxmlformats.org/drawingml/2006/main" noChangeAspect="1"/>
          </p:cNvPicPr>
          <p:nvPr/>
        </p:nvPicPr>
        <p:blipFill>
          <a:blip xmlns:r="http://schemas.openxmlformats.org/officeDocument/2006/relationships" xmlns:a="http://schemas.openxmlformats.org/drawingml/2006/main" r:embed="Rd59ee82a52cb44a4">
            <a:extLst>
              <a:ext uri="{96DAC541-7B7A-43D3-8B79-37D633B846F1}">
                <asvg:svgBlip xmlns:asvg="http://schemas.microsoft.com/office/drawing/2016/SVG/main" r:embed="Ra256306fddd64d20"/>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F18FFE6-36A9-4A2C-96C6-7BF5BB053070}"/>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297D5357-CCF8-41F2-8839-5C21E98175EA}"/>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25 / 26</a:t>
            </a:r>
          </a:p>
        </p:txBody>
      </p:sp>
      <p:pic xmlns:a="http://schemas.openxmlformats.org/drawingml/2006/main" xmlns:r="http://schemas.openxmlformats.org/officeDocument/2006/relationships">
        <p:nvPicPr>
          <p:cNvPr id="9" name="Narration slide 25" descr="English neural narration for slide 25">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688431785"/>
      </p:ext>
    </p:extLst>
  </p:cSld>
  <p:transition advClick="1" advTm="336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A48CEA6-B0C0-4715-BDC1-0D37F58C76A2}"/>
              </a:ext>
            </a:extLst>
          </p:cNvPr>
          <p:cNvSpPr>
            <a:spLocks xmlns:a="http://schemas.openxmlformats.org/drawingml/2006/main" noGrp="1"/>
          </p:cNvSpPr>
          <p:nvPr/>
        </p:nvSpPr>
        <p:spPr>
          <a:xfrm xmlns:a="http://schemas.openxmlformats.org/drawingml/2006/main">
            <a:off x="523875" y="32385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defRPr sz="3000" b="1">
                <a:solidFill>
                  <a:srgbClr val="0F6E6B"/>
                </a:solidFill>
                <a:latin typeface="Arial"/>
                <a:ea typeface="Arial"/>
                <a:cs typeface="Arial"/>
              </a:defRPr>
            </a:lvl1pPr>
            <a:lvl2pPr>
              <a:defRPr sz="3000" b="1">
                <a:solidFill>
                  <a:srgbClr val="0F6E6B"/>
                </a:solidFill>
                <a:latin typeface="Arial"/>
                <a:ea typeface="Arial"/>
                <a:cs typeface="Arial"/>
              </a:defRPr>
            </a:lvl2pPr>
            <a:lvl3pPr>
              <a:defRPr sz="3000" b="1">
                <a:solidFill>
                  <a:srgbClr val="0F6E6B"/>
                </a:solidFill>
                <a:latin typeface="Arial"/>
                <a:ea typeface="Arial"/>
                <a:cs typeface="Arial"/>
              </a:defRPr>
            </a:lvl3pPr>
            <a:lvl4pPr>
              <a:defRPr sz="3000" b="1">
                <a:solidFill>
                  <a:srgbClr val="0F6E6B"/>
                </a:solidFill>
                <a:latin typeface="Arial"/>
                <a:ea typeface="Arial"/>
                <a:cs typeface="Arial"/>
              </a:defRPr>
            </a:lvl4pPr>
            <a:lvl5pPr>
              <a:defRPr sz="3000" b="1">
                <a:solidFill>
                  <a:srgbClr val="0F6E6B"/>
                </a:solidFill>
                <a:latin typeface="Arial"/>
                <a:ea typeface="Arial"/>
                <a:cs typeface="Arial"/>
              </a:defRPr>
            </a:lvl5pPr>
            <a:lvl6pPr>
              <a:defRPr sz="3000" b="1">
                <a:solidFill>
                  <a:srgbClr val="0F6E6B"/>
                </a:solidFill>
                <a:latin typeface="Arial"/>
                <a:ea typeface="Arial"/>
                <a:cs typeface="Arial"/>
              </a:defRPr>
            </a:lvl6pPr>
            <a:lvl7pPr>
              <a:defRPr sz="3000" b="1">
                <a:solidFill>
                  <a:srgbClr val="0F6E6B"/>
                </a:solidFill>
                <a:latin typeface="Arial"/>
                <a:ea typeface="Arial"/>
                <a:cs typeface="Arial"/>
              </a:defRPr>
            </a:lvl7pPr>
            <a:lvl8pPr>
              <a:defRPr sz="3000" b="1">
                <a:solidFill>
                  <a:srgbClr val="0F6E6B"/>
                </a:solidFill>
                <a:latin typeface="Arial"/>
                <a:ea typeface="Arial"/>
                <a:cs typeface="Arial"/>
              </a:defRPr>
            </a:lvl8pPr>
            <a:lvl9pPr>
              <a:defRPr sz="3000" b="1">
                <a:solidFill>
                  <a:srgbClr val="0F6E6B"/>
                </a:solidFill>
                <a:latin typeface="Arial"/>
                <a:ea typeface="Arial"/>
                <a:cs typeface="Arial"/>
              </a:defRPr>
            </a:lvl9pPr>
          </a:lstStyle>
          <a:p xmlns:a="http://schemas.openxmlformats.org/drawingml/2006/main">
            <a:pPr>
              <a:defRPr sz="3000" b="1">
                <a:solidFill>
                  <a:srgbClr val="0F6E6B"/>
                </a:solidFill>
                <a:latin typeface="Arial"/>
                <a:ea typeface="Arial"/>
                <a:cs typeface="Arial"/>
              </a:defRPr>
            </a:pPr>
            <a:r>
              <a:rPr sz="3000" b="1">
                <a:solidFill>
                  <a:srgbClr val="0F6E6B"/>
                </a:solidFill>
                <a:latin typeface="Arial"/>
                <a:ea typeface="Arial"/>
                <a:cs typeface="Arial"/>
              </a:rPr>
              <a:t>Bring your reasoning to onsite class</a:t>
            </a:r>
          </a:p>
        </p:txBody>
      </p:sp>
      <p:sp>
        <p:nvSpPr>
          <p:cNvPr id="2" name="">
            <a:extLst xmlns:a="http://schemas.openxmlformats.org/drawingml/2006/main">
              <a:ext uri="{FF2B5EF4-FFF2-40B4-BE49-F238E27FC236}">
                <a16:creationId xmlns:a16="http://schemas.microsoft.com/office/drawing/2014/main" id="{7B301528-C04D-4663-AFD3-CC1E00F2072B}"/>
              </a:ext>
            </a:extLst>
          </p:cNvPr>
          <p:cNvSpPr>
            <a:spLocks xmlns:a="http://schemas.openxmlformats.org/drawingml/2006/main" noGrp="1"/>
          </p:cNvSpPr>
          <p:nvPr/>
        </p:nvSpPr>
        <p:spPr>
          <a:xfrm xmlns:a="http://schemas.openxmlformats.org/drawingml/2006/main">
            <a:off x="571500" y="155257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defRPr sz="2025" b="0">
                <a:solidFill>
                  <a:srgbClr val="0F6E6B"/>
                </a:solidFill>
                <a:latin typeface="Arial"/>
                <a:ea typeface="Arial"/>
                <a:cs typeface="Arial"/>
              </a:defRPr>
            </a:lvl1pPr>
            <a:lvl2pPr>
              <a:defRPr sz="2025" b="0">
                <a:solidFill>
                  <a:srgbClr val="0F6E6B"/>
                </a:solidFill>
                <a:latin typeface="Arial"/>
                <a:ea typeface="Arial"/>
                <a:cs typeface="Arial"/>
              </a:defRPr>
            </a:lvl2pPr>
            <a:lvl3pPr>
              <a:defRPr sz="2025" b="0">
                <a:solidFill>
                  <a:srgbClr val="0F6E6B"/>
                </a:solidFill>
                <a:latin typeface="Arial"/>
                <a:ea typeface="Arial"/>
                <a:cs typeface="Arial"/>
              </a:defRPr>
            </a:lvl3pPr>
            <a:lvl4pPr>
              <a:defRPr sz="2025" b="0">
                <a:solidFill>
                  <a:srgbClr val="0F6E6B"/>
                </a:solidFill>
                <a:latin typeface="Arial"/>
                <a:ea typeface="Arial"/>
                <a:cs typeface="Arial"/>
              </a:defRPr>
            </a:lvl4pPr>
            <a:lvl5pPr>
              <a:defRPr sz="2025" b="0">
                <a:solidFill>
                  <a:srgbClr val="0F6E6B"/>
                </a:solidFill>
                <a:latin typeface="Arial"/>
                <a:ea typeface="Arial"/>
                <a:cs typeface="Arial"/>
              </a:defRPr>
            </a:lvl5pPr>
            <a:lvl6pPr>
              <a:defRPr sz="2025" b="0">
                <a:solidFill>
                  <a:srgbClr val="0F6E6B"/>
                </a:solidFill>
                <a:latin typeface="Arial"/>
                <a:ea typeface="Arial"/>
                <a:cs typeface="Arial"/>
              </a:defRPr>
            </a:lvl6pPr>
            <a:lvl7pPr>
              <a:defRPr sz="2025" b="0">
                <a:solidFill>
                  <a:srgbClr val="0F6E6B"/>
                </a:solidFill>
                <a:latin typeface="Arial"/>
                <a:ea typeface="Arial"/>
                <a:cs typeface="Arial"/>
              </a:defRPr>
            </a:lvl7pPr>
            <a:lvl8pPr>
              <a:defRPr sz="2025" b="0">
                <a:solidFill>
                  <a:srgbClr val="0F6E6B"/>
                </a:solidFill>
                <a:latin typeface="Arial"/>
                <a:ea typeface="Arial"/>
                <a:cs typeface="Arial"/>
              </a:defRPr>
            </a:lvl8pPr>
            <a:lvl9pPr>
              <a:defRPr sz="2025" b="0">
                <a:solidFill>
                  <a:srgbClr val="0F6E6B"/>
                </a:solidFill>
                <a:latin typeface="Arial"/>
                <a:ea typeface="Arial"/>
                <a:cs typeface="Arial"/>
              </a:defRPr>
            </a:lvl9pPr>
          </a:lstStyle>
          <a:p xmlns:a="http://schemas.openxmlformats.org/drawingml/2006/main">
            <a:pPr>
              <a:defRPr sz="2025" b="0">
                <a:solidFill>
                  <a:srgbClr val="0F6E6B"/>
                </a:solidFill>
                <a:latin typeface="Arial"/>
                <a:ea typeface="Arial"/>
                <a:cs typeface="Arial"/>
              </a:defRPr>
            </a:pPr>
            <a:r>
              <a:rPr sz="2025" b="0">
                <a:solidFill>
                  <a:srgbClr val="0F6E6B"/>
                </a:solidFill>
                <a:latin typeface="Arial"/>
                <a:ea typeface="Arial"/>
                <a:cs typeface="Arial"/>
              </a:rPr>
              <a:t>Monday, November 9, 2026: attend onsite.</a:t>
            </a:r>
          </a:p>
        </p:txBody>
      </p:sp>
      <p:sp>
        <p:nvSpPr>
          <p:cNvPr id="3" name="">
            <a:extLst xmlns:a="http://schemas.openxmlformats.org/drawingml/2006/main">
              <a:ext uri="{FF2B5EF4-FFF2-40B4-BE49-F238E27FC236}">
                <a16:creationId xmlns:a16="http://schemas.microsoft.com/office/drawing/2014/main" id="{F01281C3-2569-407B-BEBE-F6F9939AEDB0}"/>
              </a:ext>
            </a:extLst>
          </p:cNvPr>
          <p:cNvSpPr>
            <a:spLocks xmlns:a="http://schemas.openxmlformats.org/drawingml/2006/main" noGrp="1"/>
          </p:cNvSpPr>
          <p:nvPr/>
        </p:nvSpPr>
        <p:spPr>
          <a:xfrm xmlns:a="http://schemas.openxmlformats.org/drawingml/2006/main">
            <a:off x="571500" y="2933700"/>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Bring your LP and NLP calculations and questions.</a:t>
            </a:r>
          </a:p>
        </p:txBody>
      </p:sp>
      <p:sp>
        <p:nvSpPr>
          <p:cNvPr id="4" name="">
            <a:extLst xmlns:a="http://schemas.openxmlformats.org/drawingml/2006/main">
              <a:ext uri="{FF2B5EF4-FFF2-40B4-BE49-F238E27FC236}">
                <a16:creationId xmlns:a16="http://schemas.microsoft.com/office/drawing/2014/main" id="{8761044F-CACE-4989-8D11-5BE6A54E2A10}"/>
              </a:ext>
            </a:extLst>
          </p:cNvPr>
          <p:cNvSpPr>
            <a:spLocks xmlns:a="http://schemas.openxmlformats.org/drawingml/2006/main" noGrp="1"/>
          </p:cNvSpPr>
          <p:nvPr/>
        </p:nvSpPr>
        <p:spPr>
          <a:xfrm xmlns:a="http://schemas.openxmlformats.org/drawingml/2006/main">
            <a:off x="571500" y="4314825"/>
            <a:ext cx="5762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defRPr sz="2025" b="0">
                <a:solidFill>
                  <a:srgbClr val="333F4A"/>
                </a:solidFill>
                <a:latin typeface="Arial"/>
                <a:ea typeface="Arial"/>
                <a:cs typeface="Arial"/>
              </a:defRPr>
            </a:lvl1pPr>
            <a:lvl2pPr>
              <a:defRPr sz="2025" b="0">
                <a:solidFill>
                  <a:srgbClr val="333F4A"/>
                </a:solidFill>
                <a:latin typeface="Arial"/>
                <a:ea typeface="Arial"/>
                <a:cs typeface="Arial"/>
              </a:defRPr>
            </a:lvl2pPr>
            <a:lvl3pPr>
              <a:defRPr sz="2025" b="0">
                <a:solidFill>
                  <a:srgbClr val="333F4A"/>
                </a:solidFill>
                <a:latin typeface="Arial"/>
                <a:ea typeface="Arial"/>
                <a:cs typeface="Arial"/>
              </a:defRPr>
            </a:lvl3pPr>
            <a:lvl4pPr>
              <a:defRPr sz="2025" b="0">
                <a:solidFill>
                  <a:srgbClr val="333F4A"/>
                </a:solidFill>
                <a:latin typeface="Arial"/>
                <a:ea typeface="Arial"/>
                <a:cs typeface="Arial"/>
              </a:defRPr>
            </a:lvl4pPr>
            <a:lvl5pPr>
              <a:defRPr sz="2025" b="0">
                <a:solidFill>
                  <a:srgbClr val="333F4A"/>
                </a:solidFill>
                <a:latin typeface="Arial"/>
                <a:ea typeface="Arial"/>
                <a:cs typeface="Arial"/>
              </a:defRPr>
            </a:lvl5pPr>
            <a:lvl6pPr>
              <a:defRPr sz="2025" b="0">
                <a:solidFill>
                  <a:srgbClr val="333F4A"/>
                </a:solidFill>
                <a:latin typeface="Arial"/>
                <a:ea typeface="Arial"/>
                <a:cs typeface="Arial"/>
              </a:defRPr>
            </a:lvl6pPr>
            <a:lvl7pPr>
              <a:defRPr sz="2025" b="0">
                <a:solidFill>
                  <a:srgbClr val="333F4A"/>
                </a:solidFill>
                <a:latin typeface="Arial"/>
                <a:ea typeface="Arial"/>
                <a:cs typeface="Arial"/>
              </a:defRPr>
            </a:lvl7pPr>
            <a:lvl8pPr>
              <a:defRPr sz="2025" b="0">
                <a:solidFill>
                  <a:srgbClr val="333F4A"/>
                </a:solidFill>
                <a:latin typeface="Arial"/>
                <a:ea typeface="Arial"/>
                <a:cs typeface="Arial"/>
              </a:defRPr>
            </a:lvl8pPr>
            <a:lvl9pPr>
              <a:defRPr sz="2025" b="0">
                <a:solidFill>
                  <a:srgbClr val="333F4A"/>
                </a:solidFill>
                <a:latin typeface="Arial"/>
                <a:ea typeface="Arial"/>
                <a:cs typeface="Arial"/>
              </a:defRPr>
            </a:lvl9pPr>
          </a:lstStyle>
          <a:p xmlns:a="http://schemas.openxmlformats.org/drawingml/2006/main">
            <a:pPr>
              <a:defRPr sz="2025" b="0">
                <a:solidFill>
                  <a:srgbClr val="333F4A"/>
                </a:solidFill>
                <a:latin typeface="Arial"/>
                <a:ea typeface="Arial"/>
                <a:cs typeface="Arial"/>
              </a:defRPr>
            </a:pPr>
            <a:r>
              <a:rPr sz="2025" b="0">
                <a:solidFill>
                  <a:srgbClr val="333F4A"/>
                </a:solidFill>
                <a:latin typeface="Arial"/>
                <a:ea typeface="Arial"/>
                <a:cs typeface="Arial"/>
              </a:rPr>
              <a:t>Review the steps, not just the final answers.</a:t>
            </a:r>
          </a:p>
        </p:txBody>
      </p:sp>
      <p:pic>
        <p:nvPicPr>
          <p:cNvPr id="5" name="">
            <a:extLst xmlns:a="http://schemas.openxmlformats.org/drawingml/2006/main">
              <a:ext uri="{FF2B5EF4-FFF2-40B4-BE49-F238E27FC236}">
                <a16:creationId xmlns:a16="http://schemas.microsoft.com/office/drawing/2014/main" id="{B35AB740-1C51-425D-96BC-F4D6EBFBFA09}"/>
              </a:ext>
            </a:extLst>
          </p:cNvPr>
          <p:cNvPicPr>
            <a:picLocks xmlns:a="http://schemas.openxmlformats.org/drawingml/2006/main" noChangeAspect="1"/>
          </p:cNvPicPr>
          <p:nvPr/>
        </p:nvPicPr>
        <p:blipFill>
          <a:blip xmlns:r="http://schemas.openxmlformats.org/officeDocument/2006/relationships" xmlns:a="http://schemas.openxmlformats.org/drawingml/2006/main" r:embed="R2258e048cc964ac7">
            <a:extLst>
              <a:ext uri="{96DAC541-7B7A-43D3-8B79-37D633B846F1}">
                <asvg:svgBlip xmlns:asvg="http://schemas.microsoft.com/office/drawing/2016/SVG/main" r:embed="R4d8c9e6a9689454f"/>
              </a:ext>
            </a:extLst>
          </a:blip>
          <a:stretch xmlns:a="http://schemas.openxmlformats.org/drawingml/2006/main"/>
        </p:blipFill>
        <p:spPr>
          <a:xfrm xmlns:a="http://schemas.openxmlformats.org/drawingml/2006/main">
            <a:off x="6715125" y="1495425"/>
            <a:ext cx="5000625" cy="43338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8FFBE43-921A-4390-B9FD-C49C4566F4CA}"/>
              </a:ext>
            </a:extLst>
          </p:cNvPr>
          <p:cNvSpPr>
            <a:spLocks xmlns:a="http://schemas.openxmlformats.org/drawingml/2006/main" noGrp="1"/>
          </p:cNvSpPr>
          <p:nvPr/>
        </p:nvSpPr>
        <p:spPr>
          <a:xfrm xmlns:a="http://schemas.openxmlformats.org/drawingml/2006/main">
            <a:off x="571500" y="6429375"/>
            <a:ext cx="819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2105623 · LP and NLP review</a:t>
            </a:r>
          </a:p>
        </p:txBody>
      </p:sp>
      <p:sp>
        <p:nvSpPr>
          <p:cNvPr id="7" name="">
            <a:extLst xmlns:a="http://schemas.openxmlformats.org/drawingml/2006/main">
              <a:ext uri="{FF2B5EF4-FFF2-40B4-BE49-F238E27FC236}">
                <a16:creationId xmlns:a16="http://schemas.microsoft.com/office/drawing/2014/main" id="{95422A4A-BCD7-4AA7-81BF-18B4166A0AEB}"/>
              </a:ext>
            </a:extLst>
          </p:cNvPr>
          <p:cNvSpPr>
            <a:spLocks xmlns:a="http://schemas.openxmlformats.org/drawingml/2006/main" noGrp="1"/>
          </p:cNvSpPr>
          <p:nvPr/>
        </p:nvSpPr>
        <p:spPr>
          <a:xfrm xmlns:a="http://schemas.openxmlformats.org/drawingml/2006/main">
            <a:off x="10715625"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defRPr sz="1200" b="0">
                <a:solidFill>
                  <a:srgbClr val="333F4A"/>
                </a:solidFill>
                <a:latin typeface="Arial"/>
                <a:ea typeface="Arial"/>
                <a:cs typeface="Arial"/>
              </a:defRPr>
            </a:lvl1pPr>
            <a:lvl2pPr>
              <a:defRPr sz="1200" b="0">
                <a:solidFill>
                  <a:srgbClr val="333F4A"/>
                </a:solidFill>
                <a:latin typeface="Arial"/>
                <a:ea typeface="Arial"/>
                <a:cs typeface="Arial"/>
              </a:defRPr>
            </a:lvl2pPr>
            <a:lvl3pPr>
              <a:defRPr sz="1200" b="0">
                <a:solidFill>
                  <a:srgbClr val="333F4A"/>
                </a:solidFill>
                <a:latin typeface="Arial"/>
                <a:ea typeface="Arial"/>
                <a:cs typeface="Arial"/>
              </a:defRPr>
            </a:lvl3pPr>
            <a:lvl4pPr>
              <a:defRPr sz="1200" b="0">
                <a:solidFill>
                  <a:srgbClr val="333F4A"/>
                </a:solidFill>
                <a:latin typeface="Arial"/>
                <a:ea typeface="Arial"/>
                <a:cs typeface="Arial"/>
              </a:defRPr>
            </a:lvl4pPr>
            <a:lvl5pPr>
              <a:defRPr sz="1200" b="0">
                <a:solidFill>
                  <a:srgbClr val="333F4A"/>
                </a:solidFill>
                <a:latin typeface="Arial"/>
                <a:ea typeface="Arial"/>
                <a:cs typeface="Arial"/>
              </a:defRPr>
            </a:lvl5pPr>
            <a:lvl6pPr>
              <a:defRPr sz="1200" b="0">
                <a:solidFill>
                  <a:srgbClr val="333F4A"/>
                </a:solidFill>
                <a:latin typeface="Arial"/>
                <a:ea typeface="Arial"/>
                <a:cs typeface="Arial"/>
              </a:defRPr>
            </a:lvl6pPr>
            <a:lvl7pPr>
              <a:defRPr sz="1200" b="0">
                <a:solidFill>
                  <a:srgbClr val="333F4A"/>
                </a:solidFill>
                <a:latin typeface="Arial"/>
                <a:ea typeface="Arial"/>
                <a:cs typeface="Arial"/>
              </a:defRPr>
            </a:lvl7pPr>
            <a:lvl8pPr>
              <a:defRPr sz="1200" b="0">
                <a:solidFill>
                  <a:srgbClr val="333F4A"/>
                </a:solidFill>
                <a:latin typeface="Arial"/>
                <a:ea typeface="Arial"/>
                <a:cs typeface="Arial"/>
              </a:defRPr>
            </a:lvl8pPr>
            <a:lvl9pPr>
              <a:defRPr sz="1200" b="0">
                <a:solidFill>
                  <a:srgbClr val="333F4A"/>
                </a:solidFill>
                <a:latin typeface="Arial"/>
                <a:ea typeface="Arial"/>
                <a:cs typeface="Arial"/>
              </a:defRPr>
            </a:lvl9pPr>
          </a:lstStyle>
          <a:p xmlns:a="http://schemas.openxmlformats.org/drawingml/2006/main">
            <a:pPr>
              <a:defRPr sz="1200" b="0">
                <a:solidFill>
                  <a:srgbClr val="333F4A"/>
                </a:solidFill>
                <a:latin typeface="Arial"/>
                <a:ea typeface="Arial"/>
                <a:cs typeface="Arial"/>
              </a:defRPr>
            </a:pPr>
            <a:r>
              <a:rPr sz="1200" b="0">
                <a:solidFill>
                  <a:srgbClr val="333F4A"/>
                </a:solidFill>
                <a:latin typeface="Arial"/>
                <a:ea typeface="Arial"/>
                <a:cs typeface="Arial"/>
              </a:rPr>
              <a:t>26 / 26</a:t>
            </a:r>
          </a:p>
        </p:txBody>
      </p:sp>
      <p:pic xmlns:a="http://schemas.openxmlformats.org/drawingml/2006/main" xmlns:r="http://schemas.openxmlformats.org/officeDocument/2006/relationships">
        <p:nvPicPr>
          <p:cNvPr id="9" name="Narration slide 26" descr="English neural narration for slide 26">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0" y="0"/>
            <a:ext cx="91440" cy="91440"/>
          </a:xfrm>
          <a:prstGeom prst="rect">
            <a:avLst/>
          </a:prstGeom>
        </p:spPr>
      </p:pic>
    </p:spTree>
    <p:extLst>
      <p:ext uri="{BB962C8B-B14F-4D97-AF65-F5344CB8AC3E}">
        <p14:creationId xmlns:p14="http://schemas.microsoft.com/office/powerpoint/2010/main" val="87629119"/>
      </p:ext>
    </p:extLst>
  </p:cSld>
  <p:transition advClick="1" advTm="293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2026-11-05T11:30:58.4100000Z</dcterms:created>
  <dcterms:modified xsi:type="dcterms:W3CDTF">2026-11-05T11:30:58.4100000Z</dcterms:modified>
</coreProperties>
</file>